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3"/>
  </p:notesMasterIdLst>
  <p:sldIdLst>
    <p:sldId id="256" r:id="rId2"/>
    <p:sldId id="290" r:id="rId3"/>
    <p:sldId id="276" r:id="rId4"/>
    <p:sldId id="283" r:id="rId5"/>
    <p:sldId id="272" r:id="rId6"/>
    <p:sldId id="285" r:id="rId7"/>
    <p:sldId id="287" r:id="rId8"/>
    <p:sldId id="289" r:id="rId9"/>
    <p:sldId id="269" r:id="rId10"/>
    <p:sldId id="286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EEE7"/>
    <a:srgbClr val="766E58"/>
    <a:srgbClr val="FFFFFF"/>
    <a:srgbClr val="01508C"/>
    <a:srgbClr val="5E62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2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Mendelsohn" userId="fe3adc24b18e4613" providerId="LiveId" clId="{9B9D18F8-A711-4363-A226-B1BA8ECCAD0D}"/>
    <pc:docChg chg="undo custSel addSld delSld modSld">
      <pc:chgData name="John Mendelsohn" userId="fe3adc24b18e4613" providerId="LiveId" clId="{9B9D18F8-A711-4363-A226-B1BA8ECCAD0D}" dt="2026-08-28T07:26:11.664" v="752" actId="14100"/>
      <pc:docMkLst>
        <pc:docMk/>
      </pc:docMkLst>
      <pc:sldChg chg="modSp mod">
        <pc:chgData name="John Mendelsohn" userId="fe3adc24b18e4613" providerId="LiveId" clId="{9B9D18F8-A711-4363-A226-B1BA8ECCAD0D}" dt="2026-08-28T07:26:11.664" v="752" actId="14100"/>
        <pc:sldMkLst>
          <pc:docMk/>
          <pc:sldMk cId="1088790981" sldId="269"/>
        </pc:sldMkLst>
        <pc:spChg chg="mod">
          <ac:chgData name="John Mendelsohn" userId="fe3adc24b18e4613" providerId="LiveId" clId="{9B9D18F8-A711-4363-A226-B1BA8ECCAD0D}" dt="2026-08-28T07:26:11.664" v="752" actId="14100"/>
          <ac:spMkLst>
            <pc:docMk/>
            <pc:sldMk cId="1088790981" sldId="269"/>
            <ac:spMk id="2" creationId="{E13F9380-1EB5-CC61-0021-4537840F3826}"/>
          </ac:spMkLst>
        </pc:spChg>
        <pc:spChg chg="mod">
          <ac:chgData name="John Mendelsohn" userId="fe3adc24b18e4613" providerId="LiveId" clId="{9B9D18F8-A711-4363-A226-B1BA8ECCAD0D}" dt="2026-08-28T07:26:01.054" v="750" actId="948"/>
          <ac:spMkLst>
            <pc:docMk/>
            <pc:sldMk cId="1088790981" sldId="269"/>
            <ac:spMk id="3" creationId="{83D3ED04-3D78-B666-1AB4-8251BC9CB6F1}"/>
          </ac:spMkLst>
        </pc:spChg>
      </pc:sldChg>
      <pc:sldChg chg="modSp mod">
        <pc:chgData name="John Mendelsohn" userId="fe3adc24b18e4613" providerId="LiveId" clId="{9B9D18F8-A711-4363-A226-B1BA8ECCAD0D}" dt="2026-08-05T12:45:00.884" v="349" actId="20577"/>
        <pc:sldMkLst>
          <pc:docMk/>
          <pc:sldMk cId="1411904556" sldId="276"/>
        </pc:sldMkLst>
        <pc:spChg chg="mod">
          <ac:chgData name="John Mendelsohn" userId="fe3adc24b18e4613" providerId="LiveId" clId="{9B9D18F8-A711-4363-A226-B1BA8ECCAD0D}" dt="2026-08-05T12:45:00.884" v="349" actId="20577"/>
          <ac:spMkLst>
            <pc:docMk/>
            <pc:sldMk cId="1411904556" sldId="276"/>
            <ac:spMk id="6" creationId="{864BAF4A-0A39-093C-82A1-A554AC71CF1B}"/>
          </ac:spMkLst>
        </pc:spChg>
      </pc:sldChg>
      <pc:sldChg chg="add">
        <pc:chgData name="John Mendelsohn" userId="fe3adc24b18e4613" providerId="LiveId" clId="{9B9D18F8-A711-4363-A226-B1BA8ECCAD0D}" dt="2026-08-05T12:35:11.318" v="5"/>
        <pc:sldMkLst>
          <pc:docMk/>
          <pc:sldMk cId="1235225242" sldId="282"/>
        </pc:sldMkLst>
      </pc:sldChg>
      <pc:sldChg chg="modSp mod">
        <pc:chgData name="John Mendelsohn" userId="fe3adc24b18e4613" providerId="LiveId" clId="{9B9D18F8-A711-4363-A226-B1BA8ECCAD0D}" dt="2026-08-05T12:52:04.149" v="382" actId="6549"/>
        <pc:sldMkLst>
          <pc:docMk/>
          <pc:sldMk cId="1829258229" sldId="283"/>
        </pc:sldMkLst>
        <pc:spChg chg="mod">
          <ac:chgData name="John Mendelsohn" userId="fe3adc24b18e4613" providerId="LiveId" clId="{9B9D18F8-A711-4363-A226-B1BA8ECCAD0D}" dt="2026-08-05T12:52:04.149" v="382" actId="6549"/>
          <ac:spMkLst>
            <pc:docMk/>
            <pc:sldMk cId="1829258229" sldId="283"/>
            <ac:spMk id="3" creationId="{6D2FA9FA-809F-2B22-4C94-2988C25B92DC}"/>
          </ac:spMkLst>
        </pc:spChg>
      </pc:sldChg>
      <pc:sldChg chg="modSp mod">
        <pc:chgData name="John Mendelsohn" userId="fe3adc24b18e4613" providerId="LiveId" clId="{9B9D18F8-A711-4363-A226-B1BA8ECCAD0D}" dt="2026-08-05T12:43:47.566" v="303" actId="20577"/>
        <pc:sldMkLst>
          <pc:docMk/>
          <pc:sldMk cId="2605740230" sldId="285"/>
        </pc:sldMkLst>
        <pc:graphicFrameChg chg="modGraphic">
          <ac:chgData name="John Mendelsohn" userId="fe3adc24b18e4613" providerId="LiveId" clId="{9B9D18F8-A711-4363-A226-B1BA8ECCAD0D}" dt="2026-08-05T12:43:47.566" v="303" actId="20577"/>
          <ac:graphicFrameMkLst>
            <pc:docMk/>
            <pc:sldMk cId="2605740230" sldId="285"/>
            <ac:graphicFrameMk id="5" creationId="{459335EE-B9B7-9975-9134-7A56481CBEE6}"/>
          </ac:graphicFrameMkLst>
        </pc:graphicFrameChg>
      </pc:sldChg>
      <pc:sldChg chg="modSp mod">
        <pc:chgData name="John Mendelsohn" userId="fe3adc24b18e4613" providerId="LiveId" clId="{9B9D18F8-A711-4363-A226-B1BA8ECCAD0D}" dt="2026-08-05T12:53:38.171" v="395" actId="1076"/>
        <pc:sldMkLst>
          <pc:docMk/>
          <pc:sldMk cId="2695707573" sldId="287"/>
        </pc:sldMkLst>
        <pc:spChg chg="mod">
          <ac:chgData name="John Mendelsohn" userId="fe3adc24b18e4613" providerId="LiveId" clId="{9B9D18F8-A711-4363-A226-B1BA8ECCAD0D}" dt="2026-08-05T12:53:38.171" v="395" actId="1076"/>
          <ac:spMkLst>
            <pc:docMk/>
            <pc:sldMk cId="2695707573" sldId="287"/>
            <ac:spMk id="3" creationId="{5562D779-A456-73FD-C965-89D2DC40286B}"/>
          </ac:spMkLst>
        </pc:spChg>
      </pc:sldChg>
      <pc:sldChg chg="modSp mod">
        <pc:chgData name="John Mendelsohn" userId="fe3adc24b18e4613" providerId="LiveId" clId="{9B9D18F8-A711-4363-A226-B1BA8ECCAD0D}" dt="2026-08-05T12:53:50.975" v="400" actId="20577"/>
        <pc:sldMkLst>
          <pc:docMk/>
          <pc:sldMk cId="1297812805" sldId="289"/>
        </pc:sldMkLst>
        <pc:spChg chg="mod">
          <ac:chgData name="John Mendelsohn" userId="fe3adc24b18e4613" providerId="LiveId" clId="{9B9D18F8-A711-4363-A226-B1BA8ECCAD0D}" dt="2026-08-05T12:53:50.975" v="400" actId="20577"/>
          <ac:spMkLst>
            <pc:docMk/>
            <pc:sldMk cId="1297812805" sldId="289"/>
            <ac:spMk id="3" creationId="{E28642D0-18F5-3298-E3A4-F9196D579AB7}"/>
          </ac:spMkLst>
        </pc:spChg>
      </pc:sldChg>
      <pc:sldChg chg="modSp new mod">
        <pc:chgData name="John Mendelsohn" userId="fe3adc24b18e4613" providerId="LiveId" clId="{9B9D18F8-A711-4363-A226-B1BA8ECCAD0D}" dt="2026-08-05T12:40:06.167" v="166" actId="113"/>
        <pc:sldMkLst>
          <pc:docMk/>
          <pc:sldMk cId="2545883477" sldId="290"/>
        </pc:sldMkLst>
        <pc:spChg chg="mod">
          <ac:chgData name="John Mendelsohn" userId="fe3adc24b18e4613" providerId="LiveId" clId="{9B9D18F8-A711-4363-A226-B1BA8ECCAD0D}" dt="2026-08-05T12:39:25.567" v="99" actId="20577"/>
          <ac:spMkLst>
            <pc:docMk/>
            <pc:sldMk cId="2545883477" sldId="290"/>
            <ac:spMk id="2" creationId="{7A75AA2E-18C9-5205-646D-AADB0BC005F9}"/>
          </ac:spMkLst>
        </pc:spChg>
        <pc:spChg chg="mod">
          <ac:chgData name="John Mendelsohn" userId="fe3adc24b18e4613" providerId="LiveId" clId="{9B9D18F8-A711-4363-A226-B1BA8ECCAD0D}" dt="2026-08-05T12:40:06.167" v="166" actId="113"/>
          <ac:spMkLst>
            <pc:docMk/>
            <pc:sldMk cId="2545883477" sldId="290"/>
            <ac:spMk id="3" creationId="{8A4EC1DB-D84B-2BB3-A70D-7ECDD417E1E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22176-9E06-4B71-8F5B-994B3238B0B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EBDDC-9141-46E6-B664-F54173B0DA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858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BDDC-9141-46E6-B664-F54173B0DA4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5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EBDDC-9141-46E6-B664-F54173B0DA4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070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978AE-A440-E26A-7A98-1A96C3089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466198-DECD-8AEC-5733-93EB51378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DEE5E-1740-95D5-1921-76FAAF9F5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81974-4104-B480-28E9-CCFF280DF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7765A-12DC-8DD2-A13D-9DBEC1870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558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DCF5-BACC-25AC-DA35-579B653DD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65C9C-9285-FEA9-8F03-CFE9AE2AA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B38B4-64D1-1E5C-BB85-6FF208233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4D03C-6B46-1E3F-0F00-656BF7352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C1D66-A515-D52E-8AF1-ECFC7C5BB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51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FD5BED-B4F6-9138-8C12-C449BBA0F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E7530D-836A-7878-2FC4-B9BA27999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FA31B-9DE8-265F-1FAB-2E4629E64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5B572-B1E1-760E-D6DC-5F55C11EA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271ED-C4EB-BEFD-31BB-D5A986EA1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47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9B98F-8DAE-3F38-86BE-FC4ECAA6D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B47CF-8FF5-08F3-D46E-FC3C14DDF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0D2AA-8A15-1004-2CE8-C3EF73825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9B004-FF2A-BA85-AA62-134ADA344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45C19-36B0-1380-E89E-AFC247B5A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78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68B21-0EFD-049F-EFB0-831ADA089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BDB80-0FEF-DB57-B42E-AD270580D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D702-BB11-2444-C2B5-580B5988E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C835D-F66F-53EE-758A-C2D6B0C84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3D67A-B385-884B-0BB5-BE59ED8C5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41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231AF-9439-B981-1A09-07F9EE550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578EB-3DD3-A2DD-4DEC-EEB3B6E491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5422A6-22D0-3D6D-7DF0-438B35278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1CA4F-2CD9-1F59-601A-EDDFA1F21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5DA51-E201-23D6-BDF0-53453E50C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00931-08E0-5285-B256-CA5D7D07F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47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F58FF-F34E-6634-9067-29215314F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45515-86A0-FE08-055F-F008D75DD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495EE-A626-4754-EAF1-69A0D1195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0B789E-37BC-0893-A84F-F916B86E0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5D96F-D8EA-D273-08D4-9DC73A80BC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7AE59-A84E-4498-AA01-45AFD5CA9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66BC8-DB9F-58FF-F4E2-CC20AD6D9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E9E70A-16E4-DCD7-CA10-E4E6ECEAB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6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C382D-9936-FA75-5C33-087D4C13A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98926A-8B2C-B728-CD56-B0778276E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CCCC33-67C1-ABAA-77BD-C6893DED1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1A814E-A3F9-3292-6FD4-7CB3135ED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40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6FB848-1B38-0C37-310D-969216DF4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B9A224-7BC2-25DD-AADF-3CAE0A511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76214-62BB-B416-4757-46530AABB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78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DED0E-119E-9601-B9C1-DB5085292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432C7-D751-FFE6-1326-9C3BC75CD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16B65-6437-12EC-AA10-075546043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79C03-9D80-2DE6-56EF-6671AFEE7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8E0788-4F8D-FDF9-5948-C4701F02F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03A926-2CDC-1922-488E-99A419560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989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F5BC3-8882-0595-F3A3-0364845FA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0656B3-0990-F552-88C3-DB72F88216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C6BBD-02B3-F3F3-4906-CB69B0CAD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BED4BC-A70D-EBEB-7BEE-DD4AA712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AB6A5-CFC3-9E57-14B5-33B955094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CD535-D137-21F0-15FF-6241DD7B5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588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C3D431-3FC7-E1AA-64DB-452EA1B89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A8B28-26C1-D8D2-0F72-B34487440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F5E71-4679-4646-1589-1DFD8D71F7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661269-8025-403D-9F29-0DB9F7D56437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CA605-8679-2A03-4A92-895DDCF935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2DFCB-130B-49F5-BAB9-1CD5D7DD1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9017BD-8952-4C56-87E8-5FE026FAF7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147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720AB-808D-E20B-A9BD-2BBD92BE0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3619"/>
            <a:ext cx="2100942" cy="5223667"/>
          </a:xfrm>
        </p:spPr>
        <p:txBody>
          <a:bodyPr>
            <a:normAutofit fontScale="90000"/>
          </a:bodyPr>
          <a:lstStyle/>
          <a:p>
            <a:pPr algn="r">
              <a:lnSpc>
                <a:spcPct val="150000"/>
              </a:lnSpc>
            </a:pPr>
            <a:r>
              <a:rPr lang="en-US" sz="3200" dirty="0">
                <a:solidFill>
                  <a:srgbClr val="01508C"/>
                </a:solidFill>
              </a:rPr>
              <a:t>Major </a:t>
            </a:r>
            <a:br>
              <a:rPr lang="en-US" sz="3200" dirty="0">
                <a:solidFill>
                  <a:srgbClr val="01508C"/>
                </a:solidFill>
              </a:rPr>
            </a:br>
            <a:r>
              <a:rPr lang="en-US" sz="3200" b="1" dirty="0">
                <a:solidFill>
                  <a:srgbClr val="01508C"/>
                </a:solidFill>
              </a:rPr>
              <a:t>changes </a:t>
            </a:r>
            <a:br>
              <a:rPr lang="en-US" sz="3200" dirty="0">
                <a:solidFill>
                  <a:srgbClr val="01508C"/>
                </a:solidFill>
              </a:rPr>
            </a:br>
            <a:r>
              <a:rPr lang="en-US" sz="3200" dirty="0">
                <a:solidFill>
                  <a:srgbClr val="01508C"/>
                </a:solidFill>
              </a:rPr>
              <a:t>and </a:t>
            </a:r>
            <a:r>
              <a:rPr lang="en-US" sz="3200" b="1" dirty="0">
                <a:solidFill>
                  <a:srgbClr val="01508C"/>
                </a:solidFill>
              </a:rPr>
              <a:t>challenges</a:t>
            </a:r>
            <a:br>
              <a:rPr lang="en-US" sz="3200" dirty="0">
                <a:solidFill>
                  <a:srgbClr val="01508C"/>
                </a:solidFill>
              </a:rPr>
            </a:br>
            <a:r>
              <a:rPr lang="en-US" sz="3200" dirty="0">
                <a:solidFill>
                  <a:srgbClr val="01508C"/>
                </a:solidFill>
              </a:rPr>
              <a:t>in </a:t>
            </a:r>
            <a:br>
              <a:rPr lang="en-US" sz="3200" dirty="0">
                <a:solidFill>
                  <a:srgbClr val="01508C"/>
                </a:solidFill>
              </a:rPr>
            </a:br>
            <a:r>
              <a:rPr lang="en-US" sz="3200" dirty="0">
                <a:solidFill>
                  <a:srgbClr val="01508C"/>
                </a:solidFill>
              </a:rPr>
              <a:t>the </a:t>
            </a:r>
            <a:br>
              <a:rPr lang="en-US" sz="3200" dirty="0">
                <a:solidFill>
                  <a:srgbClr val="01508C"/>
                </a:solidFill>
              </a:rPr>
            </a:br>
            <a:r>
              <a:rPr lang="en-US" sz="3200" dirty="0">
                <a:solidFill>
                  <a:srgbClr val="766E58"/>
                </a:solidFill>
              </a:rPr>
              <a:t>Okavango Catchment</a:t>
            </a:r>
            <a:endParaRPr lang="en-GB" sz="3200" dirty="0">
              <a:solidFill>
                <a:srgbClr val="766E5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EB2F7B-7729-D7BF-4470-CE976DA67A90}"/>
              </a:ext>
            </a:extLst>
          </p:cNvPr>
          <p:cNvSpPr txBox="1"/>
          <p:nvPr/>
        </p:nvSpPr>
        <p:spPr>
          <a:xfrm>
            <a:off x="87084" y="6584381"/>
            <a:ext cx="73369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Reference report:  https://the-eis.com/elibrary/search/33146</a:t>
            </a:r>
            <a:endParaRPr lang="en-NA" sz="1200" b="1" dirty="0">
              <a:solidFill>
                <a:srgbClr val="FF0000"/>
              </a:solidFill>
            </a:endParaRPr>
          </a:p>
          <a:p>
            <a:endParaRPr lang="en-NA" dirty="0"/>
          </a:p>
        </p:txBody>
      </p:sp>
      <p:pic>
        <p:nvPicPr>
          <p:cNvPr id="4" name="Picture 3" descr="A river flowing through a grassy area&#10;&#10;AI-generated content may be incorrect.">
            <a:extLst>
              <a:ext uri="{FF2B5EF4-FFF2-40B4-BE49-F238E27FC236}">
                <a16:creationId xmlns:a16="http://schemas.microsoft.com/office/drawing/2014/main" id="{079070A7-4F14-5E2B-89C9-EF39D4412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799" y="0"/>
            <a:ext cx="10076636" cy="657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939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5C8DB-5521-1220-B006-654C8D7DB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43" y="494211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  <a:endParaRPr lang="en-NA" dirty="0"/>
          </a:p>
        </p:txBody>
      </p:sp>
      <p:pic>
        <p:nvPicPr>
          <p:cNvPr id="7" name="Content Placeholder 6" descr="A bridge over a river&#10;&#10;AI-generated content may be incorrect.">
            <a:extLst>
              <a:ext uri="{FF2B5EF4-FFF2-40B4-BE49-F238E27FC236}">
                <a16:creationId xmlns:a16="http://schemas.microsoft.com/office/drawing/2014/main" id="{9BBF70C3-B800-AE5A-A4B6-C582CF2EEC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" y="1468648"/>
            <a:ext cx="11405620" cy="3520506"/>
          </a:xfrm>
        </p:spPr>
      </p:pic>
    </p:spTree>
    <p:extLst>
      <p:ext uri="{BB962C8B-B14F-4D97-AF65-F5344CB8AC3E}">
        <p14:creationId xmlns:p14="http://schemas.microsoft.com/office/powerpoint/2010/main" val="3289746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map of the southern coast of the southern coast of the united states&#10;&#10;Description automatically generated">
            <a:extLst>
              <a:ext uri="{FF2B5EF4-FFF2-40B4-BE49-F238E27FC236}">
                <a16:creationId xmlns:a16="http://schemas.microsoft.com/office/drawing/2014/main" id="{01E87A91-2222-64FB-D471-550C95E9C9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456" y="1382486"/>
            <a:ext cx="11665087" cy="36793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6EE7C0-3911-BDBD-7D18-5521FE208E07}"/>
              </a:ext>
            </a:extLst>
          </p:cNvPr>
          <p:cNvSpPr txBox="1"/>
          <p:nvPr/>
        </p:nvSpPr>
        <p:spPr>
          <a:xfrm>
            <a:off x="4528458" y="5203371"/>
            <a:ext cx="4582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Angola: 	9 pipes</a:t>
            </a:r>
          </a:p>
          <a:p>
            <a:r>
              <a:rPr lang="en-US" sz="2400" dirty="0"/>
              <a:t>In Namibia: 	344 pipes</a:t>
            </a:r>
            <a:endParaRPr lang="en-NA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AA32F7-4725-EC06-B130-1F649B49DC04}"/>
              </a:ext>
            </a:extLst>
          </p:cNvPr>
          <p:cNvSpPr txBox="1"/>
          <p:nvPr/>
        </p:nvSpPr>
        <p:spPr>
          <a:xfrm>
            <a:off x="2416629" y="507164"/>
            <a:ext cx="7892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/>
              <a:t>Locations of mapped offtakes in September 2023 </a:t>
            </a:r>
            <a:endParaRPr lang="en-NA" sz="2400" dirty="0"/>
          </a:p>
        </p:txBody>
      </p:sp>
    </p:spTree>
    <p:extLst>
      <p:ext uri="{BB962C8B-B14F-4D97-AF65-F5344CB8AC3E}">
        <p14:creationId xmlns:p14="http://schemas.microsoft.com/office/powerpoint/2010/main" val="123522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5AA2E-18C9-5205-646D-AADB0BC00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A" dirty="0"/>
              <a:t>The Okavango/Cubango Basin is special: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EC1DB-D84B-2BB3-A70D-7ECDD417E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0"/>
              </a:spcBef>
            </a:pPr>
            <a:r>
              <a:rPr lang="en-NA" b="1" dirty="0"/>
              <a:t>Economically</a:t>
            </a:r>
          </a:p>
          <a:p>
            <a:pPr>
              <a:spcBef>
                <a:spcPts val="6000"/>
              </a:spcBef>
            </a:pPr>
            <a:r>
              <a:rPr lang="en-NA" b="1" dirty="0"/>
              <a:t>Hydrologically</a:t>
            </a:r>
          </a:p>
          <a:p>
            <a:pPr>
              <a:spcBef>
                <a:spcPts val="6000"/>
              </a:spcBef>
            </a:pPr>
            <a:r>
              <a:rPr lang="en-NA" b="1" dirty="0"/>
              <a:t>Environmentally</a:t>
            </a:r>
          </a:p>
        </p:txBody>
      </p:sp>
    </p:spTree>
    <p:extLst>
      <p:ext uri="{BB962C8B-B14F-4D97-AF65-F5344CB8AC3E}">
        <p14:creationId xmlns:p14="http://schemas.microsoft.com/office/powerpoint/2010/main" val="2545883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map of a large area&#10;&#10;AI-generated content may be incorrect.">
            <a:extLst>
              <a:ext uri="{FF2B5EF4-FFF2-40B4-BE49-F238E27FC236}">
                <a16:creationId xmlns:a16="http://schemas.microsoft.com/office/drawing/2014/main" id="{40F45143-BE3F-8CBC-6388-E3078A531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79" b="10246"/>
          <a:stretch>
            <a:fillRect/>
          </a:stretch>
        </p:blipFill>
        <p:spPr>
          <a:xfrm>
            <a:off x="7435099" y="38686"/>
            <a:ext cx="3951358" cy="6780627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64BAF4A-0A39-093C-82A1-A554AC71CF1B}"/>
              </a:ext>
            </a:extLst>
          </p:cNvPr>
          <p:cNvSpPr txBox="1">
            <a:spLocks/>
          </p:cNvSpPr>
          <p:nvPr/>
        </p:nvSpPr>
        <p:spPr>
          <a:xfrm>
            <a:off x="300318" y="2964489"/>
            <a:ext cx="10515600" cy="3854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GB" sz="24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Most soils have very low fertility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sz="2400" dirty="0"/>
              <a:t>Sparse rural population with </a:t>
            </a:r>
            <a:r>
              <a:rPr lang="en-NA" sz="2400" dirty="0"/>
              <a:t>very </a:t>
            </a:r>
            <a:r>
              <a:rPr lang="en-US" sz="2400" dirty="0"/>
              <a:t>little income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GB" sz="2400" dirty="0">
                <a:latin typeface="Aptos" panose="020B0004020202020204" pitchFamily="34" charset="0"/>
                <a:cs typeface="Arial" panose="020B0604020202020204" pitchFamily="34" charset="0"/>
              </a:rPr>
              <a:t>Land and water are free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GB" sz="2400" dirty="0">
                <a:latin typeface="Aptos" panose="020B0004020202020204" pitchFamily="34" charset="0"/>
                <a:cs typeface="Arial" panose="020B0604020202020204" pitchFamily="34" charset="0"/>
              </a:rPr>
              <a:t>Minimal management of natural resources</a:t>
            </a:r>
            <a:endParaRPr lang="en-NA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NA" sz="2400" dirty="0">
                <a:latin typeface="Aptos" panose="020B0004020202020204" pitchFamily="34" charset="0"/>
                <a:cs typeface="Arial" panose="020B0604020202020204" pitchFamily="34" charset="0"/>
              </a:rPr>
              <a:t>No management of water resources</a:t>
            </a:r>
            <a:endParaRPr lang="en-GB" sz="2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56BEEC-68F9-7D91-7D06-7EBA8F803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092388" cy="1325563"/>
          </a:xfrm>
        </p:spPr>
        <p:txBody>
          <a:bodyPr/>
          <a:lstStyle/>
          <a:p>
            <a:r>
              <a:rPr lang="en-US" dirty="0"/>
              <a:t>Key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904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AFFDB-5082-DB81-BCCE-6332A21DE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AF5E0-DF40-EE1E-DCC6-2837C601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changes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FA9FA-809F-2B22-4C94-2988C25B9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18914" cy="4351338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r>
              <a:rPr lang="en-US" dirty="0"/>
              <a:t>Large growth of </a:t>
            </a:r>
            <a:r>
              <a:rPr lang="en-US" b="1" dirty="0"/>
              <a:t>commercially</a:t>
            </a:r>
            <a:r>
              <a:rPr lang="en-US" dirty="0"/>
              <a:t> run agricultural schemes</a:t>
            </a:r>
          </a:p>
          <a:p>
            <a:pPr marL="0" indent="0">
              <a:buNone/>
            </a:pPr>
            <a:endParaRPr lang="en-GB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ptos" panose="020B0004020202020204" pitchFamily="34" charset="0"/>
                <a:cs typeface="Arial" panose="020B0604020202020204" pitchFamily="34" charset="0"/>
              </a:rPr>
              <a:t>Land has gained commodity value for farming</a:t>
            </a:r>
            <a:endParaRPr lang="en-NA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endParaRPr lang="en-NA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dirty="0"/>
              <a:t>Substantial urban migration and growth</a:t>
            </a:r>
            <a:endParaRPr lang="en-NA" dirty="0"/>
          </a:p>
          <a:p>
            <a:endParaRPr lang="en-NA" dirty="0"/>
          </a:p>
          <a:p>
            <a:r>
              <a:rPr lang="en-NA" dirty="0">
                <a:latin typeface="Aptos" panose="020B0004020202020204" pitchFamily="34" charset="0"/>
                <a:cs typeface="Arial" panose="020B0604020202020204" pitchFamily="34" charset="0"/>
              </a:rPr>
              <a:t>Therefore, </a:t>
            </a:r>
            <a:r>
              <a:rPr lang="en-NA" dirty="0" err="1">
                <a:latin typeface="Aptos" panose="020B0004020202020204" pitchFamily="34" charset="0"/>
                <a:cs typeface="Arial" panose="020B0604020202020204" pitchFamily="34" charset="0"/>
              </a:rPr>
              <a:t>i</a:t>
            </a:r>
            <a:r>
              <a:rPr lang="en-GB" dirty="0" err="1">
                <a:latin typeface="Aptos" panose="020B0004020202020204" pitchFamily="34" charset="0"/>
                <a:cs typeface="Arial" panose="020B0604020202020204" pitchFamily="34" charset="0"/>
              </a:rPr>
              <a:t>ncreased</a:t>
            </a:r>
            <a:r>
              <a:rPr lang="en-GB" dirty="0">
                <a:latin typeface="Aptos" panose="020B0004020202020204" pitchFamily="34" charset="0"/>
                <a:cs typeface="Arial" panose="020B0604020202020204" pitchFamily="34" charset="0"/>
              </a:rPr>
              <a:t> use of river water</a:t>
            </a:r>
          </a:p>
          <a:p>
            <a:endParaRPr lang="en-US" dirty="0"/>
          </a:p>
          <a:p>
            <a:pPr marL="0" indent="0">
              <a:buNone/>
            </a:pPr>
            <a:endParaRPr lang="en-GB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925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map of a large country&#10;&#10;AI-generated content may be incorrect.">
            <a:extLst>
              <a:ext uri="{FF2B5EF4-FFF2-40B4-BE49-F238E27FC236}">
                <a16:creationId xmlns:a16="http://schemas.microsoft.com/office/drawing/2014/main" id="{6272B213-B924-EE0A-285F-D5A6BACBD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375" y="88409"/>
            <a:ext cx="7098654" cy="6724184"/>
          </a:xfr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61DACB-078F-17FB-443C-923E9E5248CF}"/>
              </a:ext>
            </a:extLst>
          </p:cNvPr>
          <p:cNvSpPr txBox="1">
            <a:spLocks/>
          </p:cNvSpPr>
          <p:nvPr/>
        </p:nvSpPr>
        <p:spPr>
          <a:xfrm>
            <a:off x="8436428" y="237376"/>
            <a:ext cx="3505200" cy="47047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200" dirty="0">
                <a:solidFill>
                  <a:srgbClr val="FF0000"/>
                </a:solidFill>
              </a:rPr>
              <a:t>Commercial farming</a:t>
            </a:r>
          </a:p>
          <a:p>
            <a:pPr algn="r"/>
            <a:endParaRPr lang="en-US" sz="3200" dirty="0">
              <a:solidFill>
                <a:srgbClr val="FF0000"/>
              </a:solidFill>
            </a:endParaRPr>
          </a:p>
          <a:p>
            <a:pPr algn="r"/>
            <a:endParaRPr lang="en-GB" sz="3200" dirty="0">
              <a:solidFill>
                <a:srgbClr val="FF0000"/>
              </a:solidFill>
            </a:endParaRPr>
          </a:p>
          <a:p>
            <a:pPr algn="r"/>
            <a:endParaRPr lang="en-GB" sz="3200" dirty="0">
              <a:solidFill>
                <a:srgbClr val="FF0000"/>
              </a:solidFill>
            </a:endParaRPr>
          </a:p>
          <a:p>
            <a:pPr algn="r"/>
            <a:endParaRPr lang="en-GB" sz="3200" dirty="0">
              <a:solidFill>
                <a:srgbClr val="FF0000"/>
              </a:solidFill>
            </a:endParaRPr>
          </a:p>
          <a:p>
            <a:pPr algn="r"/>
            <a:r>
              <a:rPr lang="en-GB" sz="3200" dirty="0">
                <a:solidFill>
                  <a:srgbClr val="FF0000"/>
                </a:solidFill>
              </a:rPr>
              <a:t>and </a:t>
            </a:r>
          </a:p>
          <a:p>
            <a:pPr algn="r"/>
            <a:endParaRPr lang="en-GB" sz="3200" dirty="0">
              <a:solidFill>
                <a:srgbClr val="FF0000"/>
              </a:solidFill>
            </a:endParaRPr>
          </a:p>
          <a:p>
            <a:pPr algn="r"/>
            <a:r>
              <a:rPr lang="en-GB" sz="3200" dirty="0">
                <a:solidFill>
                  <a:srgbClr val="FF0000"/>
                </a:solidFill>
              </a:rPr>
              <a:t>new dams </a:t>
            </a:r>
          </a:p>
          <a:p>
            <a:pPr algn="r"/>
            <a:r>
              <a:rPr lang="en-GB" sz="3200" dirty="0">
                <a:solidFill>
                  <a:srgbClr val="FF0000"/>
                </a:solidFill>
              </a:rPr>
              <a:t>and piped offtake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9A72F20-712F-93AE-90B5-CB63257360EF}"/>
              </a:ext>
            </a:extLst>
          </p:cNvPr>
          <p:cNvSpPr txBox="1">
            <a:spLocks/>
          </p:cNvSpPr>
          <p:nvPr/>
        </p:nvSpPr>
        <p:spPr>
          <a:xfrm>
            <a:off x="194774" y="5952622"/>
            <a:ext cx="2895600" cy="10776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tos" panose="020B0004020202020204" pitchFamily="34" charset="0"/>
                <a:cs typeface="Arial" panose="020B0604020202020204" pitchFamily="34" charset="0"/>
              </a:rPr>
              <a:t>Land and water are essentially free</a:t>
            </a: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99509B6-D294-35FB-C002-1D573DCCC82A}"/>
              </a:ext>
            </a:extLst>
          </p:cNvPr>
          <p:cNvSpPr txBox="1">
            <a:spLocks/>
          </p:cNvSpPr>
          <p:nvPr/>
        </p:nvSpPr>
        <p:spPr>
          <a:xfrm>
            <a:off x="194774" y="555171"/>
            <a:ext cx="2789080" cy="20796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Major farms and irrigation schemes and dams</a:t>
            </a:r>
            <a:endParaRPr lang="en-GB" sz="2800" dirty="0"/>
          </a:p>
        </p:txBody>
      </p:sp>
      <p:sp>
        <p:nvSpPr>
          <p:cNvPr id="2" name="Callout: Down Arrow 1">
            <a:extLst>
              <a:ext uri="{FF2B5EF4-FFF2-40B4-BE49-F238E27FC236}">
                <a16:creationId xmlns:a16="http://schemas.microsoft.com/office/drawing/2014/main" id="{EE78FE97-E7D2-EA12-6D3E-67EA801F3673}"/>
              </a:ext>
            </a:extLst>
          </p:cNvPr>
          <p:cNvSpPr/>
          <p:nvPr/>
        </p:nvSpPr>
        <p:spPr>
          <a:xfrm>
            <a:off x="6455228" y="6544178"/>
            <a:ext cx="664028" cy="248507"/>
          </a:xfrm>
          <a:prstGeom prst="downArrowCallou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254896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59335EE-B9B7-9975-9134-7A56481CB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54214"/>
              </p:ext>
            </p:extLst>
          </p:nvPr>
        </p:nvGraphicFramePr>
        <p:xfrm>
          <a:off x="0" y="202491"/>
          <a:ext cx="11887201" cy="5886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0613">
                  <a:extLst>
                    <a:ext uri="{9D8B030D-6E8A-4147-A177-3AD203B41FA5}">
                      <a16:colId xmlns:a16="http://schemas.microsoft.com/office/drawing/2014/main" val="245196621"/>
                    </a:ext>
                  </a:extLst>
                </a:gridCol>
                <a:gridCol w="38100">
                  <a:extLst>
                    <a:ext uri="{9D8B030D-6E8A-4147-A177-3AD203B41FA5}">
                      <a16:colId xmlns:a16="http://schemas.microsoft.com/office/drawing/2014/main" val="1184352172"/>
                    </a:ext>
                  </a:extLst>
                </a:gridCol>
                <a:gridCol w="5502088">
                  <a:extLst>
                    <a:ext uri="{9D8B030D-6E8A-4147-A177-3AD203B41FA5}">
                      <a16:colId xmlns:a16="http://schemas.microsoft.com/office/drawing/2014/main" val="4225239488"/>
                    </a:ext>
                  </a:extLst>
                </a:gridCol>
                <a:gridCol w="2340429">
                  <a:extLst>
                    <a:ext uri="{9D8B030D-6E8A-4147-A177-3AD203B41FA5}">
                      <a16:colId xmlns:a16="http://schemas.microsoft.com/office/drawing/2014/main" val="515521377"/>
                    </a:ext>
                  </a:extLst>
                </a:gridCol>
                <a:gridCol w="446313">
                  <a:extLst>
                    <a:ext uri="{9D8B030D-6E8A-4147-A177-3AD203B41FA5}">
                      <a16:colId xmlns:a16="http://schemas.microsoft.com/office/drawing/2014/main" val="1395737882"/>
                    </a:ext>
                  </a:extLst>
                </a:gridCol>
                <a:gridCol w="1480457">
                  <a:extLst>
                    <a:ext uri="{9D8B030D-6E8A-4147-A177-3AD203B41FA5}">
                      <a16:colId xmlns:a16="http://schemas.microsoft.com/office/drawing/2014/main" val="1179511938"/>
                    </a:ext>
                  </a:extLst>
                </a:gridCol>
                <a:gridCol w="1219201">
                  <a:extLst>
                    <a:ext uri="{9D8B030D-6E8A-4147-A177-3AD203B41FA5}">
                      <a16:colId xmlns:a16="http://schemas.microsoft.com/office/drawing/2014/main" val="974236438"/>
                    </a:ext>
                  </a:extLst>
                </a:gridCol>
              </a:tblGrid>
              <a:tr h="266655">
                <a:tc rowSpan="15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NA" sz="20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u="none" strike="noStrike" dirty="0">
                          <a:effectLst/>
                          <a:latin typeface="Aptos" panose="020B0004020202020204" pitchFamily="34" charset="0"/>
                        </a:rPr>
                        <a:t>% change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6200" marR="6350" marT="6350" marB="0" anchor="b"/>
                </a:tc>
                <a:extLst>
                  <a:ext uri="{0D108BD9-81ED-4DB2-BD59-A6C34878D82A}">
                    <a16:rowId xmlns:a16="http://schemas.microsoft.com/office/drawing/2014/main" val="3346859050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 dirty="0">
                          <a:effectLst/>
                          <a:latin typeface="Aptos Light" panose="020F0502020204030204" pitchFamily="34" charset="0"/>
                        </a:rPr>
                        <a:t>Water offtakes grew from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 dirty="0">
                          <a:effectLst/>
                          <a:latin typeface="Aptos Light" panose="020F0502020204030204" pitchFamily="34" charset="0"/>
                        </a:rPr>
                        <a:t>   89 pumps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>
                          <a:effectLst/>
                          <a:latin typeface="Aptos Light" panose="020F0502020204030204" pitchFamily="34" charset="0"/>
                        </a:rPr>
                        <a:t>in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NA" sz="2800" b="1" u="none" strike="noStrike" dirty="0">
                          <a:effectLst/>
                          <a:latin typeface="Aptos Light" panose="020F0502020204030204" pitchFamily="34" charset="0"/>
                        </a:rPr>
                        <a:t>2017</a:t>
                      </a:r>
                      <a:endParaRPr lang="en-NA" sz="28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29537221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NA" sz="2800" u="none" strike="noStrike" dirty="0">
                          <a:effectLst/>
                          <a:latin typeface="Aptos Light" panose="020F0502020204030204" pitchFamily="34" charset="0"/>
                        </a:rPr>
                        <a:t>                                              </a:t>
                      </a:r>
                      <a:r>
                        <a:rPr lang="en-US" sz="2800" u="none" strike="noStrike" dirty="0">
                          <a:effectLst/>
                          <a:latin typeface="Aptos Light" panose="020F0502020204030204" pitchFamily="34" charset="0"/>
                        </a:rPr>
                        <a:t>to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 dirty="0">
                          <a:effectLst/>
                          <a:latin typeface="Aptos Light" panose="020F0502020204030204" pitchFamily="34" charset="0"/>
                        </a:rPr>
                        <a:t>   244 pumps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>
                          <a:effectLst/>
                          <a:latin typeface="Aptos Light" panose="020F0502020204030204" pitchFamily="34" charset="0"/>
                        </a:rPr>
                        <a:t>in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NA" sz="2800" b="1" u="none" strike="noStrike" dirty="0">
                          <a:effectLst/>
                          <a:latin typeface="Aptos Light" panose="020F0502020204030204" pitchFamily="34" charset="0"/>
                        </a:rPr>
                        <a:t>2023</a:t>
                      </a:r>
                      <a:endParaRPr lang="en-NA" sz="28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  <a:buNone/>
                      </a:pPr>
                      <a:r>
                        <a:rPr lang="en-NA" sz="2800" u="none" strike="noStrike" dirty="0">
                          <a:effectLst/>
                          <a:latin typeface="Aptos Light" panose="020F0502020204030204" pitchFamily="34" charset="0"/>
                        </a:rPr>
                        <a:t>274%</a:t>
                      </a:r>
                      <a:endParaRPr lang="en-NA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57039432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45898345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59460386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81464484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70151003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 dirty="0">
                          <a:effectLst/>
                          <a:latin typeface="Aptos Light" panose="020F0502020204030204" pitchFamily="34" charset="0"/>
                        </a:rPr>
                        <a:t>Private irrigated land went from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 dirty="0">
                          <a:effectLst/>
                          <a:latin typeface="Aptos Light" panose="020F0502020204030204" pitchFamily="34" charset="0"/>
                        </a:rPr>
                        <a:t>   3,220 ha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>
                          <a:effectLst/>
                          <a:latin typeface="Aptos Light" panose="020F0502020204030204" pitchFamily="34" charset="0"/>
                        </a:rPr>
                        <a:t>in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NA" sz="2800" b="1" u="none" strike="noStrike" dirty="0">
                          <a:effectLst/>
                          <a:latin typeface="Aptos Light" panose="020F0502020204030204" pitchFamily="34" charset="0"/>
                        </a:rPr>
                        <a:t>2020</a:t>
                      </a:r>
                      <a:endParaRPr lang="en-NA" sz="28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03722713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NA" sz="2800" u="none" strike="noStrike" dirty="0">
                          <a:effectLst/>
                          <a:latin typeface="Aptos Light" panose="020F0502020204030204" pitchFamily="34" charset="0"/>
                        </a:rPr>
                        <a:t>                                                           </a:t>
                      </a:r>
                      <a:r>
                        <a:rPr lang="en-US" sz="2800" u="none" strike="noStrike" dirty="0">
                          <a:effectLst/>
                          <a:latin typeface="Aptos Light" panose="020F0502020204030204" pitchFamily="34" charset="0"/>
                        </a:rPr>
                        <a:t>to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 dirty="0">
                          <a:effectLst/>
                          <a:latin typeface="Aptos Light" panose="020F0502020204030204" pitchFamily="34" charset="0"/>
                        </a:rPr>
                        <a:t>   5,320 ha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r>
                        <a:rPr lang="en-US" sz="2800" u="none" strike="noStrike">
                          <a:effectLst/>
                          <a:latin typeface="Aptos Light" panose="020F0502020204030204" pitchFamily="34" charset="0"/>
                        </a:rPr>
                        <a:t>in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r>
                        <a:rPr lang="en-NA" sz="2800" b="1" u="none" strike="noStrike" dirty="0">
                          <a:effectLst/>
                          <a:latin typeface="Aptos Light" panose="020F0502020204030204" pitchFamily="34" charset="0"/>
                        </a:rPr>
                        <a:t>2024</a:t>
                      </a:r>
                      <a:endParaRPr lang="en-NA" sz="28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  <a:buNone/>
                      </a:pPr>
                      <a:r>
                        <a:rPr lang="en-NA" sz="2800" u="none" strike="noStrike">
                          <a:effectLst/>
                          <a:latin typeface="Aptos Light" panose="020F0502020204030204" pitchFamily="34" charset="0"/>
                        </a:rPr>
                        <a:t>65%</a:t>
                      </a:r>
                      <a:endParaRPr lang="en-NA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92262178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endParaRPr lang="en-NA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55197503"/>
                  </a:ext>
                </a:extLst>
              </a:tr>
              <a:tr h="260123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  <a:buNone/>
                      </a:pP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8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02936076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94317658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58591947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6863256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NA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  <a:buNone/>
                      </a:pPr>
                      <a:endParaRPr lang="en-NA" sz="2400" b="0" i="0" u="none" strike="noStrike" dirty="0">
                        <a:solidFill>
                          <a:srgbClr val="000000"/>
                        </a:solidFill>
                        <a:effectLst/>
                        <a:latin typeface="Aptos Light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72735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740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A5852-50D3-B8B3-07CD-13A42C979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56FFF-14EB-9904-D587-97E4B271B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NA" dirty="0"/>
              <a:t>happening and will continue</a:t>
            </a:r>
            <a:r>
              <a:rPr lang="en-US" dirty="0"/>
              <a:t> (1)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2D779-A456-73FD-C965-89D2DC402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0943"/>
            <a:ext cx="8470392" cy="4851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A" dirty="0"/>
              <a:t>More uncontrolled local use of river water in Angola and Namibia, for: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NA" dirty="0"/>
              <a:t>Growing settlement along the river and in urban areas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NA" dirty="0"/>
              <a:t>Greater use of river water for commercial agriculture and industrial and domestic use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NA" dirty="0"/>
              <a:t>Probable pumping of water into the Cuvelai of Angola an</a:t>
            </a:r>
            <a:r>
              <a:rPr lang="pt-BR" dirty="0"/>
              <a:t>d</a:t>
            </a:r>
            <a:r>
              <a:rPr lang="en-NA" dirty="0"/>
              <a:t> perhaps Namibia</a:t>
            </a:r>
            <a:endParaRPr lang="en-US" dirty="0"/>
          </a:p>
          <a:p>
            <a:endParaRPr lang="en-US" sz="3200" dirty="0"/>
          </a:p>
          <a:p>
            <a:endParaRPr lang="en-US" sz="32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707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F3F22-9637-8568-B673-99AA071BD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NA" dirty="0"/>
              <a:t>happening and will continue</a:t>
            </a:r>
            <a:r>
              <a:rPr lang="en-US" dirty="0"/>
              <a:t> (2)</a:t>
            </a:r>
            <a:endParaRPr lang="en-N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642D0-18F5-3298-E3A4-F9196D579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752"/>
            <a:ext cx="8671560" cy="4732211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2000"/>
              </a:spcBef>
            </a:pPr>
            <a:r>
              <a:rPr lang="en-US" sz="2600" dirty="0"/>
              <a:t>Environmental quality and </a:t>
            </a:r>
            <a:r>
              <a:rPr lang="en-NA" sz="2600" dirty="0"/>
              <a:t>value</a:t>
            </a:r>
            <a:r>
              <a:rPr lang="en-US" sz="2600" dirty="0"/>
              <a:t> of the river will decline</a:t>
            </a:r>
          </a:p>
          <a:p>
            <a:pPr>
              <a:lnSpc>
                <a:spcPct val="120000"/>
              </a:lnSpc>
              <a:spcBef>
                <a:spcPts val="2000"/>
              </a:spcBef>
            </a:pPr>
            <a:r>
              <a:rPr lang="en-US" sz="2600" dirty="0"/>
              <a:t>Tourism to Namibia will decline leading to economic job and livelihood losses</a:t>
            </a:r>
          </a:p>
          <a:p>
            <a:pPr>
              <a:lnSpc>
                <a:spcPct val="120000"/>
              </a:lnSpc>
              <a:spcBef>
                <a:spcPts val="2000"/>
              </a:spcBef>
            </a:pPr>
            <a:r>
              <a:rPr lang="en-US" sz="2600" dirty="0"/>
              <a:t>Tourism will decline in Botswana with major societal and economic impacts</a:t>
            </a:r>
          </a:p>
          <a:p>
            <a:pPr>
              <a:lnSpc>
                <a:spcPct val="120000"/>
              </a:lnSpc>
              <a:spcBef>
                <a:spcPts val="2000"/>
              </a:spcBef>
            </a:pPr>
            <a:r>
              <a:rPr lang="en-US" sz="2600" dirty="0"/>
              <a:t>Namibia will have unhappy </a:t>
            </a:r>
            <a:r>
              <a:rPr lang="en-US" sz="2600" dirty="0" err="1"/>
              <a:t>neighbours</a:t>
            </a:r>
            <a:r>
              <a:rPr lang="en-US" sz="2600" dirty="0"/>
              <a:t> and will</a:t>
            </a:r>
            <a:r>
              <a:rPr lang="en-NA" sz="2600" dirty="0"/>
              <a:t> suffer</a:t>
            </a:r>
            <a:r>
              <a:rPr lang="en-US" sz="2600" dirty="0"/>
              <a:t> </a:t>
            </a:r>
            <a:r>
              <a:rPr lang="en-NA" sz="2600" dirty="0"/>
              <a:t>reputational damage</a:t>
            </a:r>
          </a:p>
        </p:txBody>
      </p:sp>
    </p:spTree>
    <p:extLst>
      <p:ext uri="{BB962C8B-B14F-4D97-AF65-F5344CB8AC3E}">
        <p14:creationId xmlns:p14="http://schemas.microsoft.com/office/powerpoint/2010/main" val="1297812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9380-1EB5-CC61-0021-4537840F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0886" y="165780"/>
            <a:ext cx="3777344" cy="1325563"/>
          </a:xfrm>
        </p:spPr>
        <p:txBody>
          <a:bodyPr/>
          <a:lstStyle/>
          <a:p>
            <a:r>
              <a:rPr lang="en-NA" dirty="0"/>
              <a:t>Looking ahead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3ED04-3D78-B666-1AB4-8251BC9CB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91343"/>
            <a:ext cx="10613572" cy="5105400"/>
          </a:xfrm>
        </p:spPr>
        <p:txBody>
          <a:bodyPr>
            <a:normAutofit lnSpcReduction="10000"/>
          </a:bodyPr>
          <a:lstStyle/>
          <a:p>
            <a:pPr>
              <a:spcBef>
                <a:spcPts val="3600"/>
              </a:spcBef>
            </a:pPr>
            <a:r>
              <a:rPr lang="en-NA" sz="3200" dirty="0"/>
              <a:t>No prospect of substantial controls of the river water</a:t>
            </a:r>
          </a:p>
          <a:p>
            <a:pPr>
              <a:spcBef>
                <a:spcPts val="3600"/>
              </a:spcBef>
            </a:pPr>
            <a:r>
              <a:rPr lang="en-NA" sz="3200" dirty="0"/>
              <a:t>“Help yourself” attitude will prevail</a:t>
            </a:r>
          </a:p>
          <a:p>
            <a:pPr>
              <a:spcBef>
                <a:spcPts val="3600"/>
              </a:spcBef>
            </a:pPr>
            <a:r>
              <a:rPr lang="en-NA" sz="3200" dirty="0"/>
              <a:t>Serious likelihood that the river will drop to a trickle or even dry up </a:t>
            </a:r>
            <a:r>
              <a:rPr lang="en-US" sz="3200" dirty="0"/>
              <a:t>occasionally</a:t>
            </a:r>
            <a:endParaRPr lang="en-NA" sz="3200" dirty="0"/>
          </a:p>
          <a:p>
            <a:pPr>
              <a:spcBef>
                <a:spcPts val="3600"/>
              </a:spcBef>
            </a:pPr>
            <a:r>
              <a:rPr lang="en-NA" sz="3200" b="1" dirty="0"/>
              <a:t>Windhoek won’t be able to </a:t>
            </a:r>
            <a:r>
              <a:rPr lang="en-US" sz="3200" b="1" dirty="0"/>
              <a:t>use</a:t>
            </a:r>
            <a:r>
              <a:rPr lang="en-NA" sz="3200" b="1" dirty="0"/>
              <a:t> Okavango water for long</a:t>
            </a:r>
          </a:p>
          <a:p>
            <a:pPr marL="0" indent="0" algn="ctr">
              <a:spcBef>
                <a:spcPts val="3600"/>
              </a:spcBef>
              <a:buNone/>
            </a:pPr>
            <a:r>
              <a:rPr lang="en-NA" sz="3200" b="1" dirty="0"/>
              <a:t>It is stupid to spend </a:t>
            </a:r>
            <a:r>
              <a:rPr lang="en-NA" sz="3200" b="1" dirty="0" err="1"/>
              <a:t>alot</a:t>
            </a:r>
            <a:r>
              <a:rPr lang="en-NA" sz="3200" b="1" dirty="0"/>
              <a:t> of money on a water supply that has a short life and that will cost Namibia lots of international harm</a:t>
            </a:r>
            <a:endParaRPr lang="en-US" sz="3200" b="1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790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2445</TotalTime>
  <Words>358</Words>
  <Application>Microsoft Office PowerPoint</Application>
  <PresentationFormat>Widescreen</PresentationFormat>
  <Paragraphs>76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Aptos Light</vt:lpstr>
      <vt:lpstr>Aptos Narrow</vt:lpstr>
      <vt:lpstr>Arial</vt:lpstr>
      <vt:lpstr>Office Theme</vt:lpstr>
      <vt:lpstr>Major  changes  and challenges in  the  Okavango Catchment</vt:lpstr>
      <vt:lpstr>The Okavango/Cubango Basin is special:</vt:lpstr>
      <vt:lpstr>Key features</vt:lpstr>
      <vt:lpstr>Major changes</vt:lpstr>
      <vt:lpstr>PowerPoint Presentation</vt:lpstr>
      <vt:lpstr>PowerPoint Presentation</vt:lpstr>
      <vt:lpstr>What is happening and will continue (1)</vt:lpstr>
      <vt:lpstr>What is happening and will continue (2)</vt:lpstr>
      <vt:lpstr>Looking ahead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Mendelsohn</dc:creator>
  <cp:lastModifiedBy>John Mendelsohn</cp:lastModifiedBy>
  <cp:revision>10</cp:revision>
  <dcterms:created xsi:type="dcterms:W3CDTF">2024-10-07T00:10:20Z</dcterms:created>
  <dcterms:modified xsi:type="dcterms:W3CDTF">2026-08-28T07:26:14Z</dcterms:modified>
</cp:coreProperties>
</file>