
<file path=[Content_Types].xml><?xml version="1.0" encoding="utf-8"?>
<Types xmlns="http://schemas.openxmlformats.org/package/2006/content-types">
  <Default Extension="xml" ContentType="application/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345" r:id="rId5"/>
    <p:sldId id="346" r:id="rId6"/>
    <p:sldId id="258" r:id="rId7"/>
    <p:sldId id="308" r:id="rId8"/>
    <p:sldId id="305" r:id="rId9"/>
    <p:sldId id="306" r:id="rId10"/>
    <p:sldId id="272" r:id="rId11"/>
    <p:sldId id="273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7" r:id="rId21"/>
    <p:sldId id="289" r:id="rId22"/>
    <p:sldId id="291" r:id="rId23"/>
    <p:sldId id="277" r:id="rId24"/>
    <p:sldId id="292" r:id="rId25"/>
    <p:sldId id="293" r:id="rId26"/>
    <p:sldId id="347" r:id="rId27"/>
    <p:sldId id="296" r:id="rId28"/>
    <p:sldId id="297" r:id="rId29"/>
    <p:sldId id="298" r:id="rId30"/>
    <p:sldId id="299" r:id="rId31"/>
    <p:sldId id="295" r:id="rId32"/>
    <p:sldId id="300" r:id="rId33"/>
    <p:sldId id="301" r:id="rId34"/>
  </p:sldIdLst>
  <p:sldSz cx="12192000" cy="6858000"/>
  <p:notesSz cx="6858000" cy="9144000"/>
  <p:embeddedFontLst>
    <p:embeddedFont>
      <p:font typeface="Century Gothic" panose="020B0502020202020204"/>
      <p:regular r:id="rId38"/>
    </p:embeddedFont>
    <p:embeddedFont>
      <p:font typeface="Calibri" panose="020F0502020204030204"/>
      <p:regular r:id="rId39"/>
      <p:bold r:id="rId40"/>
      <p:italic r:id="rId41"/>
      <p:boldItalic r:id="rId42"/>
    </p:embeddedFont>
    <p:embeddedFont>
      <p:font typeface="Roboto" panose="02000000000000000000"/>
      <p:regular r:id="rId43"/>
      <p:bold r:id="rId44"/>
    </p:embeddedFont>
    <p:embeddedFont>
      <p:font typeface="Libre Franklin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E16CC2-7618-4B23-B08C-87D0CAF130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customXml" Target="../customXml/item3.xml"/><Relationship Id="rId50" Type="http://schemas.openxmlformats.org/officeDocument/2006/relationships/customXml" Target="../customXml/item2.xml"/><Relationship Id="rId5" Type="http://schemas.openxmlformats.org/officeDocument/2006/relationships/slide" Target="slides/slide2.xml"/><Relationship Id="rId49" Type="http://schemas.openxmlformats.org/officeDocument/2006/relationships/customXml" Target="../customXml/item1.xml"/><Relationship Id="rId48" Type="http://schemas.openxmlformats.org/officeDocument/2006/relationships/font" Target="fonts/font11.fntdata"/><Relationship Id="rId47" Type="http://schemas.openxmlformats.org/officeDocument/2006/relationships/font" Target="fonts/font10.fntdata"/><Relationship Id="rId46" Type="http://schemas.openxmlformats.org/officeDocument/2006/relationships/font" Target="fonts/font9.fntdata"/><Relationship Id="rId45" Type="http://schemas.openxmlformats.org/officeDocument/2006/relationships/font" Target="fonts/font8.fntdata"/><Relationship Id="rId44" Type="http://schemas.openxmlformats.org/officeDocument/2006/relationships/font" Target="fonts/font7.fntdata"/><Relationship Id="rId43" Type="http://schemas.openxmlformats.org/officeDocument/2006/relationships/font" Target="fonts/font6.fntdata"/><Relationship Id="rId42" Type="http://schemas.openxmlformats.org/officeDocument/2006/relationships/font" Target="fonts/font5.fntdata"/><Relationship Id="rId41" Type="http://schemas.openxmlformats.org/officeDocument/2006/relationships/font" Target="fonts/font4.fntdata"/><Relationship Id="rId40" Type="http://schemas.openxmlformats.org/officeDocument/2006/relationships/font" Target="fonts/font3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4" Type="http://schemas.microsoft.com/office/2011/relationships/chartColorStyle" Target="colors2.xml"/><Relationship Id="rId3" Type="http://schemas.microsoft.com/office/2011/relationships/chartStyle" Target="style2.xml"/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4" Type="http://schemas.microsoft.com/office/2011/relationships/chartColorStyle" Target="colors3.xml"/><Relationship Id="rId3" Type="http://schemas.microsoft.com/office/2011/relationships/chartStyle" Target="style3.xml"/><Relationship Id="rId2" Type="http://schemas.openxmlformats.org/officeDocument/2006/relationships/themeOverride" Target="../theme/themeOverride2.xml"/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5" Type="http://schemas.microsoft.com/office/2011/relationships/chartColorStyle" Target="colors4.xml"/><Relationship Id="rId4" Type="http://schemas.microsoft.com/office/2011/relationships/chartStyle" Target="style4.xml"/><Relationship Id="rId3" Type="http://schemas.openxmlformats.org/officeDocument/2006/relationships/chartUserShapes" Target="../drawings/drawing2.xml"/><Relationship Id="rId2" Type="http://schemas.openxmlformats.org/officeDocument/2006/relationships/themeOverride" Target="../theme/themeOverride3.xml"/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88108708179072"/>
          <c:y val="0.0201745442976653"/>
          <c:w val="0.90945047581"/>
          <c:h val="0.7500149671373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'First chapter'!$G$283</c:f>
              <c:strCache>
                <c:ptCount val="1"/>
                <c:pt idx="0">
                  <c:v>Very effective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 chapter'!$F$284:$F$287</c:f>
              <c:strCache>
                <c:ptCount val="4"/>
                <c:pt idx="0">
                  <c:v>Ensuring assessment findings are taken into account before decision is made</c:v>
                </c:pt>
                <c:pt idx="1">
                  <c:v>Explicit consideration of environment impacts</c:v>
                </c:pt>
                <c:pt idx="2">
                  <c:v>Explicit consideration of social impacts</c:v>
                </c:pt>
                <c:pt idx="3">
                  <c:v>Ensuring appropriate arrangements for verifying Implementation &amp; monitoring</c:v>
                </c:pt>
              </c:strCache>
            </c:strRef>
          </c:cat>
          <c:val>
            <c:numRef>
              <c:f>'First chapter'!$G$284:$G$287</c:f>
              <c:numCache>
                <c:formatCode>0</c:formatCode>
                <c:ptCount val="4"/>
                <c:pt idx="0">
                  <c:v>19</c:v>
                </c:pt>
                <c:pt idx="1">
                  <c:v>19</c:v>
                </c:pt>
                <c:pt idx="2">
                  <c:v>10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'First chapter'!$H$283</c:f>
              <c:strCache>
                <c:ptCount val="1"/>
                <c:pt idx="0">
                  <c:v>Moderately effective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 chapter'!$F$284:$F$287</c:f>
              <c:strCache>
                <c:ptCount val="4"/>
                <c:pt idx="0">
                  <c:v>Ensuring assessment findings are taken into account before decision is made</c:v>
                </c:pt>
                <c:pt idx="1">
                  <c:v>Explicit consideration of environment impacts</c:v>
                </c:pt>
                <c:pt idx="2">
                  <c:v>Explicit consideration of social impacts</c:v>
                </c:pt>
                <c:pt idx="3">
                  <c:v>Ensuring appropriate arrangements for verifying Implementation &amp; monitoring</c:v>
                </c:pt>
              </c:strCache>
            </c:strRef>
          </c:cat>
          <c:val>
            <c:numRef>
              <c:f>'First chapter'!$H$284:$H$287</c:f>
              <c:numCache>
                <c:formatCode>0</c:formatCode>
                <c:ptCount val="4"/>
                <c:pt idx="0">
                  <c:v>44</c:v>
                </c:pt>
                <c:pt idx="1">
                  <c:v>39</c:v>
                </c:pt>
                <c:pt idx="2">
                  <c:v>40</c:v>
                </c:pt>
                <c:pt idx="3">
                  <c:v>31</c:v>
                </c:pt>
              </c:numCache>
            </c:numRef>
          </c:val>
        </c:ser>
        <c:ser>
          <c:idx val="2"/>
          <c:order val="2"/>
          <c:tx>
            <c:strRef>
              <c:f>'First chapter'!$I$283</c:f>
              <c:strCache>
                <c:ptCount val="1"/>
                <c:pt idx="0">
                  <c:v>Marginally effective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 chapter'!$F$284:$F$287</c:f>
              <c:strCache>
                <c:ptCount val="4"/>
                <c:pt idx="0">
                  <c:v>Ensuring assessment findings are taken into account before decision is made</c:v>
                </c:pt>
                <c:pt idx="1">
                  <c:v>Explicit consideration of environment impacts</c:v>
                </c:pt>
                <c:pt idx="2">
                  <c:v>Explicit consideration of social impacts</c:v>
                </c:pt>
                <c:pt idx="3">
                  <c:v>Ensuring appropriate arrangements for verifying Implementation &amp; monitoring</c:v>
                </c:pt>
              </c:strCache>
            </c:strRef>
          </c:cat>
          <c:val>
            <c:numRef>
              <c:f>'First chapter'!$I$284:$I$287</c:f>
              <c:numCache>
                <c:formatCode>0</c:formatCode>
                <c:ptCount val="4"/>
                <c:pt idx="0">
                  <c:v>23</c:v>
                </c:pt>
                <c:pt idx="1">
                  <c:v>33</c:v>
                </c:pt>
                <c:pt idx="2">
                  <c:v>35</c:v>
                </c:pt>
                <c:pt idx="3">
                  <c:v>31</c:v>
                </c:pt>
              </c:numCache>
            </c:numRef>
          </c:val>
        </c:ser>
        <c:ser>
          <c:idx val="3"/>
          <c:order val="3"/>
          <c:tx>
            <c:strRef>
              <c:f>'First chapter'!$J$283</c:f>
              <c:strCache>
                <c:ptCount val="1"/>
                <c:pt idx="0">
                  <c:v>Not effective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 chapter'!$F$284:$F$287</c:f>
              <c:strCache>
                <c:ptCount val="4"/>
                <c:pt idx="0">
                  <c:v>Ensuring assessment findings are taken into account before decision is made</c:v>
                </c:pt>
                <c:pt idx="1">
                  <c:v>Explicit consideration of environment impacts</c:v>
                </c:pt>
                <c:pt idx="2">
                  <c:v>Explicit consideration of social impacts</c:v>
                </c:pt>
                <c:pt idx="3">
                  <c:v>Ensuring appropriate arrangements for verifying Implementation &amp; monitoring</c:v>
                </c:pt>
              </c:strCache>
            </c:strRef>
          </c:cat>
          <c:val>
            <c:numRef>
              <c:f>'First chapter'!$J$284:$J$287</c:f>
              <c:numCache>
                <c:formatCode>0</c:formatCode>
                <c:ptCount val="4"/>
                <c:pt idx="0">
                  <c:v>9</c:v>
                </c:pt>
                <c:pt idx="1">
                  <c:v>8</c:v>
                </c:pt>
                <c:pt idx="2">
                  <c:v>11</c:v>
                </c:pt>
                <c:pt idx="3">
                  <c:v>26</c:v>
                </c:pt>
              </c:numCache>
            </c:numRef>
          </c:val>
        </c:ser>
        <c:ser>
          <c:idx val="4"/>
          <c:order val="4"/>
          <c:tx>
            <c:strRef>
              <c:f>'First chapter'!$K$283</c:f>
              <c:strCache>
                <c:ptCount val="1"/>
                <c:pt idx="0">
                  <c:v>No opinion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'First chapter'!$F$284:$F$287</c:f>
              <c:strCache>
                <c:ptCount val="4"/>
                <c:pt idx="0">
                  <c:v>Ensuring assessment findings are taken into account before decision is made</c:v>
                </c:pt>
                <c:pt idx="1">
                  <c:v>Explicit consideration of environment impacts</c:v>
                </c:pt>
                <c:pt idx="2">
                  <c:v>Explicit consideration of social impacts</c:v>
                </c:pt>
                <c:pt idx="3">
                  <c:v>Ensuring appropriate arrangements for verifying Implementation &amp; monitoring</c:v>
                </c:pt>
              </c:strCache>
            </c:strRef>
          </c:cat>
          <c:val>
            <c:numRef>
              <c:f>'First chapter'!$K$284:$K$287</c:f>
              <c:numCache>
                <c:formatCode>0</c:formatCode>
                <c:ptCount val="4"/>
                <c:pt idx="0">
                  <c:v>5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3445712"/>
        <c:axId val="253446104"/>
      </c:barChart>
      <c:catAx>
        <c:axId val="253445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EIA's Effectiveness on Decision Making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344548890873409"/>
              <c:y val="0.87677165972023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53446104"/>
        <c:crosses val="autoZero"/>
        <c:auto val="1"/>
        <c:lblAlgn val="ctr"/>
        <c:lblOffset val="100"/>
        <c:noMultiLvlLbl val="0"/>
      </c:catAx>
      <c:valAx>
        <c:axId val="25344610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Percentages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53445712"/>
        <c:crosses val="autoZero"/>
        <c:crossBetween val="between"/>
      </c:valAx>
      <c:spPr>
        <a:noFill/>
        <a:ln>
          <a:solidFill>
            <a:schemeClr val="dk1"/>
          </a:solidFill>
        </a:ln>
        <a:effectLst/>
      </c:spPr>
    </c:plotArea>
    <c:legend>
      <c:legendPos val="b"/>
      <c:layout>
        <c:manualLayout>
          <c:xMode val="edge"/>
          <c:yMode val="edge"/>
          <c:x val="0.0675773941718824"/>
          <c:y val="0.928525548029495"/>
          <c:w val="0.864845043408036"/>
          <c:h val="0.0714744519705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383a7acd-1cd0-4f63-a39e-9db55c4f2745}"/>
      </c:ext>
    </c:extLst>
  </c:chart>
  <c:spPr>
    <a:noFill/>
    <a:ln>
      <a:noFill/>
    </a:ln>
    <a:effectLst/>
  </c:spPr>
  <c:txPr>
    <a:bodyPr/>
    <a:lstStyle/>
    <a:p>
      <a:pPr algn="l">
        <a:defRPr lang="en-US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'First chapter'!$G$318</c:f>
              <c:strCache>
                <c:ptCount val="1"/>
                <c:pt idx="0">
                  <c:v>Very effective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 chapter'!$F$319:$F$323</c:f>
              <c:strCache>
                <c:ptCount val="5"/>
                <c:pt idx="0">
                  <c:v>Environmental awareness of developers</c:v>
                </c:pt>
                <c:pt idx="1">
                  <c:v>Environmental awareness of competent authority</c:v>
                </c:pt>
                <c:pt idx="2">
                  <c:v>Environmental awareness of public</c:v>
                </c:pt>
                <c:pt idx="3">
                  <c:v>Opportunity to learn new knowledge</c:v>
                </c:pt>
                <c:pt idx="4">
                  <c:v>Enhance Institutional memory</c:v>
                </c:pt>
              </c:strCache>
            </c:strRef>
          </c:cat>
          <c:val>
            <c:numRef>
              <c:f>'First chapter'!$G$319:$G$323</c:f>
              <c:numCache>
                <c:formatCode>0</c:formatCode>
                <c:ptCount val="5"/>
                <c:pt idx="0">
                  <c:v>29</c:v>
                </c:pt>
                <c:pt idx="1">
                  <c:v>28</c:v>
                </c:pt>
                <c:pt idx="2">
                  <c:v>24</c:v>
                </c:pt>
                <c:pt idx="3">
                  <c:v>18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tx>
            <c:strRef>
              <c:f>'First chapter'!$H$318</c:f>
              <c:strCache>
                <c:ptCount val="1"/>
                <c:pt idx="0">
                  <c:v>Moderately effective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 chapter'!$F$319:$F$323</c:f>
              <c:strCache>
                <c:ptCount val="5"/>
                <c:pt idx="0">
                  <c:v>Environmental awareness of developers</c:v>
                </c:pt>
                <c:pt idx="1">
                  <c:v>Environmental awareness of competent authority</c:v>
                </c:pt>
                <c:pt idx="2">
                  <c:v>Environmental awareness of public</c:v>
                </c:pt>
                <c:pt idx="3">
                  <c:v>Opportunity to learn new knowledge</c:v>
                </c:pt>
                <c:pt idx="4">
                  <c:v>Enhance Institutional memory</c:v>
                </c:pt>
              </c:strCache>
            </c:strRef>
          </c:cat>
          <c:val>
            <c:numRef>
              <c:f>'First chapter'!$H$319:$H$323</c:f>
              <c:numCache>
                <c:formatCode>0</c:formatCode>
                <c:ptCount val="5"/>
                <c:pt idx="0">
                  <c:v>39</c:v>
                </c:pt>
                <c:pt idx="1">
                  <c:v>42</c:v>
                </c:pt>
                <c:pt idx="2">
                  <c:v>37</c:v>
                </c:pt>
                <c:pt idx="3">
                  <c:v>49</c:v>
                </c:pt>
                <c:pt idx="4">
                  <c:v>36</c:v>
                </c:pt>
              </c:numCache>
            </c:numRef>
          </c:val>
        </c:ser>
        <c:ser>
          <c:idx val="2"/>
          <c:order val="2"/>
          <c:tx>
            <c:strRef>
              <c:f>'First chapter'!$I$318</c:f>
              <c:strCache>
                <c:ptCount val="1"/>
                <c:pt idx="0">
                  <c:v>Marginally effective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 chapter'!$F$319:$F$323</c:f>
              <c:strCache>
                <c:ptCount val="5"/>
                <c:pt idx="0">
                  <c:v>Environmental awareness of developers</c:v>
                </c:pt>
                <c:pt idx="1">
                  <c:v>Environmental awareness of competent authority</c:v>
                </c:pt>
                <c:pt idx="2">
                  <c:v>Environmental awareness of public</c:v>
                </c:pt>
                <c:pt idx="3">
                  <c:v>Opportunity to learn new knowledge</c:v>
                </c:pt>
                <c:pt idx="4">
                  <c:v>Enhance Institutional memory</c:v>
                </c:pt>
              </c:strCache>
            </c:strRef>
          </c:cat>
          <c:val>
            <c:numRef>
              <c:f>'First chapter'!$I$319:$I$323</c:f>
              <c:numCache>
                <c:formatCode>0</c:formatCode>
                <c:ptCount val="5"/>
                <c:pt idx="0">
                  <c:v>24</c:v>
                </c:pt>
                <c:pt idx="1">
                  <c:v>23</c:v>
                </c:pt>
                <c:pt idx="2">
                  <c:v>27</c:v>
                </c:pt>
                <c:pt idx="3">
                  <c:v>26</c:v>
                </c:pt>
                <c:pt idx="4">
                  <c:v>25</c:v>
                </c:pt>
              </c:numCache>
            </c:numRef>
          </c:val>
        </c:ser>
        <c:ser>
          <c:idx val="3"/>
          <c:order val="3"/>
          <c:tx>
            <c:strRef>
              <c:f>'First chapter'!$J$318</c:f>
              <c:strCache>
                <c:ptCount val="1"/>
                <c:pt idx="0">
                  <c:v>Not effective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 chapter'!$F$319:$F$323</c:f>
              <c:strCache>
                <c:ptCount val="5"/>
                <c:pt idx="0">
                  <c:v>Environmental awareness of developers</c:v>
                </c:pt>
                <c:pt idx="1">
                  <c:v>Environmental awareness of competent authority</c:v>
                </c:pt>
                <c:pt idx="2">
                  <c:v>Environmental awareness of public</c:v>
                </c:pt>
                <c:pt idx="3">
                  <c:v>Opportunity to learn new knowledge</c:v>
                </c:pt>
                <c:pt idx="4">
                  <c:v>Enhance Institutional memory</c:v>
                </c:pt>
              </c:strCache>
            </c:strRef>
          </c:cat>
          <c:val>
            <c:numRef>
              <c:f>'First chapter'!$J$319:$J$323</c:f>
              <c:numCache>
                <c:formatCode>0</c:formatCode>
                <c:ptCount val="5"/>
                <c:pt idx="0">
                  <c:v>8</c:v>
                </c:pt>
                <c:pt idx="1">
                  <c:v>5</c:v>
                </c:pt>
                <c:pt idx="2">
                  <c:v>12</c:v>
                </c:pt>
                <c:pt idx="3">
                  <c:v>6</c:v>
                </c:pt>
                <c:pt idx="4">
                  <c:v>14</c:v>
                </c:pt>
              </c:numCache>
            </c:numRef>
          </c:val>
        </c:ser>
        <c:ser>
          <c:idx val="4"/>
          <c:order val="4"/>
          <c:tx>
            <c:strRef>
              <c:f>'First chapter'!$K$318</c:f>
              <c:strCache>
                <c:ptCount val="1"/>
                <c:pt idx="0">
                  <c:v>No opinion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'First chapter'!$F$319:$F$323</c:f>
              <c:strCache>
                <c:ptCount val="5"/>
                <c:pt idx="0">
                  <c:v>Environmental awareness of developers</c:v>
                </c:pt>
                <c:pt idx="1">
                  <c:v>Environmental awareness of competent authority</c:v>
                </c:pt>
                <c:pt idx="2">
                  <c:v>Environmental awareness of public</c:v>
                </c:pt>
                <c:pt idx="3">
                  <c:v>Opportunity to learn new knowledge</c:v>
                </c:pt>
                <c:pt idx="4">
                  <c:v>Enhance Institutional memory</c:v>
                </c:pt>
              </c:strCache>
            </c:strRef>
          </c:cat>
          <c:val>
            <c:numRef>
              <c:f>'First chapter'!$K$319:$K$323</c:f>
              <c:numCache>
                <c:formatCode>0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07788176"/>
        <c:axId val="307782296"/>
      </c:barChart>
      <c:catAx>
        <c:axId val="307788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000" b="0" i="0" baseline="0" dirty="0">
                    <a:effectLst/>
                    <a:latin typeface="+mn-lt"/>
                  </a:rPr>
                  <a:t>EIA's Effect on achieving</a:t>
                </a:r>
                <a:r>
                  <a:rPr lang="en-GB" sz="1000" b="0" i="0" u="none" strike="noStrike" kern="1200" baseline="0" dirty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GB" sz="1000" b="0" i="0" baseline="0" dirty="0">
                    <a:effectLst/>
                    <a:latin typeface="+mn-lt"/>
                  </a:rPr>
                  <a:t>learning </a:t>
                </a:r>
                <a:endParaRPr lang="en-GB" sz="1000" b="0" i="0" baseline="0" dirty="0"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337402926961322"/>
              <c:y val="0.89558882609180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</a:p>
        </c:txPr>
        <c:crossAx val="307782296"/>
        <c:crosses val="autoZero"/>
        <c:auto val="1"/>
        <c:lblAlgn val="ctr"/>
        <c:lblOffset val="100"/>
        <c:noMultiLvlLbl val="0"/>
      </c:catAx>
      <c:valAx>
        <c:axId val="30778229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0">
                    <a:latin typeface="+mn-lt"/>
                  </a:rPr>
                  <a:t>Percentage</a:t>
                </a:r>
                <a:endParaRPr lang="en-US" b="0">
                  <a:latin typeface="+mn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out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</a:p>
        </c:txPr>
        <c:crossAx val="30778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b8dfb023-c825-4b56-ae3f-dab47bd2cd69}"/>
      </c:ext>
    </c:extLst>
  </c:chart>
  <c:spPr>
    <a:solidFill>
      <a:schemeClr val="bg1"/>
    </a:solidFill>
    <a:ln w="9525">
      <a:solidFill>
        <a:schemeClr val="tx1"/>
      </a:solidFill>
      <a:round/>
    </a:ln>
    <a:effectLst/>
  </c:spPr>
  <c:txPr>
    <a:bodyPr/>
    <a:lstStyle/>
    <a:p>
      <a:pPr>
        <a:defRPr lang="en-US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'First chapter'!$F$358</c:f>
              <c:strCache>
                <c:ptCount val="1"/>
                <c:pt idx="0">
                  <c:v>Very effective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 chapter'!$G$357:$I$357</c:f>
              <c:strCache>
                <c:ptCount val="3"/>
                <c:pt idx="0">
                  <c:v>Visionary</c:v>
                </c:pt>
                <c:pt idx="1">
                  <c:v>Enterpreneurial</c:v>
                </c:pt>
                <c:pt idx="2">
                  <c:v>Collaborative</c:v>
                </c:pt>
              </c:strCache>
            </c:strRef>
          </c:cat>
          <c:val>
            <c:numRef>
              <c:f>'First chapter'!$G$358:$I$358</c:f>
              <c:numCache>
                <c:formatCode>0%</c:formatCode>
                <c:ptCount val="3"/>
                <c:pt idx="0">
                  <c:v>0.14</c:v>
                </c:pt>
                <c:pt idx="1">
                  <c:v>0.07</c:v>
                </c:pt>
                <c:pt idx="2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'First chapter'!$F$359</c:f>
              <c:strCache>
                <c:ptCount val="1"/>
                <c:pt idx="0">
                  <c:v>Moderately effective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 chapter'!$G$357:$I$357</c:f>
              <c:strCache>
                <c:ptCount val="3"/>
                <c:pt idx="0">
                  <c:v>Visionary</c:v>
                </c:pt>
                <c:pt idx="1">
                  <c:v>Enterpreneurial</c:v>
                </c:pt>
                <c:pt idx="2">
                  <c:v>Collaborative</c:v>
                </c:pt>
              </c:strCache>
            </c:strRef>
          </c:cat>
          <c:val>
            <c:numRef>
              <c:f>'First chapter'!$G$359:$I$359</c:f>
              <c:numCache>
                <c:formatCode>0%</c:formatCode>
                <c:ptCount val="3"/>
                <c:pt idx="0">
                  <c:v>0.37</c:v>
                </c:pt>
                <c:pt idx="1">
                  <c:v>0.34</c:v>
                </c:pt>
                <c:pt idx="2">
                  <c:v>0.41</c:v>
                </c:pt>
              </c:numCache>
            </c:numRef>
          </c:val>
        </c:ser>
        <c:ser>
          <c:idx val="2"/>
          <c:order val="2"/>
          <c:tx>
            <c:strRef>
              <c:f>'First chapter'!$F$360</c:f>
              <c:strCache>
                <c:ptCount val="1"/>
                <c:pt idx="0">
                  <c:v>Marginally effective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 chapter'!$G$357:$I$357</c:f>
              <c:strCache>
                <c:ptCount val="3"/>
                <c:pt idx="0">
                  <c:v>Visionary</c:v>
                </c:pt>
                <c:pt idx="1">
                  <c:v>Enterpreneurial</c:v>
                </c:pt>
                <c:pt idx="2">
                  <c:v>Collaborative</c:v>
                </c:pt>
              </c:strCache>
            </c:strRef>
          </c:cat>
          <c:val>
            <c:numRef>
              <c:f>'First chapter'!$G$360:$I$360</c:f>
              <c:numCache>
                <c:formatCode>0%</c:formatCode>
                <c:ptCount val="3"/>
                <c:pt idx="0">
                  <c:v>0.18</c:v>
                </c:pt>
                <c:pt idx="1">
                  <c:v>0.28</c:v>
                </c:pt>
                <c:pt idx="2">
                  <c:v>0.23</c:v>
                </c:pt>
              </c:numCache>
            </c:numRef>
          </c:val>
        </c:ser>
        <c:ser>
          <c:idx val="3"/>
          <c:order val="3"/>
          <c:tx>
            <c:strRef>
              <c:f>'First chapter'!$F$361</c:f>
              <c:strCache>
                <c:ptCount val="1"/>
                <c:pt idx="0">
                  <c:v>Not effective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 chapter'!$G$357:$I$357</c:f>
              <c:strCache>
                <c:ptCount val="3"/>
                <c:pt idx="0">
                  <c:v>Visionary</c:v>
                </c:pt>
                <c:pt idx="1">
                  <c:v>Enterpreneurial</c:v>
                </c:pt>
                <c:pt idx="2">
                  <c:v>Collaborative</c:v>
                </c:pt>
              </c:strCache>
            </c:strRef>
          </c:cat>
          <c:val>
            <c:numRef>
              <c:f>'First chapter'!$G$361:$I$361</c:f>
              <c:numCache>
                <c:formatCode>0%</c:formatCode>
                <c:ptCount val="3"/>
                <c:pt idx="0">
                  <c:v>0.17</c:v>
                </c:pt>
                <c:pt idx="1">
                  <c:v>0.17</c:v>
                </c:pt>
                <c:pt idx="2">
                  <c:v>0.17</c:v>
                </c:pt>
              </c:numCache>
            </c:numRef>
          </c:val>
        </c:ser>
        <c:ser>
          <c:idx val="4"/>
          <c:order val="4"/>
          <c:tx>
            <c:strRef>
              <c:f>'First chapter'!$F$362</c:f>
              <c:strCache>
                <c:ptCount val="1"/>
                <c:pt idx="0">
                  <c:v>No opinion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 chapter'!$G$357:$I$357</c:f>
              <c:strCache>
                <c:ptCount val="3"/>
                <c:pt idx="0">
                  <c:v>Visionary</c:v>
                </c:pt>
                <c:pt idx="1">
                  <c:v>Enterpreneurial</c:v>
                </c:pt>
                <c:pt idx="2">
                  <c:v>Collaborative</c:v>
                </c:pt>
              </c:strCache>
            </c:strRef>
          </c:cat>
          <c:val>
            <c:numRef>
              <c:f>'First chapter'!$G$362:$I$362</c:f>
              <c:numCache>
                <c:formatCode>0%</c:formatCode>
                <c:ptCount val="3"/>
                <c:pt idx="0">
                  <c:v>0.14</c:v>
                </c:pt>
                <c:pt idx="1">
                  <c:v>0.14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963437136"/>
        <c:axId val="1963435888"/>
      </c:barChart>
      <c:catAx>
        <c:axId val="19634371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Leadership styles</a:t>
                </a:r>
                <a:endParaRPr lang="en-Z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963435888"/>
        <c:crosses val="autoZero"/>
        <c:auto val="1"/>
        <c:lblAlgn val="ctr"/>
        <c:lblOffset val="100"/>
        <c:noMultiLvlLbl val="0"/>
      </c:catAx>
      <c:valAx>
        <c:axId val="1963435888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Percentage</a:t>
                </a:r>
                <a:endParaRPr lang="en-ZA"/>
              </a:p>
            </c:rich>
          </c:tx>
          <c:layout>
            <c:manualLayout>
              <c:xMode val="edge"/>
              <c:yMode val="edge"/>
              <c:x val="0.446750381070463"/>
              <c:y val="0.89099981249695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963437136"/>
        <c:crosses val="autoZero"/>
        <c:crossBetween val="between"/>
      </c:valAx>
      <c:spPr>
        <a:noFill/>
        <a:ln w="6350">
          <a:solidFill>
            <a:schemeClr val="bg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eec4dd09-fa18-45ce-9b08-365f0ae60965}"/>
      </c:ext>
    </c:extLst>
  </c:chart>
  <c:spPr>
    <a:solidFill>
      <a:schemeClr val="bg1"/>
    </a:solidFill>
    <a:ln w="6350">
      <a:solidFill>
        <a:schemeClr val="tx1">
          <a:lumMod val="95000"/>
          <a:lumOff val="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'First chapter'!$G$411</c:f>
              <c:strCache>
                <c:ptCount val="1"/>
                <c:pt idx="0">
                  <c:v>Very efficient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 chapter'!$F$412:$F$415</c:f>
              <c:strCache>
                <c:ptCount val="4"/>
                <c:pt idx="0">
                  <c:v>Attract gov. &amp; International funding</c:v>
                </c:pt>
                <c:pt idx="1">
                  <c:v>Prompt &amp; timely EIA decision</c:v>
                </c:pt>
                <c:pt idx="2">
                  <c:v>Reasonable cost of EIA process</c:v>
                </c:pt>
                <c:pt idx="3">
                  <c:v> EIA authority is organised &amp; have clear roles</c:v>
                </c:pt>
              </c:strCache>
            </c:strRef>
          </c:cat>
          <c:val>
            <c:numRef>
              <c:f>'First chapter'!$G$412:$G$415</c:f>
              <c:numCache>
                <c:formatCode>0</c:formatCode>
                <c:ptCount val="4"/>
                <c:pt idx="0">
                  <c:v>16</c:v>
                </c:pt>
                <c:pt idx="1">
                  <c:v>14</c:v>
                </c:pt>
                <c:pt idx="2">
                  <c:v>6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'First chapter'!$H$411</c:f>
              <c:strCache>
                <c:ptCount val="1"/>
                <c:pt idx="0">
                  <c:v>Moderately efficient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 chapter'!$F$412:$F$415</c:f>
              <c:strCache>
                <c:ptCount val="4"/>
                <c:pt idx="0">
                  <c:v>Attract gov. &amp; International funding</c:v>
                </c:pt>
                <c:pt idx="1">
                  <c:v>Prompt &amp; timely EIA decision</c:v>
                </c:pt>
                <c:pt idx="2">
                  <c:v>Reasonable cost of EIA process</c:v>
                </c:pt>
                <c:pt idx="3">
                  <c:v> EIA authority is organised &amp; have clear roles</c:v>
                </c:pt>
              </c:strCache>
            </c:strRef>
          </c:cat>
          <c:val>
            <c:numRef>
              <c:f>'First chapter'!$H$412:$H$415</c:f>
              <c:numCache>
                <c:formatCode>0</c:formatCode>
                <c:ptCount val="4"/>
                <c:pt idx="0">
                  <c:v>31</c:v>
                </c:pt>
                <c:pt idx="1">
                  <c:v>34</c:v>
                </c:pt>
                <c:pt idx="2">
                  <c:v>26</c:v>
                </c:pt>
                <c:pt idx="3">
                  <c:v>31</c:v>
                </c:pt>
              </c:numCache>
            </c:numRef>
          </c:val>
        </c:ser>
        <c:ser>
          <c:idx val="2"/>
          <c:order val="2"/>
          <c:tx>
            <c:strRef>
              <c:f>'First chapter'!$I$411</c:f>
              <c:strCache>
                <c:ptCount val="1"/>
                <c:pt idx="0">
                  <c:v>Marginally efficient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 chapter'!$F$412:$F$415</c:f>
              <c:strCache>
                <c:ptCount val="4"/>
                <c:pt idx="0">
                  <c:v>Attract gov. &amp; International funding</c:v>
                </c:pt>
                <c:pt idx="1">
                  <c:v>Prompt &amp; timely EIA decision</c:v>
                </c:pt>
                <c:pt idx="2">
                  <c:v>Reasonable cost of EIA process</c:v>
                </c:pt>
                <c:pt idx="3">
                  <c:v> EIA authority is organised &amp; have clear roles</c:v>
                </c:pt>
              </c:strCache>
            </c:strRef>
          </c:cat>
          <c:val>
            <c:numRef>
              <c:f>'First chapter'!$I$412:$I$415</c:f>
              <c:numCache>
                <c:formatCode>0</c:formatCode>
                <c:ptCount val="4"/>
                <c:pt idx="0">
                  <c:v>19</c:v>
                </c:pt>
                <c:pt idx="1">
                  <c:v>26</c:v>
                </c:pt>
                <c:pt idx="2">
                  <c:v>31</c:v>
                </c:pt>
                <c:pt idx="3">
                  <c:v>22</c:v>
                </c:pt>
              </c:numCache>
            </c:numRef>
          </c:val>
        </c:ser>
        <c:ser>
          <c:idx val="3"/>
          <c:order val="3"/>
          <c:tx>
            <c:strRef>
              <c:f>'First chapter'!$J$411</c:f>
              <c:strCache>
                <c:ptCount val="1"/>
                <c:pt idx="0">
                  <c:v>Not efficient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 chapter'!$F$412:$F$415</c:f>
              <c:strCache>
                <c:ptCount val="4"/>
                <c:pt idx="0">
                  <c:v>Attract gov. &amp; International funding</c:v>
                </c:pt>
                <c:pt idx="1">
                  <c:v>Prompt &amp; timely EIA decision</c:v>
                </c:pt>
                <c:pt idx="2">
                  <c:v>Reasonable cost of EIA process</c:v>
                </c:pt>
                <c:pt idx="3">
                  <c:v> EIA authority is organised &amp; have clear roles</c:v>
                </c:pt>
              </c:strCache>
            </c:strRef>
          </c:cat>
          <c:val>
            <c:numRef>
              <c:f>'First chapter'!$J$412:$J$415</c:f>
              <c:numCache>
                <c:formatCode>0</c:formatCode>
                <c:ptCount val="4"/>
                <c:pt idx="0">
                  <c:v>19</c:v>
                </c:pt>
                <c:pt idx="1">
                  <c:v>19</c:v>
                </c:pt>
                <c:pt idx="2">
                  <c:v>26</c:v>
                </c:pt>
                <c:pt idx="3">
                  <c:v>21</c:v>
                </c:pt>
              </c:numCache>
            </c:numRef>
          </c:val>
        </c:ser>
        <c:ser>
          <c:idx val="4"/>
          <c:order val="4"/>
          <c:tx>
            <c:strRef>
              <c:f>'First chapter'!$K$411</c:f>
              <c:strCache>
                <c:ptCount val="1"/>
                <c:pt idx="0">
                  <c:v>No opinion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 chapter'!$F$412:$F$415</c:f>
              <c:strCache>
                <c:ptCount val="4"/>
                <c:pt idx="0">
                  <c:v>Attract gov. &amp; International funding</c:v>
                </c:pt>
                <c:pt idx="1">
                  <c:v>Prompt &amp; timely EIA decision</c:v>
                </c:pt>
                <c:pt idx="2">
                  <c:v>Reasonable cost of EIA process</c:v>
                </c:pt>
                <c:pt idx="3">
                  <c:v> EIA authority is organised &amp; have clear roles</c:v>
                </c:pt>
              </c:strCache>
            </c:strRef>
          </c:cat>
          <c:val>
            <c:numRef>
              <c:f>'First chapter'!$K$412:$K$415</c:f>
              <c:numCache>
                <c:formatCode>0</c:formatCode>
                <c:ptCount val="4"/>
                <c:pt idx="0">
                  <c:v>16</c:v>
                </c:pt>
                <c:pt idx="1">
                  <c:v>7</c:v>
                </c:pt>
                <c:pt idx="2">
                  <c:v>10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07781904"/>
        <c:axId val="307783080"/>
      </c:barChart>
      <c:catAx>
        <c:axId val="307781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Transactive efficiency of EIA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07783080"/>
        <c:crosses val="autoZero"/>
        <c:auto val="1"/>
        <c:lblAlgn val="ctr"/>
        <c:lblOffset val="100"/>
        <c:noMultiLvlLbl val="0"/>
      </c:catAx>
      <c:valAx>
        <c:axId val="307783080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Percentages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out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0778190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af8b10cb-5062-4286-a14f-8716989de4bf}"/>
      </c:ext>
    </c:extLst>
  </c:chart>
  <c:spPr>
    <a:solidFill>
      <a:schemeClr val="bg1"/>
    </a:solidFill>
    <a:ln w="9525">
      <a:solidFill>
        <a:schemeClr val="tx1"/>
      </a:solidFill>
      <a:round/>
    </a:ln>
    <a:effectLst/>
  </c:spPr>
  <c:txPr>
    <a:bodyPr/>
    <a:lstStyle/>
    <a:p>
      <a:pPr>
        <a:defRPr lang="en-US">
          <a:ln>
            <a:noFill/>
          </a:ln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0.08873</cdr:x>
      <cdr:y>0.40575</cdr:y>
    </cdr:from>
    <cdr:to>
      <cdr:x>0.9288</cdr:x>
      <cdr:y>0.40575</cdr:y>
    </cdr:to>
    <cdr:cxnSp>
      <cdr:nvCxnSpPr>
        <cdr:cNvPr id="2" name="Straight Connector 1"/>
        <cdr:cNvCxnSpPr/>
      </cdr:nvCxnSpPr>
      <cdr:spPr xmlns:a="http://schemas.openxmlformats.org/drawingml/2006/main">
        <a:xfrm xmlns:a="http://schemas.openxmlformats.org/drawingml/2006/main">
          <a:off x="582125" y="2001069"/>
          <a:ext cx="5511283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0.08513</cdr:x>
      <cdr:y>0.41442</cdr:y>
    </cdr:from>
    <cdr:to>
      <cdr:x>0.91459</cdr:x>
      <cdr:y>0.41442</cdr:y>
    </cdr:to>
    <cdr:cxnSp>
      <cdr:nvCxnSpPr>
        <cdr:cNvPr id="2" name="Straight Connector 1"/>
        <cdr:cNvCxnSpPr/>
      </cdr:nvCxnSpPr>
      <cdr:spPr xmlns:a="http://schemas.openxmlformats.org/drawingml/2006/main">
        <a:xfrm xmlns:a="http://schemas.openxmlformats.org/drawingml/2006/main">
          <a:off x="578418" y="1998111"/>
          <a:ext cx="5635569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Fully met, Partially met, Marginally met, Poorly met, No opinion</a:t>
            </a:r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33" name="Google Shape;43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42" name="Google Shape;44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51" name="Google Shape;45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72" name="Google Shape;47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89" name="Google Shape;48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07" name="Google Shape;50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52" name="Google Shape;35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16" name="Google Shape;51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30" name="Google Shape;53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30" name="Google Shape;53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55" name="Google Shape;55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2" name="Google Shape;5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69" name="Google Shape;5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6" name="Google Shape;5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45" name="Google Shape;54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83" name="Google Shape;5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90" name="Google Shape;59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96" name="Google Shape;2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11" name="Google Shape;3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63" name="Google Shape;3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70" name="Google Shape;3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Substantive evidence  available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fully met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; some evidence 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partially met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 and no evidence was classified as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not met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8" name="Google Shape;37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85" name="Google Shape;38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24" name="Google Shape;42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3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 panose="020B0502020202020204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3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5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3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Google Shape;48;p53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2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 panose="020B0502020202020204"/>
              <a:buNone/>
              <a:defRPr sz="48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62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6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6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2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" name="Google Shape;114;p6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3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 panose="020B0502020202020204"/>
              <a:buNone/>
              <a:defRPr sz="48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3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 panose="020B0502020202020204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 panose="020B0502020202020204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 panose="020B0502020202020204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 panose="020B0502020202020204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 panose="020B0502020202020204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8" name="Google Shape;118;p63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6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6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63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2" name="Google Shape;122;p63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23" name="Google Shape;123;p6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63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4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 panose="020B0502020202020204"/>
              <a:buNone/>
              <a:defRPr sz="4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64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28" name="Google Shape;128;p6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" name="Google Shape;131;p64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5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 panose="020B0502020202020204"/>
              <a:buNone/>
              <a:defRPr sz="48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65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 panose="020B0502020202020204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 panose="020B0502020202020204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 panose="020B0502020202020204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 panose="020B0502020202020204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 panose="020B0502020202020204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35" name="Google Shape;135;p65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36" name="Google Shape;136;p6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6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65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" name="Google Shape;139;p6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40" name="Google Shape;140;p65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" name="Google Shape;141;p65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6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 panose="020B0502020202020204"/>
              <a:buNone/>
              <a:defRPr sz="4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66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 panose="020B0502020202020204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 panose="020B0502020202020204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 panose="020B0502020202020204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 panose="020B0502020202020204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 panose="020B0502020202020204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45" name="Google Shape;145;p66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46" name="Google Shape;146;p6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6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66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9" name="Google Shape;149;p66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67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53" name="Google Shape;153;p6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6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6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" name="Google Shape;156;p6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8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68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60" name="Google Shape;160;p6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6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6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" name="Google Shape;163;p6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2" name="Google Shape;52;p5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" name="Google Shape;55;p5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4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 panose="020B0502020202020204"/>
              <a:buNone/>
              <a:defRPr sz="2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4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9" name="Google Shape;59;p54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0" name="Google Shape;60;p5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5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" name="Google Shape;68;p5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2" name="Google Shape;72;p57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3" name="Google Shape;73;p5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" name="Google Shape;76;p5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8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/>
        </p:txBody>
      </p:sp>
      <p:sp>
        <p:nvSpPr>
          <p:cNvPr id="80" name="Google Shape;80;p58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81" name="Google Shape;81;p58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/>
        </p:txBody>
      </p:sp>
      <p:sp>
        <p:nvSpPr>
          <p:cNvPr id="82" name="Google Shape;82;p58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83" name="Google Shape;83;p5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5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9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 panose="020B0502020202020204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9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5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9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59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0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6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6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6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9" name="Google Shape;99;p6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1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 panose="020B0502020202020204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61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61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6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6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61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61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5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52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12;p52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3;p52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14;p52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15;p52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52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7;p52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;p52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52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52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;p52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52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" name="Google Shape;23;p52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4" name="Google Shape;24;p52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52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52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52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52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52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52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52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52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33;p52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52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52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6" name="Google Shape;36;p52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 panose="020B0502020202020204"/>
              <a:buNone/>
              <a:defRPr sz="3600" b="0" i="0" u="none" strike="noStrike" cap="none">
                <a:solidFill>
                  <a:srgbClr val="262626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"/>
              <a:defRPr sz="18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"/>
              <a:defRPr sz="16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"/>
              <a:defRPr sz="14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"/>
              <a:defRPr sz="1200" b="0" i="0" u="none" strike="noStrike" cap="none">
                <a:solidFill>
                  <a:srgbClr val="3F3F3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39" name="Google Shape;39;p5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40" name="Google Shape;40;p5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/>
        </p:txBody>
      </p:sp>
      <p:sp>
        <p:nvSpPr>
          <p:cNvPr id="41" name="Google Shape;41;p5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FE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package" Target="../embeddings/Document1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doi.org/10.1016/j.eiar.2017.08.004" TargetMode="External"/><Relationship Id="rId2" Type="http://schemas.openxmlformats.org/officeDocument/2006/relationships/hyperlink" Target="https://www.npc.gov.na/wp-content/uploads/2023/06/Population-Dynamics-Policy-Brief-2015.pdf" TargetMode="External"/><Relationship Id="rId1" Type="http://schemas.openxmlformats.org/officeDocument/2006/relationships/hyperlink" Target="https://doi.org/10.1016/j.eiar.2010.10.002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>
            <a:spLocks noGrp="1"/>
          </p:cNvSpPr>
          <p:nvPr>
            <p:ph type="ctrTitle"/>
          </p:nvPr>
        </p:nvSpPr>
        <p:spPr>
          <a:xfrm>
            <a:off x="1441704" y="0"/>
            <a:ext cx="10140696" cy="425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 panose="02020603050405020304"/>
              <a:buNone/>
            </a:pPr>
            <a:br>
              <a:rPr lang="en-US" sz="28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br>
              <a:rPr lang="en-US" sz="28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br>
              <a:rPr lang="en-US" sz="28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br>
              <a:rPr lang="en-US" sz="28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br>
              <a:rPr lang="en-US" sz="28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br>
              <a:rPr lang="en-US" sz="28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br>
              <a:rPr lang="en-US" sz="28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br>
              <a:rPr lang="en-US" sz="28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br>
              <a:rPr lang="en-US" sz="28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br>
              <a:rPr lang="en-US" sz="28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br>
              <a:rPr lang="en-US" sz="28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br>
              <a:rPr lang="en-US" sz="28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THE PERFORMANCE, QUALITY, AND EFFECTIVENESS OF ENVIRONMENTAL IMPACT ASSESSMENT POLOCY IN NAMIBIA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b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endParaRPr sz="2800" dirty="0"/>
          </a:p>
        </p:txBody>
      </p:sp>
      <p:sp>
        <p:nvSpPr>
          <p:cNvPr id="169" name="Google Shape;169;p1"/>
          <p:cNvSpPr txBox="1">
            <a:spLocks noGrp="1"/>
          </p:cNvSpPr>
          <p:nvPr>
            <p:ph type="subTitle" idx="1"/>
          </p:nvPr>
        </p:nvSpPr>
        <p:spPr>
          <a:xfrm>
            <a:off x="1979625" y="4114800"/>
            <a:ext cx="8688300" cy="209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Dr. Dietlinde Nakwaya-Jacobus</a:t>
            </a:r>
            <a:endParaRPr sz="240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Senior Lecturer</a:t>
            </a:r>
            <a:endParaRPr lang="en-US" sz="240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Sam Nujoma Campus</a:t>
            </a:r>
            <a:endParaRPr lang="en-US" sz="240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University of Namibia</a:t>
            </a:r>
            <a:endParaRPr sz="2400" dirty="0"/>
          </a:p>
        </p:txBody>
      </p:sp>
      <p:sp>
        <p:nvSpPr>
          <p:cNvPr id="170" name="Google Shape;170;p1"/>
          <p:cNvSpPr txBox="1">
            <a:spLocks noGrp="1"/>
          </p:cNvSpPr>
          <p:nvPr>
            <p:ph type="sldNum" idx="12"/>
          </p:nvPr>
        </p:nvSpPr>
        <p:spPr>
          <a:xfrm>
            <a:off x="339887" y="4553015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graphicFrame>
        <p:nvGraphicFramePr>
          <p:cNvPr id="366" name="Google Shape;366;p7"/>
          <p:cNvGraphicFramePr/>
          <p:nvPr/>
        </p:nvGraphicFramePr>
        <p:xfrm>
          <a:off x="196650" y="1319300"/>
          <a:ext cx="11995351" cy="597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11630025" imgH="7800975" progId="Word.Document.12">
                  <p:embed/>
                </p:oleObj>
              </mc:Choice>
              <mc:Fallback>
                <p:oleObj name="" r:id="rId1" imgW="11630025" imgH="7800975" progId="Word.Document.12">
                  <p:embed/>
                  <p:pic>
                    <p:nvPicPr>
                      <p:cNvPr id="0" name="Google Shape;366;p7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196650" y="1319300"/>
                        <a:ext cx="11995351" cy="5979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" name="Google Shape;367;p7"/>
          <p:cNvSpPr txBox="1"/>
          <p:nvPr/>
        </p:nvSpPr>
        <p:spPr>
          <a:xfrm>
            <a:off x="1877961" y="332509"/>
            <a:ext cx="927182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3.2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CRITERIA</a:t>
            </a:r>
            <a:endParaRPr sz="28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7"/>
          <p:cNvSpPr txBox="1">
            <a:spLocks noGrp="1"/>
          </p:cNvSpPr>
          <p:nvPr>
            <p:ph type="sldNum" idx="12"/>
          </p:nvPr>
        </p:nvSpPr>
        <p:spPr>
          <a:xfrm>
            <a:off x="187683" y="2923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73" name="Google Shape;373;p27"/>
          <p:cNvSpPr txBox="1"/>
          <p:nvPr/>
        </p:nvSpPr>
        <p:spPr>
          <a:xfrm>
            <a:off x="1707467" y="0"/>
            <a:ext cx="74233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4. RESULTS</a:t>
            </a:r>
            <a:endParaRPr sz="3200" b="1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374" name="Google Shape;374;p27"/>
          <p:cNvGraphicFramePr/>
          <p:nvPr/>
        </p:nvGraphicFramePr>
        <p:xfrm>
          <a:off x="187683" y="657389"/>
          <a:ext cx="8865100" cy="6138350"/>
        </p:xfrm>
        <a:graphic>
          <a:graphicData uri="http://schemas.openxmlformats.org/drawingml/2006/table">
            <a:tbl>
              <a:tblPr>
                <a:noFill/>
                <a:tableStyleId>{BCE16CC2-7618-4B23-B08C-87D0CAF13044}</a:tableStyleId>
              </a:tblPr>
              <a:tblGrid>
                <a:gridCol w="2957975"/>
                <a:gridCol w="1847375"/>
                <a:gridCol w="2029875"/>
                <a:gridCol w="2029875"/>
              </a:tblGrid>
              <a:tr h="428275"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Variable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Category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Count (n)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Percentage (%)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</a:tr>
              <a:tr h="321175">
                <a:tc rowSpan="2"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Gender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Female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42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38%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11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Male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68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62%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1175">
                <a:tc rowSpan="4"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Highest Qualification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Grade 12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0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0%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11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Bachelor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28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25%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11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Masters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64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57%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11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PhD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20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18%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1175">
                <a:tc rowSpan="4"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Age category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20-30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13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12%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11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30-40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62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56%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11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40-50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17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15%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01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50+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19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17%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5930">
                <a:tc rowSpan="4"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Years of experience in EIA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Less than 1 year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10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9%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01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1-5 years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42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39%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01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5-10 years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31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28%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01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10+ years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26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24%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0125">
                <a:tc rowSpan="4"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Number of EIAs involved in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None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12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11%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01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1-4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32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30%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01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5-9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19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18%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01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1C1C1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10+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43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41%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37100" marR="37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75" name="Google Shape;375;p27"/>
          <p:cNvSpPr txBox="1"/>
          <p:nvPr/>
        </p:nvSpPr>
        <p:spPr>
          <a:xfrm>
            <a:off x="9130822" y="757084"/>
            <a:ext cx="3061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Table 6.1</a:t>
            </a:r>
            <a:r>
              <a:rPr lang="en-US" sz="1800"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: Contextual information of survey respondents</a:t>
            </a:r>
            <a:endParaRPr sz="1800" b="0" i="0" u="none" strike="noStrike" cap="none">
              <a:solidFill>
                <a:srgbClr val="000000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3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48839" y="-67"/>
            <a:ext cx="9684041" cy="4949952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1"/>
          <p:cNvSpPr txBox="1"/>
          <p:nvPr/>
        </p:nvSpPr>
        <p:spPr>
          <a:xfrm>
            <a:off x="164592" y="150428"/>
            <a:ext cx="21031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Performance</a:t>
            </a:r>
            <a:endParaRPr sz="2400" b="0" i="0" u="none" strike="noStrike" cap="none" dirty="0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382" name="Google Shape;382;p3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dirty="0"/>
          </a:p>
        </p:txBody>
      </p:sp>
      <p:graphicFrame>
        <p:nvGraphicFramePr>
          <p:cNvPr id="3" name="Table 2"/>
          <p:cNvGraphicFramePr/>
          <p:nvPr>
            <p:custDataLst>
              <p:tags r:id="rId2"/>
            </p:custDataLst>
          </p:nvPr>
        </p:nvGraphicFramePr>
        <p:xfrm>
          <a:off x="2148840" y="4840605"/>
          <a:ext cx="9683750" cy="2153920"/>
        </p:xfrm>
        <a:graphic>
          <a:graphicData uri="http://schemas.openxmlformats.org/drawingml/2006/table">
            <a:tbl>
              <a:tblPr/>
              <a:tblGrid>
                <a:gridCol w="2935605"/>
                <a:gridCol w="1023620"/>
                <a:gridCol w="5724525"/>
              </a:tblGrid>
              <a:tr h="675640">
                <a:tc>
                  <a:txBody>
                    <a:bodyPr/>
                    <a:p>
                      <a:pPr marL="0" lvl="1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None/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 panose="02020603050405020304"/>
                          <a:ea typeface="Times New Roman" panose="02020603050405020304"/>
                        </a:rPr>
                        <a:t>4.1 EIA system implementation and monitoring</a:t>
                      </a:r>
                      <a:endParaRPr lang="en-US" altLang="zh-CN" sz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73025" marR="73025" marT="63500" marB="6350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 panose="02020603050405020304"/>
                          <a:ea typeface="Times New Roman" panose="02020603050405020304"/>
                        </a:rPr>
                        <a:t>Not met</a:t>
                      </a:r>
                      <a:endParaRPr lang="en-US" altLang="zh-CN" sz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73025" marR="73025" marT="63500" marB="6350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 panose="02020603050405020304"/>
                          <a:ea typeface="Times New Roman" panose="02020603050405020304"/>
                        </a:rPr>
                        <a:t>Provisions on EIA system monitoring are not in the legislation.</a:t>
                      </a:r>
                      <a:endParaRPr lang="en-US" altLang="zh-CN" sz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73025" marR="73025" marT="63500" marB="6350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5640">
                <a:tc>
                  <a:txBody>
                    <a:bodyPr/>
                    <a:p>
                      <a:pPr marL="0" lvl="1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None/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 panose="02020603050405020304"/>
                          <a:ea typeface="Times New Roman" panose="02020603050405020304"/>
                        </a:rPr>
                        <a:t>4.2 EIA guidelines including sectoral authority</a:t>
                      </a:r>
                      <a:endParaRPr lang="en-US" altLang="zh-CN" sz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73025" marR="73025" marT="63500" marB="6350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 panose="02020603050405020304"/>
                          <a:ea typeface="Times New Roman" panose="02020603050405020304"/>
                        </a:rPr>
                        <a:t>Not met</a:t>
                      </a:r>
                      <a:endParaRPr lang="en-US" altLang="zh-CN" sz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73025" marR="73025" marT="63500" marB="6350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 panose="02020603050405020304"/>
                          <a:ea typeface="Times New Roman" panose="02020603050405020304"/>
                        </a:rPr>
                        <a:t>No sectoral guidelines or regulations exist.</a:t>
                      </a:r>
                      <a:endParaRPr lang="en-US" altLang="zh-CN" sz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73025" marR="73025" marT="63500" marB="6350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320">
                <a:tc>
                  <a:txBody>
                    <a:bodyPr/>
                    <a:p>
                      <a:pPr marL="0" lvl="1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None/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 panose="02020603050405020304"/>
                          <a:ea typeface="Times New Roman" panose="02020603050405020304"/>
                        </a:rPr>
                        <a:t>4.3 Expertise in conducting EIA</a:t>
                      </a:r>
                      <a:endParaRPr lang="en-US" altLang="zh-CN" sz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73025" marR="73025" marT="63500" marB="6350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 panose="02020603050405020304"/>
                          <a:ea typeface="Times New Roman" panose="02020603050405020304"/>
                        </a:rPr>
                        <a:t>Not met</a:t>
                      </a:r>
                      <a:endParaRPr lang="en-US" altLang="zh-CN" sz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73025" marR="73025" marT="63500" marB="6350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 panose="02020603050405020304"/>
                          <a:ea typeface="Times New Roman" panose="02020603050405020304"/>
                        </a:rPr>
                        <a:t>No requirement exists for EIA expertise registration or certification.</a:t>
                      </a:r>
                      <a:endParaRPr lang="en-US" altLang="zh-CN" sz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73025" marR="73025" marT="63500" marB="6350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320">
                <a:tc>
                  <a:txBody>
                    <a:bodyPr/>
                    <a:p>
                      <a:pPr marL="0" lvl="1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None/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 panose="02020603050405020304"/>
                          <a:ea typeface="Times New Roman" panose="02020603050405020304"/>
                        </a:rPr>
                        <a:t>4.4 Training and capacity building.</a:t>
                      </a:r>
                      <a:endParaRPr lang="en-US" altLang="zh-CN" sz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73025" marR="73025" marT="63500" marB="6350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 panose="02020603050405020304"/>
                          <a:ea typeface="Times New Roman" panose="02020603050405020304"/>
                        </a:rPr>
                        <a:t>Not met</a:t>
                      </a:r>
                      <a:endParaRPr lang="en-US" altLang="zh-CN" sz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73025" marR="73025" marT="63500" marB="6350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 panose="02020603050405020304"/>
                          <a:ea typeface="Times New Roman" panose="02020603050405020304"/>
                        </a:rPr>
                        <a:t>No training or capacity-building provisions exist in the legislation.</a:t>
                      </a:r>
                      <a:endParaRPr lang="en-US" altLang="zh-CN" sz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73025" marR="73025" marT="63500" marB="6350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33"/>
          <p:cNvGrpSpPr/>
          <p:nvPr/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88" name="Google Shape;388;p33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389" name="Google Shape;389;p33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393" name="Google Shape;393;p33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394" name="Google Shape;394;p33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395" name="Google Shape;395;p33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396" name="Google Shape;396;p33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397" name="Google Shape;397;p33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398" name="Google Shape;398;p33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399" name="Google Shape;399;p33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</p:grpSp>
      <p:grpSp>
        <p:nvGrpSpPr>
          <p:cNvPr id="400" name="Google Shape;400;p33"/>
          <p:cNvGrpSpPr/>
          <p:nvPr/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401" name="Google Shape;401;p33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402" name="Google Shape;402;p33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403" name="Google Shape;403;p33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405" name="Google Shape;405;p33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406" name="Google Shape;406;p33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407" name="Google Shape;407;p33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408" name="Google Shape;408;p33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409" name="Google Shape;409;p33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410" name="Google Shape;410;p33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411" name="Google Shape;411;p33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sp>
          <p:nvSpPr>
            <p:cNvPr id="412" name="Google Shape;412;p33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</p:grpSp>
      <p:sp>
        <p:nvSpPr>
          <p:cNvPr id="413" name="Google Shape;413;p33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414" name="Google Shape;414;p3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415" name="Google Shape;415;p33"/>
          <p:cNvSpPr/>
          <p:nvPr/>
        </p:nvSpPr>
        <p:spPr>
          <a:xfrm>
            <a:off x="0" y="-786"/>
            <a:ext cx="12192000" cy="685403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DE6C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416" name="Google Shape;416;p33"/>
          <p:cNvSpPr txBox="1">
            <a:spLocks noGrp="1"/>
          </p:cNvSpPr>
          <p:nvPr>
            <p:ph type="title"/>
          </p:nvPr>
        </p:nvSpPr>
        <p:spPr>
          <a:xfrm>
            <a:off x="762009" y="142941"/>
            <a:ext cx="7778487" cy="85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 panose="020B0502020202020204"/>
              <a:buNone/>
            </a:pPr>
            <a:r>
              <a:rPr lang="en-US" b="1" dirty="0"/>
              <a:t>6</a:t>
            </a:r>
            <a:r>
              <a:rPr lang="en-US" sz="3600" b="1" dirty="0"/>
              <a:t>. RESULTS : </a:t>
            </a:r>
            <a:r>
              <a:rPr lang="en-US" b="1" dirty="0"/>
              <a:t>Performance</a:t>
            </a:r>
            <a:br>
              <a:rPr lang="en-US" sz="3600" dirty="0"/>
            </a:br>
            <a:endParaRPr dirty="0"/>
          </a:p>
        </p:txBody>
      </p:sp>
      <p:sp>
        <p:nvSpPr>
          <p:cNvPr id="417" name="Google Shape;417;p33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418" name="Google Shape;418;p33"/>
          <p:cNvSpPr txBox="1">
            <a:spLocks noGrp="1"/>
          </p:cNvSpPr>
          <p:nvPr>
            <p:ph type="body" idx="2"/>
          </p:nvPr>
        </p:nvSpPr>
        <p:spPr>
          <a:xfrm>
            <a:off x="649224" y="1581573"/>
            <a:ext cx="9217152" cy="513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sz="2800" b="1" dirty="0"/>
              <a:t>Systemic measures</a:t>
            </a:r>
            <a:r>
              <a:rPr lang="en-US" sz="2800" dirty="0"/>
              <a:t>: </a:t>
            </a:r>
            <a:endParaRPr lang="en-US" sz="2800" dirty="0"/>
          </a:p>
          <a:p>
            <a:pPr marL="800100" lvl="1" algn="just">
              <a:spcBef>
                <a:spcPts val="0"/>
              </a:spcBef>
              <a:buFont typeface="Noto Sans Symbols"/>
              <a:buChar char="❑"/>
            </a:pPr>
            <a:r>
              <a:rPr lang="en-US" sz="2800" dirty="0"/>
              <a:t>11/12 are partially met,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 SEA provisions</a:t>
            </a:r>
            <a:r>
              <a:rPr lang="en-US" sz="2800" dirty="0"/>
              <a:t>.</a:t>
            </a:r>
            <a:endParaRPr sz="2800" dirty="0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sz="2800" b="1" dirty="0"/>
              <a:t>Foundation measures</a:t>
            </a:r>
            <a:r>
              <a:rPr lang="en-US" sz="2800" dirty="0"/>
              <a:t>: </a:t>
            </a:r>
            <a:endParaRPr lang="en-US" sz="2800" dirty="0"/>
          </a:p>
          <a:p>
            <a:pPr marL="800100" lvl="1" algn="just">
              <a:buFont typeface="Noto Sans Symbols"/>
              <a:buChar char="❑"/>
            </a:pPr>
            <a:r>
              <a:rPr lang="en-US" sz="2600" dirty="0"/>
              <a:t>All Not met </a:t>
            </a:r>
            <a:endParaRPr sz="2600" dirty="0"/>
          </a:p>
          <a:p>
            <a:pPr marL="800100" lvl="1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sz="2800" dirty="0"/>
              <a:t>These are important for system performance.</a:t>
            </a:r>
            <a:endParaRPr sz="2800" dirty="0"/>
          </a:p>
          <a:p>
            <a:pPr marL="800100" lvl="1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sz="2800" dirty="0"/>
              <a:t>They are the actions undertaken to improve the effectiveness and successful application of the EIA system.</a:t>
            </a:r>
            <a:endParaRPr lang="en-US" sz="2800" dirty="0"/>
          </a:p>
          <a:p>
            <a:pPr marL="800100" lvl="1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sz="2800" dirty="0"/>
              <a:t>The absence renders the EIA system inadequate, ineffective, and prone to manipulation and corruption. </a:t>
            </a:r>
            <a:endParaRPr sz="2800" dirty="0"/>
          </a:p>
          <a:p>
            <a:pPr marL="3429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420" name="Google Shape;420;p33"/>
          <p:cNvSpPr/>
          <p:nvPr/>
        </p:nvSpPr>
        <p:spPr>
          <a:xfrm>
            <a:off x="179023" y="1035306"/>
            <a:ext cx="1038036" cy="506277"/>
          </a:xfrm>
          <a:custGeom>
            <a:avLst/>
            <a:gdLst/>
            <a:ahLst/>
            <a:cxnLst/>
            <a:rect l="l" t="t" r="r" b="b"/>
            <a:pathLst>
              <a:path w="1038036" h="506277" extrusionOk="0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421" name="Google Shape;421;p33"/>
          <p:cNvSpPr txBox="1">
            <a:spLocks noGrp="1"/>
          </p:cNvSpPr>
          <p:nvPr>
            <p:ph type="sldNum" idx="12"/>
          </p:nvPr>
        </p:nvSpPr>
        <p:spPr>
          <a:xfrm>
            <a:off x="121514" y="613361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fld id="{00000000-1234-1234-1234-123412341234}" type="slidenum">
              <a:rPr lang="en-US" sz="1900"/>
            </a:fld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36" descr="A diagram of a process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96645" y="1152907"/>
            <a:ext cx="7315200" cy="5184652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6"/>
          <p:cNvSpPr txBox="1"/>
          <p:nvPr/>
        </p:nvSpPr>
        <p:spPr>
          <a:xfrm>
            <a:off x="1759975" y="46825"/>
            <a:ext cx="103338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6. RESULTS : EIA Process</a:t>
            </a:r>
            <a:endParaRPr sz="2800" b="0" i="0" u="none" strike="noStrike" cap="none" dirty="0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428" name="Google Shape;428;p3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429" name="Google Shape;429;p36"/>
          <p:cNvSpPr txBox="1"/>
          <p:nvPr/>
        </p:nvSpPr>
        <p:spPr>
          <a:xfrm>
            <a:off x="7590790" y="1122680"/>
            <a:ext cx="4601845" cy="476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Rigid process </a:t>
            </a:r>
            <a:endParaRPr lang="en-US" sz="2400" b="0" i="0" u="none" strike="noStrike" cap="none" dirty="0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Good Institutional arrangement in place (DEA &amp; EC office).</a:t>
            </a:r>
            <a:endParaRPr lang="en-US" sz="2400" b="0" i="0" u="none" strike="noStrike" cap="none" dirty="0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endParaRPr sz="2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Partially conforming to best, ideal practices.</a:t>
            </a:r>
            <a:endParaRPr lang="en-US" sz="2400" b="0" i="0" u="none" strike="noStrike" cap="none" dirty="0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endParaRPr lang="en-US" sz="2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Lacking on PP, review and DM, monitoring, Auditing.</a:t>
            </a:r>
            <a:endParaRPr lang="en-US" sz="2400" b="0" i="0" u="none" strike="noStrike" cap="none" dirty="0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endParaRPr sz="2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Consultations on EIA regulations in 2018.</a:t>
            </a:r>
            <a:endParaRPr lang="en-US" sz="2400" b="0" i="0" u="none" strike="noStrike" cap="none" dirty="0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EIA reform Not completed.</a:t>
            </a:r>
            <a:endParaRPr dirty="0"/>
          </a:p>
        </p:txBody>
      </p:sp>
      <p:sp>
        <p:nvSpPr>
          <p:cNvPr id="430" name="Google Shape;430;p36"/>
          <p:cNvSpPr txBox="1"/>
          <p:nvPr/>
        </p:nvSpPr>
        <p:spPr>
          <a:xfrm>
            <a:off x="1481229" y="6441843"/>
            <a:ext cx="62179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Figure 6. 1: Namibia EIA process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7"/>
          <p:cNvSpPr txBox="1">
            <a:spLocks noGrp="1"/>
          </p:cNvSpPr>
          <p:nvPr>
            <p:ph type="title"/>
          </p:nvPr>
        </p:nvSpPr>
        <p:spPr>
          <a:xfrm>
            <a:off x="1553497" y="110928"/>
            <a:ext cx="10264877" cy="58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b="1" dirty="0">
                <a:solidFill>
                  <a:schemeClr val="dk1"/>
                </a:solidFill>
              </a:rPr>
              <a:t>6. RESULTS </a:t>
            </a:r>
            <a:r>
              <a:rPr lang="en-US" b="1" dirty="0"/>
              <a:t>: EIA Quality</a:t>
            </a:r>
            <a:br>
              <a:rPr lang="en-US" dirty="0"/>
            </a:br>
            <a:endParaRPr dirty="0"/>
          </a:p>
        </p:txBody>
      </p:sp>
      <p:sp>
        <p:nvSpPr>
          <p:cNvPr id="436" name="Google Shape;436;p37"/>
          <p:cNvSpPr txBox="1">
            <a:spLocks noGrp="1"/>
          </p:cNvSpPr>
          <p:nvPr>
            <p:ph type="body" idx="2"/>
          </p:nvPr>
        </p:nvSpPr>
        <p:spPr>
          <a:xfrm>
            <a:off x="6853514" y="1548359"/>
            <a:ext cx="5318448" cy="489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sz="2000"/>
              <a:t>Majority indicated: environmental laws exist, but they are not respected.</a:t>
            </a:r>
            <a:endParaRPr sz="2000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2000"/>
              <a:t>“</a:t>
            </a:r>
            <a:r>
              <a:rPr lang="en-US" sz="2000" i="1"/>
              <a:t>there are multimillion-dollar coastal developments that should never have happened e.g. the Container terminal project and the Platz A-meer raft extension, environmental rules were not followed” </a:t>
            </a:r>
            <a:r>
              <a:rPr lang="en-US" sz="2000"/>
              <a:t>[GovSS1].</a:t>
            </a:r>
            <a:endParaRPr lang="en-US" sz="2000"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2000"/>
              <a:t>“</a:t>
            </a:r>
            <a:r>
              <a:rPr lang="en-US" sz="2000" i="1"/>
              <a:t>The EIA tool is useful, but there is hardly communication between the DEA and other organs of state &amp; Local authority.” </a:t>
            </a:r>
            <a:r>
              <a:rPr lang="en-US" sz="2000"/>
              <a:t>[LAM2]. 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</a:p>
          <a:p>
            <a:pPr marL="342900" lvl="0" indent="-24574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</a:p>
        </p:txBody>
      </p:sp>
      <p:pic>
        <p:nvPicPr>
          <p:cNvPr id="437" name="Google Shape;437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239486" y="1324948"/>
            <a:ext cx="8766862" cy="5533052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439" name="Google Shape;439;p37"/>
          <p:cNvSpPr txBox="1"/>
          <p:nvPr/>
        </p:nvSpPr>
        <p:spPr>
          <a:xfrm>
            <a:off x="1622323" y="691593"/>
            <a:ext cx="6207731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Table 6.2: Actors’ Perceptions on governance qualities in Namibia EIA process (n=110)</a:t>
            </a:r>
            <a:endParaRPr sz="16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8"/>
          <p:cNvSpPr txBox="1">
            <a:spLocks noGrp="1"/>
          </p:cNvSpPr>
          <p:nvPr>
            <p:ph type="title"/>
          </p:nvPr>
        </p:nvSpPr>
        <p:spPr>
          <a:xfrm>
            <a:off x="1490941" y="0"/>
            <a:ext cx="10573240" cy="66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b="1" dirty="0">
                <a:solidFill>
                  <a:schemeClr val="dk1"/>
                </a:solidFill>
              </a:rPr>
              <a:t>6. RESULTS </a:t>
            </a:r>
            <a:r>
              <a:rPr lang="en-US" b="1" dirty="0"/>
              <a:t>: EIA Quality….</a:t>
            </a:r>
            <a:br>
              <a:rPr lang="en-US" dirty="0"/>
            </a:br>
            <a:endParaRPr dirty="0"/>
          </a:p>
        </p:txBody>
      </p:sp>
      <p:sp>
        <p:nvSpPr>
          <p:cNvPr id="445" name="Google Shape;445;p38"/>
          <p:cNvSpPr txBox="1">
            <a:spLocks noGrp="1"/>
          </p:cNvSpPr>
          <p:nvPr>
            <p:ph type="body" idx="2"/>
          </p:nvPr>
        </p:nvSpPr>
        <p:spPr>
          <a:xfrm>
            <a:off x="6344816" y="1073021"/>
            <a:ext cx="5635690" cy="545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</a:p>
          <a:p>
            <a:pPr marL="3429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</a:p>
        </p:txBody>
      </p:sp>
      <p:pic>
        <p:nvPicPr>
          <p:cNvPr id="446" name="Google Shape;446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211494" y="1278194"/>
            <a:ext cx="8175422" cy="5579806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448" name="Google Shape;448;p38"/>
          <p:cNvSpPr txBox="1"/>
          <p:nvPr/>
        </p:nvSpPr>
        <p:spPr>
          <a:xfrm>
            <a:off x="6115423" y="1073021"/>
            <a:ext cx="6094476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Transparency- poorly met</a:t>
            </a:r>
            <a:endParaRPr sz="20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Accountability- Marginally met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0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A well-conceived EIA should reflect many of the elements of good governance qualities to produce positive governance outcomes and to ensure networks among stakeholders (Kakonge, 2006).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20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An EIA process that meets good governance qualities can mitigate the hazards of political conﬂicts (Monteiro et al., 2018).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20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Namibia's EIA process may have minimal effect on producing quality results to effect good environmental decisions.</a:t>
            </a:r>
            <a:endParaRPr sz="20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Can be deemed  inadequate.</a:t>
            </a:r>
            <a:endParaRPr sz="2000" b="0" i="0" u="none" strike="noStrike" cap="none">
              <a:solidFill>
                <a:srgbClr val="000000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9"/>
          <p:cNvSpPr txBox="1">
            <a:spLocks noGrp="1"/>
          </p:cNvSpPr>
          <p:nvPr>
            <p:ph type="title"/>
          </p:nvPr>
        </p:nvSpPr>
        <p:spPr>
          <a:xfrm>
            <a:off x="360219" y="73605"/>
            <a:ext cx="11648280" cy="59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200" b="1" dirty="0">
                <a:solidFill>
                  <a:schemeClr val="dk1"/>
                </a:solidFill>
              </a:rPr>
              <a:t>6. RESULTS </a:t>
            </a:r>
            <a:r>
              <a:rPr lang="en-US" sz="3100" b="1" dirty="0"/>
              <a:t>: EIA effectiveness - DM</a:t>
            </a:r>
            <a:br>
              <a:rPr lang="en-US" dirty="0"/>
            </a:br>
            <a:endParaRPr dirty="0"/>
          </a:p>
        </p:txBody>
      </p:sp>
      <p:sp>
        <p:nvSpPr>
          <p:cNvPr id="454" name="Google Shape;454;p39"/>
          <p:cNvSpPr txBox="1">
            <a:spLocks noGrp="1"/>
          </p:cNvSpPr>
          <p:nvPr>
            <p:ph type="body" idx="1"/>
          </p:nvPr>
        </p:nvSpPr>
        <p:spPr>
          <a:xfrm>
            <a:off x="1735495" y="1042219"/>
            <a:ext cx="4898570" cy="544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/>
              <a:t>EIA is </a:t>
            </a:r>
            <a:r>
              <a:rPr lang="en-US" i="1"/>
              <a:t>moderately effective</a:t>
            </a:r>
            <a:r>
              <a:rPr lang="en-US"/>
              <a:t> in influencing elements of decision-making. </a:t>
            </a:r>
            <a:endParaRPr lang="en-US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/>
              <a:t>Interviewed scientist (DEA): </a:t>
            </a:r>
            <a:r>
              <a:rPr lang="en-US" i="1"/>
              <a:t>“EIA is helpful in DM, some developments were stopped, e.g., phosphate mining” </a:t>
            </a:r>
            <a:r>
              <a:rPr lang="en-US"/>
              <a:t>[</a:t>
            </a:r>
            <a:r>
              <a:rPr lang="en-US" i="1"/>
              <a:t>Gov_S1</a:t>
            </a:r>
            <a:r>
              <a:rPr lang="en-US"/>
              <a:t>].</a:t>
            </a:r>
            <a:endParaRPr lang="en-US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/>
              <a:t>“</a:t>
            </a:r>
            <a:r>
              <a:rPr lang="en-US" i="1"/>
              <a:t>There have been quite a lot of improvements in project decision making, but countrywide we need more monitoring and implementation &amp; strategic assessment</a:t>
            </a:r>
            <a:r>
              <a:rPr lang="en-US"/>
              <a:t>” [</a:t>
            </a:r>
            <a:r>
              <a:rPr lang="en-US" i="1"/>
              <a:t>Gov_SS1</a:t>
            </a:r>
            <a:r>
              <a:rPr lang="en-US"/>
              <a:t>].</a:t>
            </a:r>
            <a:endParaRPr lang="en-US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/>
              <a:t>Majority of experts concerned that the EIA process in Namibia is more of a “one-man show” the ultimate decision lies with the EC. </a:t>
            </a:r>
            <a:endParaRPr lang="en-US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/>
              <a:t>Recommending: current sustainable advisory committee be strengthened to help EC in DM on national projects.</a:t>
            </a:r>
            <a:endParaRPr lang="en-US"/>
          </a:p>
        </p:txBody>
      </p:sp>
      <p:graphicFrame>
        <p:nvGraphicFramePr>
          <p:cNvPr id="455" name="Google Shape;455;p39"/>
          <p:cNvGraphicFramePr/>
          <p:nvPr/>
        </p:nvGraphicFramePr>
        <p:xfrm>
          <a:off x="6634065" y="1138334"/>
          <a:ext cx="5463447" cy="4772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56" name="Google Shape;456;p39"/>
          <p:cNvSpPr txBox="1"/>
          <p:nvPr/>
        </p:nvSpPr>
        <p:spPr>
          <a:xfrm>
            <a:off x="6979296" y="6034455"/>
            <a:ext cx="5212704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Figure 6. 3: Actors’ Perceptions: EIA’s Effectiveness in Achieving Elements of Decision Making (n=110).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457" name="Google Shape;457;p3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1"/>
          <p:cNvSpPr txBox="1">
            <a:spLocks noGrp="1"/>
          </p:cNvSpPr>
          <p:nvPr>
            <p:ph type="title"/>
          </p:nvPr>
        </p:nvSpPr>
        <p:spPr>
          <a:xfrm>
            <a:off x="849745" y="0"/>
            <a:ext cx="11273908" cy="672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dirty="0">
                <a:solidFill>
                  <a:schemeClr val="dk1"/>
                </a:solidFill>
              </a:rPr>
              <a:t>6. RESULTS </a:t>
            </a:r>
            <a:r>
              <a:rPr lang="en-US" sz="2800" b="1" dirty="0"/>
              <a:t>: EIA effectiveness- Learning</a:t>
            </a:r>
            <a:endParaRPr sz="2800" dirty="0"/>
          </a:p>
        </p:txBody>
      </p:sp>
      <p:graphicFrame>
        <p:nvGraphicFramePr>
          <p:cNvPr id="475" name="Google Shape;475;p41"/>
          <p:cNvGraphicFramePr/>
          <p:nvPr/>
        </p:nvGraphicFramePr>
        <p:xfrm>
          <a:off x="344130" y="1267844"/>
          <a:ext cx="6560524" cy="493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76" name="Google Shape;476;p41"/>
          <p:cNvSpPr txBox="1">
            <a:spLocks noGrp="1"/>
          </p:cNvSpPr>
          <p:nvPr>
            <p:ph type="body" idx="2"/>
          </p:nvPr>
        </p:nvSpPr>
        <p:spPr>
          <a:xfrm>
            <a:off x="6971665" y="1129030"/>
            <a:ext cx="5108575" cy="507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2000" dirty="0"/>
              <a:t>EIA is </a:t>
            </a:r>
            <a:r>
              <a:rPr lang="en-US" sz="2000" i="1" dirty="0"/>
              <a:t>moderately effective</a:t>
            </a:r>
            <a:r>
              <a:rPr lang="en-US" sz="2000" dirty="0"/>
              <a:t> in all elements of learning. </a:t>
            </a:r>
            <a:endParaRPr dirty="0"/>
          </a:p>
          <a:p>
            <a:pPr marL="34290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 dirty="0"/>
          </a:p>
          <a:p>
            <a:pPr marL="342900" lvl="0" indent="-3340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Noto Sans Symbols"/>
              <a:buChar char="❑"/>
            </a:pPr>
            <a:r>
              <a:rPr lang="en-US" sz="2000" dirty="0"/>
              <a:t>Senior scientist: </a:t>
            </a:r>
            <a:endParaRPr lang="en-US" dirty="0"/>
          </a:p>
          <a:p>
            <a:pPr marL="800100" lvl="1" indent="-3340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Noto Sans Symbols"/>
              <a:buChar char="❑"/>
            </a:pPr>
            <a:r>
              <a:rPr lang="en-US" sz="2000" i="1" dirty="0"/>
              <a:t>“It is time Namibians realize that they have a voice in EIA, but public can only learn if they are involved; projects in rural areas hardly get communities' opinion because people do not partake” </a:t>
            </a:r>
            <a:r>
              <a:rPr lang="en-US" sz="2000" dirty="0"/>
              <a:t>[Gov_SS3]</a:t>
            </a:r>
            <a:endParaRPr lang="en-US" sz="2000" dirty="0"/>
          </a:p>
          <a:p>
            <a:pPr marL="342900" lvl="0" indent="-33401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Noto Sans Symbols"/>
              <a:buChar char="❑"/>
            </a:pPr>
            <a:r>
              <a:rPr lang="en-US" sz="2000" dirty="0"/>
              <a:t>Senior scientist: the EIA process creates an opportunity for learning and awareness: </a:t>
            </a:r>
            <a:endParaRPr lang="en-US" sz="2000" dirty="0"/>
          </a:p>
          <a:p>
            <a:pPr marL="800100" lvl="1" indent="-33401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Noto Sans Symbols"/>
              <a:buChar char="❑"/>
            </a:pPr>
            <a:r>
              <a:rPr lang="en-US" sz="2000" i="1" dirty="0"/>
              <a:t>“Even as a reviewer, one learns a lot, public and other actors can definitely learn more” [Gov_SS2].</a:t>
            </a:r>
            <a:endParaRPr lang="en-US" sz="2000" i="1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457200" lvl="0" indent="-334010" algn="just" rtl="0">
              <a:spcBef>
                <a:spcPts val="1000"/>
              </a:spcBef>
              <a:spcAft>
                <a:spcPts val="0"/>
              </a:spcAft>
              <a:buSzPct val="90000"/>
              <a:buChar char="❑"/>
            </a:pPr>
            <a:r>
              <a:rPr lang="en-US" sz="2000" dirty="0"/>
              <a:t>Majority of experts were pessimistic about EIA to enhance institutional memory, indicating that in government ministries, EIA projects are designated to only a few selected individuals, &amp; there is no proper handover when individuals resign from the position. </a:t>
            </a:r>
            <a:endParaRPr lang="en-US" sz="2000" dirty="0"/>
          </a:p>
          <a:p>
            <a:pPr marL="342900" lvl="0" indent="-33401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Noto Sans Symbols"/>
              <a:buChar char="❑"/>
            </a:pPr>
            <a:r>
              <a:rPr lang="en-US" sz="2000" dirty="0"/>
              <a:t>Experts' recommendations:</a:t>
            </a:r>
            <a:endParaRPr lang="en-US" dirty="0"/>
          </a:p>
          <a:p>
            <a:pPr marL="800100" lvl="1" indent="-33401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Noto Sans Symbols"/>
              <a:buChar char="❑"/>
            </a:pPr>
            <a:r>
              <a:rPr lang="en-US" sz="2000" dirty="0"/>
              <a:t>The need for institutions to improve the archiving and records of EIA projects. </a:t>
            </a:r>
            <a:endParaRPr lang="en-US" sz="2000" dirty="0"/>
          </a:p>
          <a:p>
            <a:pPr marL="800100" lvl="1" indent="-33401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Noto Sans Symbols"/>
              <a:buChar char="❑"/>
            </a:pPr>
            <a:r>
              <a:rPr lang="en-US" sz="2000" dirty="0"/>
              <a:t>More people need to be trained/ aware on EIA process.</a:t>
            </a:r>
            <a:endParaRPr lang="en-US" sz="2000" dirty="0"/>
          </a:p>
          <a:p>
            <a:pPr marL="342900" lvl="0" indent="-2368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477" name="Google Shape;477;p4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478" name="Google Shape;478;p41"/>
          <p:cNvSpPr txBox="1"/>
          <p:nvPr/>
        </p:nvSpPr>
        <p:spPr>
          <a:xfrm>
            <a:off x="1558211" y="6199632"/>
            <a:ext cx="55101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Figure 6. 6: Actors’ Perceptions: EIA’s Effectiveness in Achieving Elements of learning  (n=110).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3"/>
          <p:cNvSpPr txBox="1">
            <a:spLocks noGrp="1"/>
          </p:cNvSpPr>
          <p:nvPr>
            <p:ph type="title"/>
          </p:nvPr>
        </p:nvSpPr>
        <p:spPr>
          <a:xfrm>
            <a:off x="176981" y="92265"/>
            <a:ext cx="11859507" cy="70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dirty="0">
                <a:solidFill>
                  <a:schemeClr val="dk1"/>
                </a:solidFill>
              </a:rPr>
              <a:t>6. RESULTS </a:t>
            </a:r>
            <a:r>
              <a:rPr lang="en-US" sz="2800" b="1" dirty="0"/>
              <a:t>: EIA effectiveness- Leadership</a:t>
            </a:r>
            <a:endParaRPr sz="2800" dirty="0"/>
          </a:p>
        </p:txBody>
      </p:sp>
      <p:sp>
        <p:nvSpPr>
          <p:cNvPr id="492" name="Google Shape;492;p43"/>
          <p:cNvSpPr txBox="1">
            <a:spLocks noGrp="1"/>
          </p:cNvSpPr>
          <p:nvPr>
            <p:ph type="body" idx="2"/>
          </p:nvPr>
        </p:nvSpPr>
        <p:spPr>
          <a:xfrm>
            <a:off x="6558117" y="1229032"/>
            <a:ext cx="5555226" cy="553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000"/>
              <a:buFont typeface="Noto Sans Symbols"/>
              <a:buChar char="❑"/>
            </a:pPr>
            <a:r>
              <a:rPr lang="en-US" sz="2200"/>
              <a:t>Rating: </a:t>
            </a:r>
            <a:r>
              <a:rPr lang="en-US" sz="2200" i="1"/>
              <a:t>Moderately effective</a:t>
            </a:r>
            <a:endParaRPr sz="2200" i="1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8000"/>
              <a:buFont typeface="Noto Sans Symbols"/>
              <a:buChar char="❑"/>
            </a:pPr>
            <a:r>
              <a:rPr lang="en-US" sz="2200"/>
              <a:t>Academic expert: emergency of leadership is still far-fetched for the Namibia EIA system stating that: </a:t>
            </a:r>
            <a:endParaRPr sz="2200"/>
          </a:p>
          <a:p>
            <a:pPr marL="800100" lvl="1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000"/>
              <a:buFont typeface="Noto Sans Symbols"/>
              <a:buChar char="❑"/>
            </a:pPr>
            <a:r>
              <a:rPr lang="en-US" sz="2200"/>
              <a:t>“</a:t>
            </a:r>
            <a:r>
              <a:rPr lang="en-US" sz="2200" i="1"/>
              <a:t>we are still in that old-fashioned approach where EIA practitioners meet the community, by way of informing and then off they go</a:t>
            </a:r>
            <a:r>
              <a:rPr lang="en-US" sz="2200"/>
              <a:t>” [Ac_1].</a:t>
            </a:r>
            <a:endParaRPr sz="2200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8000"/>
              <a:buFont typeface="Noto Sans Symbols"/>
              <a:buChar char="❑"/>
            </a:pPr>
            <a:r>
              <a:rPr lang="en-US" sz="2200"/>
              <a:t>Academic expert: emergence of leadership is more likely in urban settings as compared to rural areas, saying:</a:t>
            </a:r>
            <a:r>
              <a:rPr lang="en-US" sz="2200" i="1"/>
              <a:t> </a:t>
            </a:r>
            <a:endParaRPr sz="2200"/>
          </a:p>
          <a:p>
            <a:pPr marL="800100" lvl="1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000"/>
              <a:buFont typeface="Noto Sans Symbols"/>
              <a:buChar char="❑"/>
            </a:pPr>
            <a:r>
              <a:rPr lang="en-US" sz="2200"/>
              <a:t>“</a:t>
            </a:r>
            <a:r>
              <a:rPr lang="en-US" sz="2200" i="1"/>
              <a:t>With developments that happen in towns, people team up and can agree to have a leader who can stand up for them, but we do not have much happening in our rural communities</a:t>
            </a:r>
            <a:r>
              <a:rPr lang="en-US" sz="2200"/>
              <a:t>” [Ac_2].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8000"/>
              <a:buNone/>
            </a:pPr>
            <a:r>
              <a:rPr lang="en-US"/>
              <a:t> </a:t>
            </a:r>
            <a:endParaRPr lang="en-US"/>
          </a:p>
        </p:txBody>
      </p:sp>
      <p:graphicFrame>
        <p:nvGraphicFramePr>
          <p:cNvPr id="493" name="Google Shape;493;p43"/>
          <p:cNvGraphicFramePr/>
          <p:nvPr/>
        </p:nvGraphicFramePr>
        <p:xfrm>
          <a:off x="176981" y="1229032"/>
          <a:ext cx="6381135" cy="500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94" name="Google Shape;494;p4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495" name="Google Shape;495;p43"/>
          <p:cNvSpPr txBox="1"/>
          <p:nvPr/>
        </p:nvSpPr>
        <p:spPr>
          <a:xfrm>
            <a:off x="1494349" y="6365625"/>
            <a:ext cx="5147341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Figure 6. 8: Actors’ Perceptions: EIA’s Effectiveness in contributing to emerging leadership styles (n=110).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630" y="-1513785"/>
            <a:ext cx="9774920" cy="7550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649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indhoek nami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0" y="43834"/>
            <a:ext cx="4572000" cy="346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swakopmund namib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438" y="3592252"/>
            <a:ext cx="4542461" cy="326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welwitschia namib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99" y="3691893"/>
            <a:ext cx="3496381" cy="296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/>
          <p:cNvSpPr/>
          <p:nvPr/>
        </p:nvSpPr>
        <p:spPr>
          <a:xfrm>
            <a:off x="8065924" y="-143476"/>
            <a:ext cx="4427047" cy="33012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Imagine a world where</a:t>
            </a:r>
            <a:endParaRPr lang="en-US" sz="2000" dirty="0"/>
          </a:p>
          <a:p>
            <a:pPr algn="ctr"/>
            <a:r>
              <a:rPr lang="en-US" sz="2000" dirty="0"/>
              <a:t>Everyone plan, design, develop wherever they wish</a:t>
            </a: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7" name="Picture 6" descr="A group of cows in a fiel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32" y="4204355"/>
            <a:ext cx="3758157" cy="2609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5"/>
          <p:cNvSpPr txBox="1">
            <a:spLocks noGrp="1"/>
          </p:cNvSpPr>
          <p:nvPr>
            <p:ph type="title"/>
          </p:nvPr>
        </p:nvSpPr>
        <p:spPr>
          <a:xfrm>
            <a:off x="1558213" y="120257"/>
            <a:ext cx="10338819" cy="551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 panose="020B0502020202020204"/>
              <a:buNone/>
            </a:pPr>
            <a:r>
              <a:rPr lang="en-US" sz="2400" b="1" dirty="0"/>
              <a:t>6. RESULTS : transactive effectiveness</a:t>
            </a:r>
            <a:endParaRPr sz="2400" dirty="0"/>
          </a:p>
        </p:txBody>
      </p:sp>
      <p:sp>
        <p:nvSpPr>
          <p:cNvPr id="510" name="Google Shape;510;p45"/>
          <p:cNvSpPr txBox="1">
            <a:spLocks noGrp="1"/>
          </p:cNvSpPr>
          <p:nvPr>
            <p:ph type="body" idx="2"/>
          </p:nvPr>
        </p:nvSpPr>
        <p:spPr>
          <a:xfrm>
            <a:off x="7149085" y="787782"/>
            <a:ext cx="4934760" cy="594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300"/>
              <a:t>Senior government scientist: </a:t>
            </a:r>
            <a:r>
              <a:rPr lang="en-US" sz="2300" i="1"/>
              <a:t>“Cost efficiency in EIA should not be mistaken with cheap, stating that investors should pay for environmental services including EIA, like other professional services”</a:t>
            </a:r>
            <a:r>
              <a:rPr lang="en-US" sz="2300"/>
              <a:t> [Gov_SS3].</a:t>
            </a:r>
            <a:endParaRPr lang="en-US" sz="23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2300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300"/>
              <a:t>Government official: </a:t>
            </a:r>
            <a:r>
              <a:rPr lang="en-US" sz="2300" i="1"/>
              <a:t>“the cost of EIA needs regulations, as consultants set prices on their own</a:t>
            </a:r>
            <a:r>
              <a:rPr lang="en-US" sz="2300"/>
              <a:t>” [Gov_S4].</a:t>
            </a:r>
            <a:endParaRPr lang="en-US" sz="2300"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300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300"/>
              <a:t>Majority experts highlighted that the ineffectiveness results from:</a:t>
            </a:r>
            <a:endParaRPr sz="2300"/>
          </a:p>
          <a:p>
            <a:pPr marL="800100" lvl="1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300"/>
              <a:t>Limited administrative power of DEA because of it is position in Gov.</a:t>
            </a:r>
            <a:endParaRPr sz="2300"/>
          </a:p>
          <a:p>
            <a:pPr marL="800100" lvl="1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300"/>
              <a:t>Translating into limited funding, human resources, expertise.</a:t>
            </a:r>
            <a:endParaRPr lang="en-US" sz="2300"/>
          </a:p>
          <a:p>
            <a:pPr marL="800100" lvl="1" indent="-22987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None/>
            </a:pPr>
            <a:endParaRPr sz="2300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300"/>
              <a:t>Recom: DEA to be autonomous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</a:p>
        </p:txBody>
      </p:sp>
      <p:graphicFrame>
        <p:nvGraphicFramePr>
          <p:cNvPr id="511" name="Google Shape;511;p45"/>
          <p:cNvGraphicFramePr/>
          <p:nvPr/>
        </p:nvGraphicFramePr>
        <p:xfrm>
          <a:off x="108155" y="1248697"/>
          <a:ext cx="6794296" cy="4821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12" name="Google Shape;512;p4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513" name="Google Shape;513;p45"/>
          <p:cNvSpPr txBox="1"/>
          <p:nvPr/>
        </p:nvSpPr>
        <p:spPr>
          <a:xfrm>
            <a:off x="1311579" y="6062472"/>
            <a:ext cx="5696868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Figure 6.10: Actors’ Perceptions: EIA’s Effectiveness to achieving Elements of transactive (n=110)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 txBox="1">
            <a:spLocks noGrp="1"/>
          </p:cNvSpPr>
          <p:nvPr>
            <p:ph type="body" idx="1"/>
          </p:nvPr>
        </p:nvSpPr>
        <p:spPr>
          <a:xfrm>
            <a:off x="2150142" y="111508"/>
            <a:ext cx="4342894" cy="32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/>
              <a:t>Namibia Phosphate Mining</a:t>
            </a:r>
            <a:endParaRPr b="1"/>
          </a:p>
        </p:txBody>
      </p:sp>
      <p:sp>
        <p:nvSpPr>
          <p:cNvPr id="355" name="Google Shape;355;p30"/>
          <p:cNvSpPr txBox="1">
            <a:spLocks noGrp="1"/>
          </p:cNvSpPr>
          <p:nvPr>
            <p:ph type="body" idx="2"/>
          </p:nvPr>
        </p:nvSpPr>
        <p:spPr>
          <a:xfrm>
            <a:off x="2150143" y="432620"/>
            <a:ext cx="4342893" cy="3569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/>
              <a:t>The NMP project is a joint venture between Mawarid Mining LLC and Havana Investments (PTY) Ltd, aimed at exploiting marine phosphate deposits in Namibia's continental shelf. </a:t>
            </a:r>
            <a:endParaRPr lang="en-US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/>
              <a:t> The licensed area, (ML) 170 spans 2,233 km</a:t>
            </a:r>
            <a:r>
              <a:rPr lang="en-US" baseline="30000"/>
              <a:t>2</a:t>
            </a:r>
            <a:r>
              <a:rPr lang="en-US"/>
              <a:t> on Namibia's continental shelf, 60 km offshore and 120 km southwest of Walvis Bay (Benkenstein, 2014). </a:t>
            </a:r>
            <a:endParaRPr lang="en-US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/>
              <a:t>ECC in 2012.</a:t>
            </a:r>
            <a:endParaRPr lang="en-US"/>
          </a:p>
          <a:p>
            <a:pPr marL="342900" lvl="0" indent="-2368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</a:p>
        </p:txBody>
      </p:sp>
      <p:sp>
        <p:nvSpPr>
          <p:cNvPr id="356" name="Google Shape;356;p30"/>
          <p:cNvSpPr txBox="1">
            <a:spLocks noGrp="1"/>
          </p:cNvSpPr>
          <p:nvPr>
            <p:ph type="body" idx="3"/>
          </p:nvPr>
        </p:nvSpPr>
        <p:spPr>
          <a:xfrm>
            <a:off x="7506625" y="20253"/>
            <a:ext cx="399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/>
              <a:t>Recon Africa oil</a:t>
            </a:r>
            <a:endParaRPr b="1"/>
          </a:p>
        </p:txBody>
      </p:sp>
      <p:sp>
        <p:nvSpPr>
          <p:cNvPr id="357" name="Google Shape;357;p30"/>
          <p:cNvSpPr txBox="1">
            <a:spLocks noGrp="1"/>
          </p:cNvSpPr>
          <p:nvPr>
            <p:ph type="body" idx="4"/>
          </p:nvPr>
        </p:nvSpPr>
        <p:spPr>
          <a:xfrm>
            <a:off x="7167025" y="516850"/>
            <a:ext cx="4528800" cy="3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/>
              <a:t>The REN project, a subsidiary of Reconnaissance Energy Africa Ltd, leads the oil drilling project in Namibia’s Kavango region &amp; within KAZA TFCA. </a:t>
            </a:r>
            <a:endParaRPr lang="en-US"/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/>
              <a:t>Their drilling program includes exploration wells, stratigraphic test wells, and a 3D seismic survey.</a:t>
            </a:r>
            <a:endParaRPr lang="en-US"/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/>
              <a:t>ECC obtained in 2019.</a:t>
            </a:r>
            <a:endParaRPr lang="en-US"/>
          </a:p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</a:p>
        </p:txBody>
      </p:sp>
      <p:sp>
        <p:nvSpPr>
          <p:cNvPr id="358" name="Google Shape;358;p3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359" name="Google Shape;359;p30" descr="A map of africa with red squares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9450" y="3787550"/>
            <a:ext cx="5990275" cy="307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0" descr="A map of the african savannah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858175" y="3706750"/>
            <a:ext cx="5295900" cy="31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6"/>
          <p:cNvSpPr txBox="1">
            <a:spLocks noGrp="1"/>
          </p:cNvSpPr>
          <p:nvPr>
            <p:ph type="title"/>
          </p:nvPr>
        </p:nvSpPr>
        <p:spPr>
          <a:xfrm>
            <a:off x="1661653" y="129587"/>
            <a:ext cx="10530348" cy="65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entury Gothic" panose="020B0502020202020204"/>
              <a:buNone/>
            </a:pPr>
            <a:r>
              <a:rPr lang="en-US" sz="3200" b="1" dirty="0"/>
              <a:t>6. RESULTS : EIA reports-Case study analysis</a:t>
            </a:r>
            <a:endParaRPr sz="3200" dirty="0"/>
          </a:p>
        </p:txBody>
      </p:sp>
      <p:sp>
        <p:nvSpPr>
          <p:cNvPr id="519" name="Google Shape;519;p46"/>
          <p:cNvSpPr txBox="1">
            <a:spLocks noGrp="1"/>
          </p:cNvSpPr>
          <p:nvPr>
            <p:ph type="body" idx="1"/>
          </p:nvPr>
        </p:nvSpPr>
        <p:spPr>
          <a:xfrm>
            <a:off x="2518279" y="1592826"/>
            <a:ext cx="4875278" cy="5131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 lang="en-US"/>
          </a:p>
        </p:txBody>
      </p:sp>
      <p:sp>
        <p:nvSpPr>
          <p:cNvPr id="520" name="Google Shape;520;p4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521" name="Google Shape;521;p46"/>
          <p:cNvSpPr txBox="1">
            <a:spLocks noGrp="1"/>
          </p:cNvSpPr>
          <p:nvPr>
            <p:ph type="body" idx="2"/>
          </p:nvPr>
        </p:nvSpPr>
        <p:spPr>
          <a:xfrm>
            <a:off x="7515736" y="1287779"/>
            <a:ext cx="4693921" cy="543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 sz="1600" u="sng" dirty="0"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NMP				REN</a:t>
            </a: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 sz="1600" dirty="0"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4  Limited		-		</a:t>
            </a: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 sz="1600" dirty="0"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3 poorly met			-</a:t>
            </a: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 sz="1600" dirty="0"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1 fully met			-</a:t>
            </a: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 sz="1600" dirty="0"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6 partially met		9 partially</a:t>
            </a: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 sz="1600" dirty="0"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1 reasonably met	6 reasonably met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	</a:t>
            </a: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cxnSp>
        <p:nvCxnSpPr>
          <p:cNvPr id="522" name="Google Shape;522;p46"/>
          <p:cNvCxnSpPr/>
          <p:nvPr/>
        </p:nvCxnSpPr>
        <p:spPr>
          <a:xfrm>
            <a:off x="2061972" y="4965192"/>
            <a:ext cx="5331585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23" name="Google Shape;523;p46"/>
          <p:cNvGrpSpPr/>
          <p:nvPr/>
        </p:nvGrpSpPr>
        <p:grpSpPr>
          <a:xfrm>
            <a:off x="2061985" y="1185154"/>
            <a:ext cx="5957316" cy="5946649"/>
            <a:chOff x="2061972" y="1287779"/>
            <a:chExt cx="5957316" cy="5946649"/>
          </a:xfrm>
        </p:grpSpPr>
        <p:pic>
          <p:nvPicPr>
            <p:cNvPr id="524" name="Google Shape;524;p46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061972" y="1287780"/>
              <a:ext cx="5957316" cy="594664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25" name="Google Shape;525;p46"/>
            <p:cNvCxnSpPr/>
            <p:nvPr/>
          </p:nvCxnSpPr>
          <p:spPr>
            <a:xfrm>
              <a:off x="2061972" y="3328416"/>
              <a:ext cx="5331585" cy="0"/>
            </a:xfrm>
            <a:prstGeom prst="straightConnector1">
              <a:avLst/>
            </a:pr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6" name="Google Shape;526;p46"/>
            <p:cNvCxnSpPr/>
            <p:nvPr/>
          </p:nvCxnSpPr>
          <p:spPr>
            <a:xfrm>
              <a:off x="2061972" y="1287779"/>
              <a:ext cx="0" cy="5570221"/>
            </a:xfrm>
            <a:prstGeom prst="straightConnector1">
              <a:avLst/>
            </a:pr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527" name="Google Shape;527;p46"/>
          <p:cNvCxnSpPr/>
          <p:nvPr/>
        </p:nvCxnSpPr>
        <p:spPr>
          <a:xfrm>
            <a:off x="10079416" y="1592826"/>
            <a:ext cx="0" cy="2832870"/>
          </a:xfrm>
          <a:prstGeom prst="straightConnector1">
            <a:avLst/>
          </a:prstGeom>
          <a:noFill/>
          <a:ln w="9525" cap="rnd" cmpd="sng">
            <a:solidFill>
              <a:srgbClr val="9D2D0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7"/>
          <p:cNvSpPr txBox="1">
            <a:spLocks noGrp="1"/>
          </p:cNvSpPr>
          <p:nvPr>
            <p:ph type="title"/>
          </p:nvPr>
        </p:nvSpPr>
        <p:spPr>
          <a:xfrm>
            <a:off x="1551710" y="0"/>
            <a:ext cx="10326254" cy="49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 panose="020B0502020202020204"/>
              <a:buNone/>
            </a:pPr>
            <a:r>
              <a:rPr lang="en-US" sz="3600" b="1"/>
              <a:t>6. RESULTS &amp; DISCUSSION Objective 4: Case study</a:t>
            </a:r>
            <a:endParaRPr lang="en-US" sz="3600" b="1"/>
          </a:p>
        </p:txBody>
      </p:sp>
      <p:sp>
        <p:nvSpPr>
          <p:cNvPr id="533" name="Google Shape;533;p47"/>
          <p:cNvSpPr txBox="1">
            <a:spLocks noGrp="1"/>
          </p:cNvSpPr>
          <p:nvPr>
            <p:ph type="body" idx="1"/>
          </p:nvPr>
        </p:nvSpPr>
        <p:spPr>
          <a:xfrm>
            <a:off x="1311579" y="950976"/>
            <a:ext cx="10156649" cy="5907024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endParaRPr lang="en-US" sz="2800" b="1" dirty="0">
              <a:solidFill>
                <a:srgbClr val="000000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-US" sz="2800" b="1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REN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 report failed to acknowledge legislation related to forestry and communal land. </a:t>
            </a:r>
            <a:endParaRPr sz="2800" dirty="0"/>
          </a:p>
          <a:p>
            <a:pPr marL="8001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-US" sz="2800" dirty="0">
                <a:solidFill>
                  <a:srgbClr val="000000"/>
                </a:solidFill>
              </a:rPr>
              <a:t>A significant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omission, considering the potential impacts that oil exploration can have on land use, biodiversity, and local communities.</a:t>
            </a:r>
            <a:endParaRPr sz="2800" dirty="0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-US" sz="2800" b="1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NMP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 undertook a verification study as an additional measure in their assessment: </a:t>
            </a:r>
            <a:endParaRPr lang="en-US" sz="2800" dirty="0"/>
          </a:p>
          <a:p>
            <a:pPr marL="800100" lvl="1" algn="just">
              <a:buSzPts val="1200"/>
              <a:buFont typeface="Noto Sans Symbols"/>
              <a:buChar char="❑"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good idea </a:t>
            </a:r>
            <a:r>
              <a:rPr lang="en-US" sz="2800" dirty="0"/>
              <a:t>but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without an ECC</a:t>
            </a:r>
            <a:r>
              <a:rPr lang="en-US" sz="2800" dirty="0">
                <a:solidFill>
                  <a:srgbClr val="000000"/>
                </a:solidFill>
              </a:rPr>
              <a:t>-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igh level of non-compliance. 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254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4" name="Google Shape;534;p47"/>
          <p:cNvSpPr txBox="1">
            <a:spLocks noGrp="1"/>
          </p:cNvSpPr>
          <p:nvPr>
            <p:ph type="body" idx="2"/>
          </p:nvPr>
        </p:nvSpPr>
        <p:spPr>
          <a:xfrm>
            <a:off x="11946194" y="649224"/>
            <a:ext cx="169605" cy="62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400">
              <a:solidFill>
                <a:srgbClr val="000000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400">
              <a:solidFill>
                <a:srgbClr val="000000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535" name="Google Shape;535;p4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7"/>
          <p:cNvSpPr txBox="1">
            <a:spLocks noGrp="1"/>
          </p:cNvSpPr>
          <p:nvPr>
            <p:ph type="title"/>
          </p:nvPr>
        </p:nvSpPr>
        <p:spPr>
          <a:xfrm>
            <a:off x="1551710" y="0"/>
            <a:ext cx="10326254" cy="49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 panose="020B0502020202020204"/>
              <a:buNone/>
            </a:pPr>
            <a:r>
              <a:rPr lang="en-US" sz="3600" b="1"/>
              <a:t>6. RESULTS &amp; DISCUSSION Objective 4: Case study</a:t>
            </a:r>
            <a:endParaRPr lang="en-US" sz="3600" b="1"/>
          </a:p>
        </p:txBody>
      </p:sp>
      <p:sp>
        <p:nvSpPr>
          <p:cNvPr id="533" name="Google Shape;533;p47"/>
          <p:cNvSpPr txBox="1">
            <a:spLocks noGrp="1"/>
          </p:cNvSpPr>
          <p:nvPr>
            <p:ph type="body" idx="1"/>
          </p:nvPr>
        </p:nvSpPr>
        <p:spPr>
          <a:xfrm>
            <a:off x="1720850" y="648970"/>
            <a:ext cx="10156825" cy="6132195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Failure: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-US" sz="2800" dirty="0">
                <a:solidFill>
                  <a:srgbClr val="000000"/>
                </a:solidFill>
              </a:rPr>
              <a:t>Cumulative impacts not adequately addressed.</a:t>
            </a:r>
            <a:endParaRPr sz="2800" dirty="0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No clear information on </a:t>
            </a:r>
            <a:r>
              <a:rPr lang="en-US" sz="2800" b="0" i="0" u="none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monitoring and rehabilitation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endParaRPr sz="2800" dirty="0"/>
          </a:p>
          <a:p>
            <a:pPr marL="800100" lvl="1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-US" sz="2800" dirty="0">
                <a:solidFill>
                  <a:srgbClr val="000000"/>
                </a:solidFill>
              </a:rPr>
              <a:t>For such complex projects, responsibility &amp; funding commitments ought to be clear.</a:t>
            </a:r>
            <a:endParaRPr sz="2800" dirty="0"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lang="en-US" sz="2800" dirty="0">
                <a:solidFill>
                  <a:srgbClr val="000000"/>
                </a:solidFill>
              </a:rPr>
              <a:t>Inappropriate advertisement PP methods; language barrier: </a:t>
            </a:r>
            <a:endParaRPr lang="en-US" sz="2800" dirty="0">
              <a:solidFill>
                <a:srgbClr val="000000"/>
              </a:solidFill>
            </a:endParaRPr>
          </a:p>
          <a:p>
            <a:pPr marL="800100" lvl="1" algn="just">
              <a:spcBef>
                <a:spcPts val="0"/>
              </a:spcBef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Newspapers -Republikein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algn="just">
              <a:spcBef>
                <a:spcPts val="0"/>
              </a:spcBef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</a:t>
            </a:r>
            <a:r>
              <a:rPr lang="en-US" sz="2800" dirty="0">
                <a:solidFill>
                  <a:srgbClr val="000000"/>
                </a:solidFill>
              </a:rPr>
              <a:t> is appropriate given the context.</a:t>
            </a:r>
            <a:endParaRPr lang="en-US" sz="2800" dirty="0">
              <a:solidFill>
                <a:srgbClr val="000000"/>
              </a:solidFill>
            </a:endParaRPr>
          </a:p>
          <a:p>
            <a:pPr marL="457200" lvl="1" indent="0" algn="just">
              <a:spcBef>
                <a:spcPts val="0"/>
              </a:spcBef>
              <a:buClr>
                <a:srgbClr val="000000"/>
              </a:buClr>
              <a:buSzPts val="1400"/>
              <a:buFont typeface="Noto Sans Symbols"/>
              <a:buNone/>
            </a:pPr>
            <a:endParaRPr sz="2800" dirty="0"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lang="en-US" sz="2800" dirty="0">
                <a:solidFill>
                  <a:srgbClr val="000000"/>
                </a:solidFill>
              </a:rPr>
              <a:t>Such deficiency &amp; flawed information is a concern to Environmental governance----- treatment of marginalized community.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endParaRPr sz="2800" dirty="0"/>
          </a:p>
          <a:p>
            <a:pPr marL="342900" lvl="0" indent="-254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2100" dirty="0"/>
          </a:p>
        </p:txBody>
      </p:sp>
      <p:sp>
        <p:nvSpPr>
          <p:cNvPr id="534" name="Google Shape;534;p47"/>
          <p:cNvSpPr txBox="1">
            <a:spLocks noGrp="1"/>
          </p:cNvSpPr>
          <p:nvPr>
            <p:ph type="body" idx="2"/>
          </p:nvPr>
        </p:nvSpPr>
        <p:spPr>
          <a:xfrm>
            <a:off x="11946194" y="649224"/>
            <a:ext cx="169605" cy="62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400">
              <a:solidFill>
                <a:srgbClr val="000000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400">
              <a:solidFill>
                <a:srgbClr val="000000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535" name="Google Shape;535;p4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0"/>
          <p:cNvSpPr txBox="1">
            <a:spLocks noGrp="1"/>
          </p:cNvSpPr>
          <p:nvPr>
            <p:ph type="title"/>
          </p:nvPr>
        </p:nvSpPr>
        <p:spPr>
          <a:xfrm>
            <a:off x="2364325" y="84614"/>
            <a:ext cx="8911687" cy="52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 panose="020B0502020202020204"/>
              <a:buNone/>
            </a:pPr>
            <a:r>
              <a:rPr lang="en-US" b="1"/>
              <a:t>8. CONCLUSION &amp; RECOMMENDATIONS</a:t>
            </a:r>
            <a:endParaRPr b="1"/>
          </a:p>
        </p:txBody>
      </p:sp>
      <p:sp>
        <p:nvSpPr>
          <p:cNvPr id="558" name="Google Shape;558;p50"/>
          <p:cNvSpPr txBox="1">
            <a:spLocks noGrp="1"/>
          </p:cNvSpPr>
          <p:nvPr>
            <p:ph type="body" idx="1"/>
          </p:nvPr>
        </p:nvSpPr>
        <p:spPr>
          <a:xfrm>
            <a:off x="2157975" y="843875"/>
            <a:ext cx="9884700" cy="5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2500"/>
          </a:bodyPr>
          <a:lstStyle/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0" b="1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Status &amp; Performance</a:t>
            </a:r>
            <a:r>
              <a:rPr lang="en-US" sz="254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: </a:t>
            </a:r>
            <a:endParaRPr sz="2540">
              <a:solidFill>
                <a:srgbClr val="000000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40">
              <a:solidFill>
                <a:srgbClr val="000000"/>
              </a:solidFill>
            </a:endParaRPr>
          </a:p>
          <a:p>
            <a:pPr marL="361315" lvl="0" indent="-33147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254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Namibia partially conforms to criteria of an internationally ideal system</a:t>
            </a:r>
            <a:r>
              <a:rPr lang="en-US" sz="2540">
                <a:solidFill>
                  <a:srgbClr val="000000"/>
                </a:solidFill>
              </a:rPr>
              <a:t>.</a:t>
            </a:r>
            <a:endParaRPr sz="254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40">
              <a:solidFill>
                <a:srgbClr val="000000"/>
              </a:solidFill>
            </a:endParaRPr>
          </a:p>
          <a:p>
            <a:pPr marL="361315" lvl="0" indent="-33147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2540">
                <a:solidFill>
                  <a:srgbClr val="000000"/>
                </a:solidFill>
              </a:rPr>
              <a:t>H</a:t>
            </a:r>
            <a:r>
              <a:rPr lang="en-US" sz="254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as a </a:t>
            </a:r>
            <a:r>
              <a:rPr lang="en-US" sz="254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functional EIA system </a:t>
            </a:r>
            <a:r>
              <a:rPr lang="en-US" sz="254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based on:</a:t>
            </a:r>
            <a:endParaRPr lang="en-US" sz="2540">
              <a:solidFill>
                <a:srgbClr val="000000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818515" lvl="1" indent="-33147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2255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Good legal basis</a:t>
            </a:r>
            <a:endParaRPr lang="en-US" sz="2255">
              <a:solidFill>
                <a:srgbClr val="000000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818515" lvl="1" indent="-33147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2255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A well-established institutional arrangement, and </a:t>
            </a:r>
            <a:endParaRPr lang="en-US" sz="2255">
              <a:solidFill>
                <a:srgbClr val="000000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818515" lvl="1" indent="-33147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2255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a specified EIA process</a:t>
            </a:r>
            <a:r>
              <a:rPr lang="en-US" sz="2255">
                <a:solidFill>
                  <a:srgbClr val="000000"/>
                </a:solidFill>
              </a:rPr>
              <a:t> </a:t>
            </a:r>
            <a:r>
              <a:rPr lang="en-US" sz="2255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for new and existing development &amp; public &amp; private . </a:t>
            </a:r>
            <a:endParaRPr sz="2255">
              <a:solidFill>
                <a:srgbClr val="000000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40">
              <a:solidFill>
                <a:srgbClr val="000000"/>
              </a:solidFill>
            </a:endParaRPr>
          </a:p>
          <a:p>
            <a:pPr marL="361315" lvl="0" indent="-33147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254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Namibia is committed to good environmental governance as noticed in the consistitution &amp; efforts in NDP (Environmental sustainability). </a:t>
            </a:r>
            <a:endParaRPr sz="2540">
              <a:solidFill>
                <a:srgbClr val="000000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40">
              <a:solidFill>
                <a:srgbClr val="000000"/>
              </a:solidFill>
            </a:endParaRPr>
          </a:p>
          <a:p>
            <a:pPr marL="361315" lvl="0" indent="-33147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254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EIA process has a </a:t>
            </a:r>
            <a:r>
              <a:rPr lang="en-US" sz="254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preventive effect</a:t>
            </a:r>
            <a:r>
              <a:rPr lang="en-US" sz="254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, evident from numerous projects halted due to EIA decision.</a:t>
            </a:r>
            <a:endParaRPr sz="2540">
              <a:solidFill>
                <a:srgbClr val="000000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40">
              <a:solidFill>
                <a:srgbClr val="000000"/>
              </a:solidFill>
            </a:endParaRPr>
          </a:p>
          <a:p>
            <a:pPr marL="361315" lvl="0" indent="-33147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2540">
                <a:solidFill>
                  <a:srgbClr val="000000"/>
                </a:solidFill>
              </a:rPr>
              <a:t>Due diligence is needed to develop foundational measures: which are key to improve performance.</a:t>
            </a:r>
            <a:endParaRPr sz="2340"/>
          </a:p>
          <a:p>
            <a:pPr marL="342900" lvl="0" indent="-26289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180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42900" lvl="0" indent="-26289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</a:p>
        </p:txBody>
      </p:sp>
      <p:sp>
        <p:nvSpPr>
          <p:cNvPr id="559" name="Google Shape;559;p5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6"/>
          <p:cNvSpPr txBox="1">
            <a:spLocks noGrp="1"/>
          </p:cNvSpPr>
          <p:nvPr>
            <p:ph type="title"/>
          </p:nvPr>
        </p:nvSpPr>
        <p:spPr>
          <a:xfrm>
            <a:off x="2446836" y="147337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US" b="1"/>
              <a:t>8. CONCLUSION &amp; RECOMMENDATIONS</a:t>
            </a:r>
            <a:endParaRPr lang="en-US" b="1"/>
          </a:p>
        </p:txBody>
      </p:sp>
      <p:sp>
        <p:nvSpPr>
          <p:cNvPr id="565" name="Google Shape;565;p16"/>
          <p:cNvSpPr txBox="1">
            <a:spLocks noGrp="1"/>
          </p:cNvSpPr>
          <p:nvPr>
            <p:ph type="body" idx="1"/>
          </p:nvPr>
        </p:nvSpPr>
        <p:spPr>
          <a:xfrm>
            <a:off x="2300747" y="1152907"/>
            <a:ext cx="9566787" cy="5557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1315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 b="1" dirty="0">
                <a:solidFill>
                  <a:srgbClr val="000000"/>
                </a:solidFill>
              </a:rPr>
              <a:t>Quality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  <a:endParaRPr dirty="0"/>
          </a:p>
          <a:p>
            <a:pPr marL="361315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 dirty="0">
                <a:solidFill>
                  <a:srgbClr val="000000"/>
                </a:solidFill>
              </a:rPr>
              <a:t>Namibia EIA process seems inadequate as it only partially satisfies good governance qualities.</a:t>
            </a:r>
            <a:endParaRPr sz="2800" dirty="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/>
          </a:p>
          <a:p>
            <a:pPr marL="361315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 dirty="0">
                <a:solidFill>
                  <a:srgbClr val="000000"/>
                </a:solidFill>
              </a:rPr>
              <a:t>Poor rating of transparency and accountability  is a challenge. </a:t>
            </a:r>
            <a:endParaRPr sz="2800" dirty="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</a:endParaRPr>
          </a:p>
          <a:p>
            <a:pPr marL="361315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 dirty="0">
                <a:solidFill>
                  <a:srgbClr val="000000"/>
                </a:solidFill>
              </a:rPr>
              <a:t>EIA cannot be a good governance tool for Env. Sustainability, without it fully satisfying these principles.</a:t>
            </a:r>
            <a:endParaRPr sz="2800" dirty="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566" name="Google Shape;566;p1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"/>
          <p:cNvSpPr txBox="1">
            <a:spLocks noGrp="1"/>
          </p:cNvSpPr>
          <p:nvPr>
            <p:ph type="title"/>
          </p:nvPr>
        </p:nvSpPr>
        <p:spPr>
          <a:xfrm>
            <a:off x="2415944" y="0"/>
            <a:ext cx="8911687" cy="80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US" b="1"/>
              <a:t>8. CONCLUSION &amp; RECOMMENDATIONS</a:t>
            </a:r>
            <a:endParaRPr lang="en-US" b="1"/>
          </a:p>
        </p:txBody>
      </p:sp>
      <p:sp>
        <p:nvSpPr>
          <p:cNvPr id="572" name="Google Shape;572;p8"/>
          <p:cNvSpPr txBox="1">
            <a:spLocks noGrp="1"/>
          </p:cNvSpPr>
          <p:nvPr>
            <p:ph type="body" idx="1"/>
          </p:nvPr>
        </p:nvSpPr>
        <p:spPr>
          <a:xfrm>
            <a:off x="2077175" y="849125"/>
            <a:ext cx="9963000" cy="59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915" b="1" dirty="0">
                <a:solidFill>
                  <a:srgbClr val="222222"/>
                </a:solidFill>
              </a:rPr>
              <a:t>Effectiveness</a:t>
            </a:r>
            <a:r>
              <a:rPr lang="en-US" sz="2915" dirty="0">
                <a:solidFill>
                  <a:srgbClr val="222222"/>
                </a:solidFill>
              </a:rPr>
              <a:t>:</a:t>
            </a:r>
            <a:endParaRPr sz="1915" dirty="0"/>
          </a:p>
          <a:p>
            <a:pPr marL="361315" lvl="0" indent="-32766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8000"/>
              <a:buFont typeface="Noto Sans Symbols"/>
              <a:buChar char="⮚"/>
            </a:pPr>
            <a:r>
              <a:rPr lang="en-US" sz="2915" dirty="0">
                <a:solidFill>
                  <a:srgbClr val="222222"/>
                </a:solidFill>
              </a:rPr>
              <a:t>Namibia EIA system is</a:t>
            </a:r>
            <a:r>
              <a:rPr lang="en-US" sz="2915" dirty="0">
                <a:solidFill>
                  <a:srgbClr val="000000"/>
                </a:solidFill>
              </a:rPr>
              <a:t> </a:t>
            </a:r>
            <a:r>
              <a:rPr lang="en-US" sz="2915" i="1" dirty="0">
                <a:solidFill>
                  <a:srgbClr val="000000"/>
                </a:solidFill>
              </a:rPr>
              <a:t>moderately effective in contributing to elements of </a:t>
            </a:r>
            <a:r>
              <a:rPr lang="en-US" sz="2915" dirty="0">
                <a:solidFill>
                  <a:srgbClr val="000000"/>
                </a:solidFill>
              </a:rPr>
              <a:t>effectiveness.</a:t>
            </a:r>
            <a:r>
              <a:rPr lang="en-US" sz="2915" dirty="0">
                <a:solidFill>
                  <a:srgbClr val="222222"/>
                </a:solidFill>
              </a:rPr>
              <a:t> </a:t>
            </a:r>
            <a:endParaRPr sz="2915" dirty="0">
              <a:solidFill>
                <a:srgbClr val="222222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915" dirty="0">
              <a:solidFill>
                <a:srgbClr val="222222"/>
              </a:solidFill>
            </a:endParaRPr>
          </a:p>
          <a:p>
            <a:pPr marL="361315" lvl="0" indent="-32766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8000"/>
              <a:buFont typeface="Noto Sans Symbols"/>
              <a:buChar char="⮚"/>
            </a:pPr>
            <a:r>
              <a:rPr lang="en-US" sz="2915" dirty="0">
                <a:solidFill>
                  <a:srgbClr val="222222"/>
                </a:solidFill>
              </a:rPr>
              <a:t>Influence of EIA on appropriate DM, Learning &amp;  emergence of leadership are core- </a:t>
            </a:r>
            <a:r>
              <a:rPr lang="en-US" sz="2915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improvement</a:t>
            </a:r>
            <a:r>
              <a:rPr lang="en-US" sz="2915" dirty="0">
                <a:solidFill>
                  <a:srgbClr val="222222"/>
                </a:solidFill>
              </a:rPr>
              <a:t>.</a:t>
            </a:r>
            <a:endParaRPr sz="2915" dirty="0">
              <a:solidFill>
                <a:srgbClr val="222222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915" dirty="0">
              <a:solidFill>
                <a:srgbClr val="222222"/>
              </a:solidFill>
            </a:endParaRPr>
          </a:p>
          <a:p>
            <a:pPr marL="361315" lvl="0" indent="-32766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8000"/>
              <a:buFont typeface="Noto Sans Symbols"/>
              <a:buChar char="⮚"/>
            </a:pPr>
            <a:r>
              <a:rPr lang="en-US" sz="2915" dirty="0">
                <a:solidFill>
                  <a:srgbClr val="222222"/>
                </a:solidFill>
              </a:rPr>
              <a:t>T</a:t>
            </a:r>
            <a:r>
              <a:rPr lang="en-US" sz="2915" dirty="0">
                <a:solidFill>
                  <a:srgbClr val="000000"/>
                </a:solidFill>
              </a:rPr>
              <a:t>he moderate rating does not imply failure because certainly, the situation could have been worse in the absence of EIA.</a:t>
            </a:r>
            <a:endParaRPr sz="2915" dirty="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915" dirty="0">
              <a:solidFill>
                <a:srgbClr val="000000"/>
              </a:solidFill>
            </a:endParaRPr>
          </a:p>
          <a:p>
            <a:pPr marL="361315" lvl="0" indent="-32766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8000"/>
              <a:buFont typeface="Noto Sans Symbols"/>
              <a:buChar char="⮚"/>
            </a:pPr>
            <a:r>
              <a:rPr lang="en-US" sz="2915" dirty="0">
                <a:solidFill>
                  <a:srgbClr val="000000"/>
                </a:solidFill>
              </a:rPr>
              <a:t>For an EIA system that has not been reviewed, these results are somewhat positive, and with improvements, &amp; legislation reform -</a:t>
            </a:r>
            <a:r>
              <a:rPr lang="en-US" sz="291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can become effective and efficient</a:t>
            </a:r>
            <a:r>
              <a:rPr lang="en-US" sz="2915" dirty="0">
                <a:solidFill>
                  <a:srgbClr val="000000"/>
                </a:solidFill>
              </a:rPr>
              <a:t>. </a:t>
            </a:r>
            <a:endParaRPr sz="2915" dirty="0"/>
          </a:p>
          <a:p>
            <a:pPr marL="342900" lvl="0" indent="-26289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54000"/>
              <a:buNone/>
            </a:pPr>
            <a:endParaRPr sz="280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8000"/>
              <a:buNone/>
            </a:pPr>
            <a:endParaRPr dirty="0"/>
          </a:p>
        </p:txBody>
      </p:sp>
      <p:sp>
        <p:nvSpPr>
          <p:cNvPr id="573" name="Google Shape;573;p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7"/>
          <p:cNvSpPr txBox="1">
            <a:spLocks noGrp="1"/>
          </p:cNvSpPr>
          <p:nvPr>
            <p:ph type="title"/>
          </p:nvPr>
        </p:nvSpPr>
        <p:spPr>
          <a:xfrm>
            <a:off x="2563428" y="147337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US" b="1"/>
              <a:t>8. CONCLUSION &amp; RECOMMENDATIONS</a:t>
            </a:r>
            <a:endParaRPr lang="en-US" b="1"/>
          </a:p>
        </p:txBody>
      </p:sp>
      <p:sp>
        <p:nvSpPr>
          <p:cNvPr id="579" name="Google Shape;579;p17"/>
          <p:cNvSpPr txBox="1">
            <a:spLocks noGrp="1"/>
          </p:cNvSpPr>
          <p:nvPr>
            <p:ph type="body" idx="1"/>
          </p:nvPr>
        </p:nvSpPr>
        <p:spPr>
          <a:xfrm>
            <a:off x="2212257" y="1278194"/>
            <a:ext cx="9802761" cy="527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5000"/>
          </a:bodyPr>
          <a:lstStyle/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Case study analysis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  <a:endParaRPr dirty="0"/>
          </a:p>
          <a:p>
            <a:pPr marL="371475" lvl="0" indent="-33401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6000"/>
              <a:buFont typeface="Noto Sans Symbols"/>
              <a:buChar char="⮚"/>
            </a:pPr>
            <a:r>
              <a:rPr lang="en-US" sz="2800" dirty="0">
                <a:solidFill>
                  <a:srgbClr val="000000"/>
                </a:solidFill>
              </a:rPr>
              <a:t>Challenges: </a:t>
            </a:r>
            <a:endParaRPr lang="en-US" sz="2800" dirty="0">
              <a:solidFill>
                <a:srgbClr val="000000"/>
              </a:solidFill>
            </a:endParaRPr>
          </a:p>
          <a:p>
            <a:pPr marL="828675" lvl="1" indent="-334010" algn="just">
              <a:buSzPct val="66000"/>
              <a:buFont typeface="Noto Sans Symbols"/>
              <a:buChar char="⮚"/>
            </a:pPr>
            <a:r>
              <a:rPr lang="en-US" sz="2600" dirty="0">
                <a:solidFill>
                  <a:srgbClr val="000000"/>
                </a:solidFill>
              </a:rPr>
              <a:t>Lack of EIA expertise, inadequate and poor public consultations, mistrust between actors, lack of accountability in monitoring &amp; rehabilitation, limited consideration of socio-economic impacts of projects, compromised decision making. </a:t>
            </a:r>
            <a:endParaRPr sz="2600" dirty="0">
              <a:solidFill>
                <a:srgbClr val="000000"/>
              </a:solidFill>
            </a:endParaRPr>
          </a:p>
          <a:p>
            <a:pPr marL="371475" lvl="0" indent="-385445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⮚"/>
            </a:pPr>
            <a:endParaRPr sz="2800" dirty="0">
              <a:solidFill>
                <a:srgbClr val="000000"/>
              </a:solidFill>
            </a:endParaRPr>
          </a:p>
          <a:p>
            <a:pPr marL="371475" lvl="0" indent="-33401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6000"/>
              <a:buFont typeface="Noto Sans Symbols"/>
              <a:buChar char="⮚"/>
            </a:pPr>
            <a:r>
              <a:rPr lang="en-US" sz="2800" dirty="0">
                <a:solidFill>
                  <a:srgbClr val="000000"/>
                </a:solidFill>
              </a:rPr>
              <a:t>These limitations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confronts the implementation &amp; credibility</a:t>
            </a:r>
            <a:r>
              <a:rPr lang="en-US" sz="2800" dirty="0">
                <a:solidFill>
                  <a:srgbClr val="000000"/>
                </a:solidFill>
                <a:effectLst/>
              </a:rPr>
              <a:t> o</a:t>
            </a:r>
            <a:r>
              <a:rPr lang="en-US" sz="2800" dirty="0">
                <a:solidFill>
                  <a:srgbClr val="000000"/>
                </a:solidFill>
              </a:rPr>
              <a:t>f the EIA process, raising questions on the stewardship of environmental governance in Namibia. </a:t>
            </a:r>
            <a:endParaRPr sz="2800" dirty="0">
              <a:solidFill>
                <a:srgbClr val="000000"/>
              </a:solidFill>
            </a:endParaRPr>
          </a:p>
          <a:p>
            <a:pPr marL="371475" lvl="0" indent="-385445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⮚"/>
            </a:pPr>
            <a:endParaRPr sz="2800" dirty="0">
              <a:solidFill>
                <a:srgbClr val="000000"/>
              </a:solidFill>
            </a:endParaRPr>
          </a:p>
          <a:p>
            <a:pPr marL="494665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6000"/>
              <a:buFont typeface="Wingdings" panose="05000000000000000000" charset="0"/>
              <a:buChar char="v"/>
            </a:pPr>
            <a:r>
              <a:rPr lang="en-US" altLang="en-US" sz="37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EIA can  help define the country’s developmental path and the betterment of its people.</a:t>
            </a:r>
            <a:endParaRPr lang="en-US" altLang="en-US" sz="376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0" name="Google Shape;580;p1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9"/>
          <p:cNvSpPr txBox="1">
            <a:spLocks noGrp="1"/>
          </p:cNvSpPr>
          <p:nvPr>
            <p:ph type="title"/>
          </p:nvPr>
        </p:nvSpPr>
        <p:spPr>
          <a:xfrm>
            <a:off x="2640474" y="-2"/>
            <a:ext cx="89118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 9. CONTRIBUTION TO KNOWLEDGE</a:t>
            </a:r>
            <a:endParaRPr b="1" dirty="0"/>
          </a:p>
        </p:txBody>
      </p:sp>
      <p:pic>
        <p:nvPicPr>
          <p:cNvPr id="548" name="Google Shape;548;p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1767476" y="787769"/>
            <a:ext cx="5083500" cy="28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4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550" name="Google Shape;550;p4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117630" y="859069"/>
            <a:ext cx="5004618" cy="288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767475" y="3744325"/>
            <a:ext cx="5004627" cy="280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49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117618" y="3859444"/>
            <a:ext cx="4935792" cy="2933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  <p:pic>
        <p:nvPicPr>
          <p:cNvPr id="6" name="Picture 5" descr="A diagram of a wheel with text&#10;&#10;AI-generated content may be incorrect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93"/>
            <a:ext cx="12192000" cy="685461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9"/>
          <p:cNvSpPr txBox="1">
            <a:spLocks noGrp="1"/>
          </p:cNvSpPr>
          <p:nvPr>
            <p:ph type="title"/>
          </p:nvPr>
        </p:nvSpPr>
        <p:spPr>
          <a:xfrm>
            <a:off x="2386448" y="210261"/>
            <a:ext cx="8911687" cy="103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US" b="1"/>
              <a:t>REFERENCES</a:t>
            </a:r>
            <a:endParaRPr lang="en-US" b="1"/>
          </a:p>
        </p:txBody>
      </p:sp>
      <p:sp>
        <p:nvSpPr>
          <p:cNvPr id="586" name="Google Shape;586;p9"/>
          <p:cNvSpPr txBox="1">
            <a:spLocks noGrp="1"/>
          </p:cNvSpPr>
          <p:nvPr>
            <p:ph type="body" idx="1"/>
          </p:nvPr>
        </p:nvSpPr>
        <p:spPr>
          <a:xfrm>
            <a:off x="2589211" y="1248696"/>
            <a:ext cx="9415975" cy="544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18000"/>
              <a:buFont typeface="Arial" panose="020B0604020202020204"/>
              <a:buAutoNum type="arabicParenR"/>
            </a:pPr>
            <a:r>
              <a:rPr lang="en-US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Chanchitpricha, C., &amp; Bond, A. (2013). Conceptualising the effectiveness of impact assessment processes. </a:t>
            </a:r>
            <a:r>
              <a:rPr lang="en-US" sz="20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Environmental Impact Assessment Review</a:t>
            </a:r>
            <a:r>
              <a:rPr lang="en-US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0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43</a:t>
            </a:r>
            <a:r>
              <a:rPr lang="en-US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65–72. https://doi.org/10.1016/j.eiar.2013.05.006</a:t>
            </a:r>
            <a:endParaRPr sz="200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18000"/>
              <a:buFont typeface="Arial" panose="020B0604020202020204"/>
              <a:buAutoNum type="arabicParenR"/>
            </a:pPr>
            <a:r>
              <a:rPr lang="en-US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Enríquez-de-Salamanca, Á. (2018). Stakeholders’ manipulation of environmental impact assessment. </a:t>
            </a:r>
            <a:r>
              <a:rPr lang="en-US" sz="20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Environmental Impact Assessment Review</a:t>
            </a:r>
            <a:r>
              <a:rPr lang="en-US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0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68</a:t>
            </a:r>
            <a:r>
              <a:rPr lang="en-US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10–18. https://doi.org/10.1016/j.eiar.2017.10.003</a:t>
            </a:r>
            <a:endParaRPr sz="200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18000"/>
              <a:buFont typeface="Arial" panose="020B0604020202020204"/>
              <a:buAutoNum type="arabicParenR"/>
            </a:pPr>
            <a:r>
              <a:rPr lang="en-US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Loomis, J. J., &amp; Dziedzic, M. (2018). Evaluating EIA systems’ effectiveness: A state of the art. </a:t>
            </a:r>
            <a:r>
              <a:rPr lang="en-US" sz="20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Environmental Impact Assessment Review</a:t>
            </a:r>
            <a:r>
              <a:rPr lang="en-US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0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68</a:t>
            </a:r>
            <a:r>
              <a:rPr lang="en-US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29–37. https://doi.org/10.1016/j.eiar.2017.10.005</a:t>
            </a:r>
            <a:endParaRPr sz="200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18000"/>
              <a:buFont typeface="Arial" panose="020B0604020202020204"/>
              <a:buAutoNum type="arabicParenR"/>
            </a:pPr>
            <a:r>
              <a:rPr lang="en-US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Marara, M., Okello, N., Kuhanwa, Z., Douven, W., Beevers, L., &amp; Leentvaar, J. (2011). The importance of context in delivering effective EIA: Case studies from East Africa. </a:t>
            </a:r>
            <a:r>
              <a:rPr lang="en-US" sz="20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Environmental Impact Assessment Review</a:t>
            </a:r>
            <a:r>
              <a:rPr lang="en-US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0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31</a:t>
            </a:r>
            <a:r>
              <a:rPr lang="en-US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(3), 286–296. </a:t>
            </a:r>
            <a:r>
              <a:rPr lang="en-US" sz="2000" u="sng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  <a:hlinkClick r:id="rId1"/>
              </a:rPr>
              <a:t>https://doi.org/10.1016/j.eiar.2010.10.002</a:t>
            </a:r>
            <a:endParaRPr sz="200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18000"/>
              <a:buFont typeface="Arial" panose="020B0604020202020204"/>
              <a:buAutoNum type="arabicParenR"/>
            </a:pPr>
            <a:r>
              <a:rPr lang="en-US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National Planning Commission. (2015). </a:t>
            </a:r>
            <a:r>
              <a:rPr lang="en-US" sz="20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Policy brief. Population dynamics.</a:t>
            </a:r>
            <a:r>
              <a:rPr lang="en-US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u="sng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  <a:hlinkClick r:id="rId2"/>
              </a:rPr>
              <a:t>https://www.npc.gov.na/wp-content/uploads/2023/06/Population-Dynamics-Policy-Brief-2015.pdf</a:t>
            </a:r>
            <a:endParaRPr sz="200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18000"/>
              <a:buFont typeface="Arial" panose="020B0604020202020204"/>
              <a:buAutoNum type="arabicParenR"/>
            </a:pPr>
            <a:r>
              <a:rPr lang="en-US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Rathi, A. K. A. (2017). Evaluation of project-level environmental impact assessment and SWOT analysis of EIA process in India. </a:t>
            </a:r>
            <a:r>
              <a:rPr lang="en-US" sz="20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Environmental Impact Assessment Review</a:t>
            </a:r>
            <a:r>
              <a:rPr lang="en-US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0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67</a:t>
            </a:r>
            <a:r>
              <a:rPr lang="en-US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31–39. </a:t>
            </a:r>
            <a:r>
              <a:rPr lang="en-US" sz="2000" u="sng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  <a:hlinkClick r:id="rId3"/>
              </a:rPr>
              <a:t>https://doi.org/10.1016/j.eiar.2017.08.004</a:t>
            </a:r>
            <a:endParaRPr sz="200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18000"/>
              <a:buFont typeface="Arial" panose="020B0604020202020204"/>
              <a:buAutoNum type="arabicParenR"/>
            </a:pPr>
            <a:r>
              <a:rPr lang="en-US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Sadler, B. (1996). </a:t>
            </a:r>
            <a:r>
              <a:rPr lang="en-US" sz="20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International study of the effectiveness of environmental assessment. Final report. Environmental assessment in a changing world: Evaluating practice to improve performance</a:t>
            </a:r>
            <a:r>
              <a:rPr lang="en-US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 Canadian Environmental Assessment Agency. https://unece.org/DAM/env/eia/documents/StudyEffectivenessEA.pdf</a:t>
            </a:r>
            <a:endParaRPr sz="200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18000"/>
              <a:buNone/>
            </a:pPr>
            <a:endParaRPr sz="180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18000"/>
              <a:buFont typeface="Noto Sans Symbols"/>
              <a:buNone/>
            </a:pPr>
            <a:endParaRPr sz="180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18000"/>
              <a:buFont typeface="Noto Sans Symbols"/>
              <a:buNone/>
            </a:pPr>
          </a:p>
        </p:txBody>
      </p:sp>
      <p:sp>
        <p:nvSpPr>
          <p:cNvPr id="587" name="Google Shape;587;p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1"/>
          <p:cNvSpPr txBox="1">
            <a:spLocks noGrp="1"/>
          </p:cNvSpPr>
          <p:nvPr>
            <p:ph type="title"/>
          </p:nvPr>
        </p:nvSpPr>
        <p:spPr>
          <a:xfrm>
            <a:off x="2988310" y="217805"/>
            <a:ext cx="7154545" cy="258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 panose="020B0502020202020204"/>
              <a:buNone/>
            </a:pPr>
            <a:r>
              <a:rPr lang="en-US" b="1" dirty="0"/>
              <a:t>THANK YOU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TANGI UNENE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DANKE SEHR!</a:t>
            </a:r>
            <a:br>
              <a:rPr lang="en-US" b="1" dirty="0">
                <a:solidFill>
                  <a:schemeClr val="tx1"/>
                </a:solidFill>
              </a:rPr>
            </a:br>
            <a:endParaRPr b="1" dirty="0">
              <a:solidFill>
                <a:schemeClr val="tx1"/>
              </a:solidFill>
            </a:endParaRPr>
          </a:p>
        </p:txBody>
      </p:sp>
      <p:sp>
        <p:nvSpPr>
          <p:cNvPr id="593" name="Google Shape;593;p51"/>
          <p:cNvSpPr txBox="1">
            <a:spLocks noGrp="1"/>
          </p:cNvSpPr>
          <p:nvPr>
            <p:ph type="body" idx="1"/>
          </p:nvPr>
        </p:nvSpPr>
        <p:spPr>
          <a:xfrm>
            <a:off x="5734050" y="1270685"/>
            <a:ext cx="5653940" cy="5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594" name="Google Shape;594;p5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595" name="Google Shape;595;p51" descr="A hand holding a glob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914140" y="2969260"/>
            <a:ext cx="5043170" cy="3782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"/>
          <p:cNvSpPr txBox="1">
            <a:spLocks noGrp="1"/>
          </p:cNvSpPr>
          <p:nvPr>
            <p:ph type="title"/>
          </p:nvPr>
        </p:nvSpPr>
        <p:spPr>
          <a:xfrm>
            <a:off x="2410045" y="0"/>
            <a:ext cx="8911687" cy="78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>
              <a:buSzPts val="3600"/>
            </a:pPr>
            <a:r>
              <a:rPr lang="en-US" b="1" dirty="0"/>
              <a:t>1</a:t>
            </a:r>
            <a:r>
              <a:rPr lang="en-US" sz="3600" b="1" dirty="0"/>
              <a:t>. ENVIRONMENTAL IMPACT ASSESSMENT</a:t>
            </a:r>
            <a:br>
              <a:rPr lang="en-US" sz="3600" b="1" dirty="0"/>
            </a:br>
            <a:endParaRPr dirty="0"/>
          </a:p>
        </p:txBody>
      </p:sp>
      <p:sp>
        <p:nvSpPr>
          <p:cNvPr id="184" name="Google Shape;184;p3"/>
          <p:cNvSpPr txBox="1">
            <a:spLocks noGrp="1"/>
          </p:cNvSpPr>
          <p:nvPr>
            <p:ph type="body" idx="1"/>
          </p:nvPr>
        </p:nvSpPr>
        <p:spPr>
          <a:xfrm>
            <a:off x="1920240" y="784066"/>
            <a:ext cx="10094977" cy="600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❑"/>
            </a:pPr>
            <a:r>
              <a:rPr lang="en-US" sz="3200" dirty="0"/>
              <a:t>A process that evaluates the potential environmental effects of a proposed project/development. </a:t>
            </a:r>
            <a:endParaRPr lang="en-US" sz="32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-US" sz="3200" dirty="0"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❑"/>
            </a:pPr>
            <a:r>
              <a:rPr lang="en-US" sz="3200" dirty="0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Dates back to 1970s:</a:t>
            </a:r>
            <a:endParaRPr lang="en-US" sz="3200" dirty="0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800100" lvl="1" algn="just">
              <a:spcBef>
                <a:spcPts val="0"/>
              </a:spcBef>
              <a:buSzPts val="2200"/>
              <a:buFont typeface="Noto Sans Symbols"/>
              <a:buChar char="❑"/>
            </a:pPr>
            <a:r>
              <a:rPr lang="en-US" sz="3200" dirty="0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Nations </a:t>
            </a:r>
            <a:r>
              <a:rPr lang="en-US" sz="3200" dirty="0" err="1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realising</a:t>
            </a:r>
            <a:r>
              <a:rPr lang="en-US" sz="3200" dirty="0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 the impact of human activities on the environment (Morgan, 2012).</a:t>
            </a:r>
            <a:endParaRPr lang="en-US" sz="3200" dirty="0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457200" lvl="1" indent="0" algn="just">
              <a:spcBef>
                <a:spcPts val="0"/>
              </a:spcBef>
              <a:buSzPts val="2200"/>
              <a:buNone/>
            </a:pPr>
            <a:endParaRPr sz="3200" dirty="0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342900" algn="just">
              <a:spcBef>
                <a:spcPts val="0"/>
              </a:spcBef>
              <a:buSzPts val="2200"/>
              <a:buFont typeface="Noto Sans Symbols"/>
              <a:buChar char="❑"/>
            </a:pPr>
            <a:r>
              <a:rPr lang="en-US" sz="3200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It is the most accepted environmental governance tool </a:t>
            </a:r>
            <a:r>
              <a:rPr lang="en-US" sz="3200" dirty="0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(IAIA, 2009).</a:t>
            </a:r>
            <a:endParaRPr lang="en-US" sz="3200" dirty="0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0" indent="0" algn="just">
              <a:spcBef>
                <a:spcPts val="0"/>
              </a:spcBef>
              <a:buSzPts val="2200"/>
              <a:buFont typeface="Noto Sans Symbols"/>
              <a:buNone/>
            </a:pPr>
            <a:endParaRPr lang="en-US" sz="3200" dirty="0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342900" algn="just">
              <a:spcBef>
                <a:spcPts val="0"/>
              </a:spcBef>
              <a:buSzPts val="2200"/>
              <a:buFont typeface="Noto Sans Symbols"/>
              <a:buChar char="❑"/>
            </a:pPr>
            <a:r>
              <a:rPr lang="en-US" sz="3200" dirty="0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Now called ESIA: emphasis on the </a:t>
            </a:r>
            <a:r>
              <a:rPr lang="en-US" sz="3200" b="1" dirty="0">
                <a:solidFill>
                  <a:schemeClr val="dk1"/>
                </a:solidFill>
                <a:effectLst/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social.</a:t>
            </a:r>
            <a:endParaRPr sz="3200" b="1" dirty="0">
              <a:solidFill>
                <a:schemeClr val="dk1"/>
              </a:solidFill>
              <a:effectLst/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45720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3200" dirty="0">
              <a:solidFill>
                <a:srgbClr val="FF0000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45720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400" dirty="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185" name="Google Shape;185;p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88170"/>
            <a:ext cx="8911687" cy="1280890"/>
          </a:xfrm>
        </p:spPr>
        <p:txBody>
          <a:bodyPr/>
          <a:lstStyle/>
          <a:p>
            <a:r>
              <a:rPr lang="en-US" b="1" dirty="0"/>
              <a:t>2. What EIA does?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080" y="963930"/>
            <a:ext cx="10039350" cy="3404235"/>
          </a:xfrm>
        </p:spPr>
        <p:txBody>
          <a:bodyPr>
            <a:normAutofit fontScale="72500" lnSpcReduction="20000"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n-US" sz="4400" dirty="0"/>
              <a:t>Protect environment and society.</a:t>
            </a:r>
            <a:endParaRPr lang="en-US" sz="4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4400" dirty="0"/>
              <a:t>Identify factors that may hinder  the implementation of the proposed development.</a:t>
            </a:r>
            <a:endParaRPr lang="en-US" sz="4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4400" dirty="0"/>
              <a:t>Reduce conflict between the development and environment.</a:t>
            </a:r>
            <a:endParaRPr lang="en-US" sz="4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4400" dirty="0"/>
              <a:t>Ensure sustainable development.</a:t>
            </a:r>
            <a:endParaRPr lang="en-US" sz="4400" dirty="0"/>
          </a:p>
          <a:p>
            <a:pPr algn="just">
              <a:buNone/>
            </a:pPr>
            <a:endParaRPr lang="en-US" dirty="0"/>
          </a:p>
        </p:txBody>
      </p:sp>
      <p:pic>
        <p:nvPicPr>
          <p:cNvPr id="2050" name="Picture 2" descr="http://t2.gstatic.com/images?q=tbn:ANd9GcTBS181HJ27vTXxwTxoiveFUbEFyydiU5jxiKh5AD65yjv5apGtCw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3378" y="4281327"/>
            <a:ext cx="2829687" cy="25766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525000" y="5715001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Dreamtime.com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AD10-BF2B-4E5D-B781-695C0416A727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36691" y="2043920"/>
            <a:ext cx="2719500" cy="639882"/>
          </a:xfrm>
          <a:custGeom>
            <a:avLst/>
            <a:gdLst/>
            <a:ahLst/>
            <a:cxnLst/>
            <a:rect l="0" t="0" r="0" b="0"/>
            <a:pathLst>
              <a:path w="2719500" h="639882">
                <a:moveTo>
                  <a:pt x="0" y="106647"/>
                </a:moveTo>
                <a:lnTo>
                  <a:pt x="0" y="53323"/>
                </a:lnTo>
                <a:cubicBezTo>
                  <a:pt x="0" y="23873"/>
                  <a:pt x="23873" y="0"/>
                  <a:pt x="53323" y="0"/>
                </a:cubicBezTo>
                <a:lnTo>
                  <a:pt x="106647" y="0"/>
                </a:lnTo>
                <a:moveTo>
                  <a:pt x="2719500" y="106647"/>
                </a:moveTo>
                <a:lnTo>
                  <a:pt x="2719500" y="533235"/>
                </a:lnTo>
                <a:moveTo>
                  <a:pt x="0" y="533235"/>
                </a:moveTo>
                <a:lnTo>
                  <a:pt x="0" y="106647"/>
                </a:lnTo>
                <a:moveTo>
                  <a:pt x="106647" y="0"/>
                </a:moveTo>
                <a:lnTo>
                  <a:pt x="2612853" y="0"/>
                </a:lnTo>
                <a:moveTo>
                  <a:pt x="106647" y="639882"/>
                </a:moveTo>
                <a:lnTo>
                  <a:pt x="53323" y="639882"/>
                </a:lnTo>
                <a:cubicBezTo>
                  <a:pt x="23873" y="639882"/>
                  <a:pt x="0" y="616008"/>
                  <a:pt x="0" y="586558"/>
                </a:cubicBezTo>
                <a:lnTo>
                  <a:pt x="0" y="533235"/>
                </a:lnTo>
                <a:moveTo>
                  <a:pt x="2612853" y="0"/>
                </a:moveTo>
                <a:lnTo>
                  <a:pt x="2666177" y="0"/>
                </a:lnTo>
                <a:cubicBezTo>
                  <a:pt x="2695626" y="0"/>
                  <a:pt x="2719500" y="23873"/>
                  <a:pt x="2719500" y="53323"/>
                </a:cubicBezTo>
                <a:lnTo>
                  <a:pt x="2719500" y="106647"/>
                </a:lnTo>
                <a:moveTo>
                  <a:pt x="2612853" y="639882"/>
                </a:moveTo>
                <a:lnTo>
                  <a:pt x="106647" y="639882"/>
                </a:lnTo>
                <a:moveTo>
                  <a:pt x="2719500" y="533235"/>
                </a:moveTo>
                <a:lnTo>
                  <a:pt x="2719500" y="586558"/>
                </a:lnTo>
                <a:cubicBezTo>
                  <a:pt x="2719500" y="616008"/>
                  <a:pt x="2695626" y="639882"/>
                  <a:pt x="2666177" y="639882"/>
                </a:cubicBezTo>
                <a:lnTo>
                  <a:pt x="2612853" y="639882"/>
                </a:lnTo>
              </a:path>
            </a:pathLst>
          </a:custGeom>
          <a:noFill/>
          <a:ln w="13330">
            <a:solidFill>
              <a:srgbClr val="E0CB15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2336691" y="2790450"/>
            <a:ext cx="2719500" cy="1066470"/>
          </a:xfrm>
          <a:custGeom>
            <a:avLst/>
            <a:gdLst/>
            <a:ahLst/>
            <a:cxnLst/>
            <a:rect l="0" t="0" r="0" b="0"/>
            <a:pathLst>
              <a:path w="2719500" h="1066470">
                <a:moveTo>
                  <a:pt x="0" y="106647"/>
                </a:moveTo>
                <a:lnTo>
                  <a:pt x="0" y="53323"/>
                </a:lnTo>
                <a:cubicBezTo>
                  <a:pt x="0" y="23873"/>
                  <a:pt x="23873" y="0"/>
                  <a:pt x="53323" y="0"/>
                </a:cubicBezTo>
                <a:lnTo>
                  <a:pt x="106647" y="0"/>
                </a:lnTo>
                <a:moveTo>
                  <a:pt x="2719500" y="959823"/>
                </a:moveTo>
                <a:lnTo>
                  <a:pt x="2719500" y="106647"/>
                </a:lnTo>
                <a:moveTo>
                  <a:pt x="0" y="959823"/>
                </a:moveTo>
                <a:lnTo>
                  <a:pt x="0" y="106647"/>
                </a:lnTo>
                <a:moveTo>
                  <a:pt x="106647" y="0"/>
                </a:moveTo>
                <a:lnTo>
                  <a:pt x="2612853" y="0"/>
                </a:lnTo>
                <a:moveTo>
                  <a:pt x="106647" y="1066470"/>
                </a:moveTo>
                <a:lnTo>
                  <a:pt x="53323" y="1066470"/>
                </a:lnTo>
                <a:cubicBezTo>
                  <a:pt x="23873" y="1066470"/>
                  <a:pt x="0" y="1042597"/>
                  <a:pt x="0" y="1013147"/>
                </a:cubicBezTo>
                <a:lnTo>
                  <a:pt x="0" y="959823"/>
                </a:lnTo>
                <a:moveTo>
                  <a:pt x="2612853" y="0"/>
                </a:moveTo>
                <a:lnTo>
                  <a:pt x="2666177" y="0"/>
                </a:lnTo>
                <a:cubicBezTo>
                  <a:pt x="2695626" y="0"/>
                  <a:pt x="2719500" y="23873"/>
                  <a:pt x="2719500" y="53323"/>
                </a:cubicBezTo>
                <a:lnTo>
                  <a:pt x="2719500" y="106647"/>
                </a:lnTo>
                <a:moveTo>
                  <a:pt x="2612853" y="1066470"/>
                </a:moveTo>
                <a:lnTo>
                  <a:pt x="106647" y="1066470"/>
                </a:lnTo>
                <a:moveTo>
                  <a:pt x="2719500" y="959823"/>
                </a:moveTo>
                <a:lnTo>
                  <a:pt x="2719500" y="1013147"/>
                </a:lnTo>
                <a:cubicBezTo>
                  <a:pt x="2719500" y="1042597"/>
                  <a:pt x="2695626" y="1066470"/>
                  <a:pt x="2666177" y="1066470"/>
                </a:cubicBezTo>
                <a:lnTo>
                  <a:pt x="2612853" y="1066470"/>
                </a:lnTo>
              </a:path>
            </a:pathLst>
          </a:custGeom>
          <a:noFill/>
          <a:ln w="13330">
            <a:solidFill>
              <a:srgbClr val="E0CB15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336691" y="3963568"/>
            <a:ext cx="2719500" cy="426588"/>
          </a:xfrm>
          <a:custGeom>
            <a:avLst/>
            <a:gdLst/>
            <a:ahLst/>
            <a:cxnLst/>
            <a:rect l="0" t="0" r="0" b="0"/>
            <a:pathLst>
              <a:path w="2719500" h="426588">
                <a:moveTo>
                  <a:pt x="0" y="106647"/>
                </a:moveTo>
                <a:lnTo>
                  <a:pt x="0" y="53323"/>
                </a:lnTo>
                <a:cubicBezTo>
                  <a:pt x="0" y="23873"/>
                  <a:pt x="23873" y="0"/>
                  <a:pt x="53323" y="0"/>
                </a:cubicBezTo>
                <a:lnTo>
                  <a:pt x="106647" y="0"/>
                </a:lnTo>
                <a:moveTo>
                  <a:pt x="2719500" y="319941"/>
                </a:moveTo>
                <a:lnTo>
                  <a:pt x="2719500" y="106647"/>
                </a:lnTo>
                <a:moveTo>
                  <a:pt x="0" y="319941"/>
                </a:moveTo>
                <a:lnTo>
                  <a:pt x="0" y="106647"/>
                </a:lnTo>
                <a:moveTo>
                  <a:pt x="106647" y="0"/>
                </a:moveTo>
                <a:lnTo>
                  <a:pt x="2612853" y="0"/>
                </a:lnTo>
                <a:moveTo>
                  <a:pt x="106647" y="426588"/>
                </a:moveTo>
                <a:lnTo>
                  <a:pt x="53323" y="426588"/>
                </a:lnTo>
                <a:cubicBezTo>
                  <a:pt x="23873" y="426588"/>
                  <a:pt x="0" y="402714"/>
                  <a:pt x="0" y="373264"/>
                </a:cubicBezTo>
                <a:lnTo>
                  <a:pt x="0" y="319941"/>
                </a:lnTo>
                <a:moveTo>
                  <a:pt x="2612853" y="0"/>
                </a:moveTo>
                <a:lnTo>
                  <a:pt x="2666177" y="0"/>
                </a:lnTo>
                <a:cubicBezTo>
                  <a:pt x="2695626" y="0"/>
                  <a:pt x="2719500" y="23873"/>
                  <a:pt x="2719500" y="53323"/>
                </a:cubicBezTo>
                <a:lnTo>
                  <a:pt x="2719500" y="106647"/>
                </a:lnTo>
                <a:moveTo>
                  <a:pt x="2612853" y="426588"/>
                </a:moveTo>
                <a:lnTo>
                  <a:pt x="106647" y="426588"/>
                </a:lnTo>
                <a:moveTo>
                  <a:pt x="2719500" y="319941"/>
                </a:moveTo>
                <a:lnTo>
                  <a:pt x="2719500" y="373264"/>
                </a:lnTo>
                <a:cubicBezTo>
                  <a:pt x="2719500" y="402714"/>
                  <a:pt x="2695626" y="426588"/>
                  <a:pt x="2666177" y="426588"/>
                </a:cubicBezTo>
                <a:lnTo>
                  <a:pt x="2612853" y="426588"/>
                </a:lnTo>
              </a:path>
            </a:pathLst>
          </a:custGeom>
          <a:noFill/>
          <a:ln w="13330">
            <a:solidFill>
              <a:srgbClr val="DE8431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2336691" y="4496803"/>
            <a:ext cx="2719500" cy="853176"/>
          </a:xfrm>
          <a:custGeom>
            <a:avLst/>
            <a:gdLst/>
            <a:ahLst/>
            <a:cxnLst/>
            <a:rect l="0" t="0" r="0" b="0"/>
            <a:pathLst>
              <a:path w="2719500" h="853176">
                <a:moveTo>
                  <a:pt x="0" y="106647"/>
                </a:moveTo>
                <a:lnTo>
                  <a:pt x="0" y="53323"/>
                </a:lnTo>
                <a:cubicBezTo>
                  <a:pt x="0" y="23873"/>
                  <a:pt x="23873" y="0"/>
                  <a:pt x="53323" y="0"/>
                </a:cubicBezTo>
                <a:lnTo>
                  <a:pt x="106647" y="0"/>
                </a:lnTo>
                <a:moveTo>
                  <a:pt x="2719500" y="106647"/>
                </a:moveTo>
                <a:lnTo>
                  <a:pt x="2719500" y="746529"/>
                </a:lnTo>
                <a:moveTo>
                  <a:pt x="0" y="746529"/>
                </a:moveTo>
                <a:lnTo>
                  <a:pt x="0" y="106647"/>
                </a:lnTo>
                <a:moveTo>
                  <a:pt x="106647" y="0"/>
                </a:moveTo>
                <a:lnTo>
                  <a:pt x="2612853" y="0"/>
                </a:lnTo>
                <a:moveTo>
                  <a:pt x="106647" y="853176"/>
                </a:moveTo>
                <a:lnTo>
                  <a:pt x="53323" y="853176"/>
                </a:lnTo>
                <a:cubicBezTo>
                  <a:pt x="23873" y="853176"/>
                  <a:pt x="0" y="829302"/>
                  <a:pt x="0" y="799853"/>
                </a:cubicBezTo>
                <a:lnTo>
                  <a:pt x="0" y="746529"/>
                </a:lnTo>
                <a:moveTo>
                  <a:pt x="2612853" y="0"/>
                </a:moveTo>
                <a:lnTo>
                  <a:pt x="2666177" y="0"/>
                </a:lnTo>
                <a:cubicBezTo>
                  <a:pt x="2695626" y="0"/>
                  <a:pt x="2719500" y="23873"/>
                  <a:pt x="2719500" y="53323"/>
                </a:cubicBezTo>
                <a:lnTo>
                  <a:pt x="2719500" y="106647"/>
                </a:lnTo>
                <a:moveTo>
                  <a:pt x="2612853" y="853176"/>
                </a:moveTo>
                <a:lnTo>
                  <a:pt x="106647" y="853176"/>
                </a:lnTo>
                <a:moveTo>
                  <a:pt x="2719500" y="746529"/>
                </a:moveTo>
                <a:lnTo>
                  <a:pt x="2719500" y="799853"/>
                </a:lnTo>
                <a:cubicBezTo>
                  <a:pt x="2719500" y="829302"/>
                  <a:pt x="2695626" y="853176"/>
                  <a:pt x="2666177" y="853176"/>
                </a:cubicBezTo>
                <a:lnTo>
                  <a:pt x="2612853" y="853176"/>
                </a:lnTo>
              </a:path>
            </a:pathLst>
          </a:custGeom>
          <a:noFill/>
          <a:ln w="13330">
            <a:solidFill>
              <a:srgbClr val="E55753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5162839" y="2043920"/>
            <a:ext cx="1279765" cy="639882"/>
          </a:xfrm>
          <a:custGeom>
            <a:avLst/>
            <a:gdLst/>
            <a:ahLst/>
            <a:cxnLst/>
            <a:rect l="0" t="0" r="0" b="0"/>
            <a:pathLst>
              <a:path w="1279765" h="639882">
                <a:moveTo>
                  <a:pt x="0" y="106647"/>
                </a:moveTo>
                <a:lnTo>
                  <a:pt x="0" y="53323"/>
                </a:lnTo>
                <a:cubicBezTo>
                  <a:pt x="0" y="23873"/>
                  <a:pt x="23873" y="0"/>
                  <a:pt x="53323" y="0"/>
                </a:cubicBezTo>
                <a:lnTo>
                  <a:pt x="106647" y="0"/>
                </a:lnTo>
                <a:moveTo>
                  <a:pt x="1279765" y="106647"/>
                </a:moveTo>
                <a:lnTo>
                  <a:pt x="1279765" y="533235"/>
                </a:lnTo>
                <a:moveTo>
                  <a:pt x="0" y="533235"/>
                </a:moveTo>
                <a:lnTo>
                  <a:pt x="0" y="106647"/>
                </a:lnTo>
                <a:moveTo>
                  <a:pt x="106647" y="0"/>
                </a:moveTo>
                <a:lnTo>
                  <a:pt x="1173117" y="0"/>
                </a:lnTo>
                <a:moveTo>
                  <a:pt x="106647" y="639882"/>
                </a:moveTo>
                <a:lnTo>
                  <a:pt x="53323" y="639882"/>
                </a:lnTo>
                <a:cubicBezTo>
                  <a:pt x="23873" y="639882"/>
                  <a:pt x="0" y="616008"/>
                  <a:pt x="0" y="586558"/>
                </a:cubicBezTo>
                <a:lnTo>
                  <a:pt x="0" y="533235"/>
                </a:lnTo>
                <a:moveTo>
                  <a:pt x="1173117" y="0"/>
                </a:moveTo>
                <a:lnTo>
                  <a:pt x="1226441" y="0"/>
                </a:lnTo>
                <a:cubicBezTo>
                  <a:pt x="1255891" y="0"/>
                  <a:pt x="1279765" y="23873"/>
                  <a:pt x="1279765" y="53323"/>
                </a:cubicBezTo>
                <a:lnTo>
                  <a:pt x="1279765" y="106647"/>
                </a:lnTo>
                <a:moveTo>
                  <a:pt x="1173117" y="639882"/>
                </a:moveTo>
                <a:lnTo>
                  <a:pt x="106647" y="639882"/>
                </a:lnTo>
                <a:moveTo>
                  <a:pt x="1279765" y="533235"/>
                </a:moveTo>
                <a:lnTo>
                  <a:pt x="1279765" y="586558"/>
                </a:lnTo>
                <a:cubicBezTo>
                  <a:pt x="1279765" y="616008"/>
                  <a:pt x="1255891" y="639882"/>
                  <a:pt x="1226441" y="639882"/>
                </a:cubicBezTo>
                <a:lnTo>
                  <a:pt x="1173117" y="639882"/>
                </a:lnTo>
              </a:path>
            </a:pathLst>
          </a:custGeom>
          <a:noFill/>
          <a:ln w="13330">
            <a:solidFill>
              <a:srgbClr val="808080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162839" y="2790450"/>
            <a:ext cx="1279765" cy="1066470"/>
          </a:xfrm>
          <a:custGeom>
            <a:avLst/>
            <a:gdLst/>
            <a:ahLst/>
            <a:cxnLst/>
            <a:rect l="0" t="0" r="0" b="0"/>
            <a:pathLst>
              <a:path w="1279765" h="1066470">
                <a:moveTo>
                  <a:pt x="0" y="106647"/>
                </a:moveTo>
                <a:lnTo>
                  <a:pt x="0" y="53323"/>
                </a:lnTo>
                <a:cubicBezTo>
                  <a:pt x="0" y="23873"/>
                  <a:pt x="23873" y="0"/>
                  <a:pt x="53323" y="0"/>
                </a:cubicBezTo>
                <a:lnTo>
                  <a:pt x="106647" y="0"/>
                </a:lnTo>
                <a:moveTo>
                  <a:pt x="1279765" y="106647"/>
                </a:moveTo>
                <a:lnTo>
                  <a:pt x="1279765" y="959823"/>
                </a:lnTo>
                <a:moveTo>
                  <a:pt x="0" y="959823"/>
                </a:moveTo>
                <a:lnTo>
                  <a:pt x="0" y="106647"/>
                </a:lnTo>
                <a:moveTo>
                  <a:pt x="106647" y="0"/>
                </a:moveTo>
                <a:lnTo>
                  <a:pt x="1173117" y="0"/>
                </a:lnTo>
                <a:moveTo>
                  <a:pt x="106647" y="1066470"/>
                </a:moveTo>
                <a:lnTo>
                  <a:pt x="53323" y="1066470"/>
                </a:lnTo>
                <a:cubicBezTo>
                  <a:pt x="23873" y="1066470"/>
                  <a:pt x="0" y="1042597"/>
                  <a:pt x="0" y="1013147"/>
                </a:cubicBezTo>
                <a:lnTo>
                  <a:pt x="0" y="959823"/>
                </a:lnTo>
                <a:moveTo>
                  <a:pt x="1173117" y="0"/>
                </a:moveTo>
                <a:lnTo>
                  <a:pt x="1226441" y="0"/>
                </a:lnTo>
                <a:cubicBezTo>
                  <a:pt x="1255891" y="0"/>
                  <a:pt x="1279765" y="23873"/>
                  <a:pt x="1279765" y="53323"/>
                </a:cubicBezTo>
                <a:lnTo>
                  <a:pt x="1279765" y="106647"/>
                </a:lnTo>
                <a:moveTo>
                  <a:pt x="1173117" y="1066470"/>
                </a:moveTo>
                <a:lnTo>
                  <a:pt x="106647" y="1066470"/>
                </a:lnTo>
                <a:moveTo>
                  <a:pt x="1279765" y="959823"/>
                </a:moveTo>
                <a:lnTo>
                  <a:pt x="1279765" y="1013147"/>
                </a:lnTo>
                <a:cubicBezTo>
                  <a:pt x="1279765" y="1042597"/>
                  <a:pt x="1255891" y="1066470"/>
                  <a:pt x="1226441" y="1066470"/>
                </a:cubicBezTo>
                <a:lnTo>
                  <a:pt x="1173117" y="1066470"/>
                </a:lnTo>
              </a:path>
            </a:pathLst>
          </a:custGeom>
          <a:noFill/>
          <a:ln w="13330">
            <a:solidFill>
              <a:srgbClr val="E0CB15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162839" y="3963568"/>
            <a:ext cx="1279765" cy="426588"/>
          </a:xfrm>
          <a:custGeom>
            <a:avLst/>
            <a:gdLst/>
            <a:ahLst/>
            <a:cxnLst/>
            <a:rect l="0" t="0" r="0" b="0"/>
            <a:pathLst>
              <a:path w="1279765" h="426588">
                <a:moveTo>
                  <a:pt x="0" y="106647"/>
                </a:moveTo>
                <a:lnTo>
                  <a:pt x="0" y="53323"/>
                </a:lnTo>
                <a:cubicBezTo>
                  <a:pt x="0" y="23873"/>
                  <a:pt x="23873" y="0"/>
                  <a:pt x="53323" y="0"/>
                </a:cubicBezTo>
                <a:lnTo>
                  <a:pt x="106647" y="0"/>
                </a:lnTo>
                <a:moveTo>
                  <a:pt x="1279765" y="106647"/>
                </a:moveTo>
                <a:lnTo>
                  <a:pt x="1279765" y="319941"/>
                </a:lnTo>
                <a:moveTo>
                  <a:pt x="0" y="319941"/>
                </a:moveTo>
                <a:lnTo>
                  <a:pt x="0" y="106647"/>
                </a:lnTo>
                <a:moveTo>
                  <a:pt x="106647" y="0"/>
                </a:moveTo>
                <a:lnTo>
                  <a:pt x="1173117" y="0"/>
                </a:lnTo>
                <a:moveTo>
                  <a:pt x="106647" y="426588"/>
                </a:moveTo>
                <a:lnTo>
                  <a:pt x="53323" y="426588"/>
                </a:lnTo>
                <a:cubicBezTo>
                  <a:pt x="23873" y="426588"/>
                  <a:pt x="0" y="402714"/>
                  <a:pt x="0" y="373264"/>
                </a:cubicBezTo>
                <a:lnTo>
                  <a:pt x="0" y="319941"/>
                </a:lnTo>
                <a:moveTo>
                  <a:pt x="1173117" y="0"/>
                </a:moveTo>
                <a:lnTo>
                  <a:pt x="1226441" y="0"/>
                </a:lnTo>
                <a:cubicBezTo>
                  <a:pt x="1255891" y="0"/>
                  <a:pt x="1279765" y="23873"/>
                  <a:pt x="1279765" y="53323"/>
                </a:cubicBezTo>
                <a:lnTo>
                  <a:pt x="1279765" y="106647"/>
                </a:lnTo>
                <a:moveTo>
                  <a:pt x="1173117" y="426588"/>
                </a:moveTo>
                <a:lnTo>
                  <a:pt x="106647" y="426588"/>
                </a:lnTo>
                <a:moveTo>
                  <a:pt x="1279765" y="319941"/>
                </a:moveTo>
                <a:lnTo>
                  <a:pt x="1279765" y="373264"/>
                </a:lnTo>
                <a:cubicBezTo>
                  <a:pt x="1279765" y="402714"/>
                  <a:pt x="1255891" y="426588"/>
                  <a:pt x="1226441" y="426588"/>
                </a:cubicBezTo>
                <a:lnTo>
                  <a:pt x="1173117" y="426588"/>
                </a:lnTo>
              </a:path>
            </a:pathLst>
          </a:custGeom>
          <a:noFill/>
          <a:ln w="13330">
            <a:solidFill>
              <a:srgbClr val="DE8431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5162839" y="4496803"/>
            <a:ext cx="1279765" cy="853176"/>
          </a:xfrm>
          <a:custGeom>
            <a:avLst/>
            <a:gdLst/>
            <a:ahLst/>
            <a:cxnLst/>
            <a:rect l="0" t="0" r="0" b="0"/>
            <a:pathLst>
              <a:path w="1279765" h="853176">
                <a:moveTo>
                  <a:pt x="0" y="106647"/>
                </a:moveTo>
                <a:lnTo>
                  <a:pt x="0" y="53323"/>
                </a:lnTo>
                <a:cubicBezTo>
                  <a:pt x="0" y="23873"/>
                  <a:pt x="23873" y="0"/>
                  <a:pt x="53323" y="0"/>
                </a:cubicBezTo>
                <a:lnTo>
                  <a:pt x="106647" y="0"/>
                </a:lnTo>
                <a:moveTo>
                  <a:pt x="1279765" y="106647"/>
                </a:moveTo>
                <a:lnTo>
                  <a:pt x="1279765" y="746529"/>
                </a:lnTo>
                <a:moveTo>
                  <a:pt x="0" y="746529"/>
                </a:moveTo>
                <a:lnTo>
                  <a:pt x="0" y="106647"/>
                </a:lnTo>
                <a:moveTo>
                  <a:pt x="106647" y="0"/>
                </a:moveTo>
                <a:lnTo>
                  <a:pt x="1173117" y="0"/>
                </a:lnTo>
                <a:moveTo>
                  <a:pt x="106647" y="853176"/>
                </a:moveTo>
                <a:lnTo>
                  <a:pt x="53323" y="853176"/>
                </a:lnTo>
                <a:cubicBezTo>
                  <a:pt x="23873" y="853176"/>
                  <a:pt x="0" y="829302"/>
                  <a:pt x="0" y="799853"/>
                </a:cubicBezTo>
                <a:lnTo>
                  <a:pt x="0" y="746529"/>
                </a:lnTo>
                <a:moveTo>
                  <a:pt x="1173117" y="0"/>
                </a:moveTo>
                <a:lnTo>
                  <a:pt x="1226441" y="0"/>
                </a:lnTo>
                <a:cubicBezTo>
                  <a:pt x="1255891" y="0"/>
                  <a:pt x="1279765" y="23873"/>
                  <a:pt x="1279765" y="53323"/>
                </a:cubicBezTo>
                <a:lnTo>
                  <a:pt x="1279765" y="106647"/>
                </a:lnTo>
                <a:moveTo>
                  <a:pt x="1173117" y="853176"/>
                </a:moveTo>
                <a:lnTo>
                  <a:pt x="106647" y="853176"/>
                </a:lnTo>
                <a:moveTo>
                  <a:pt x="1279765" y="746529"/>
                </a:moveTo>
                <a:lnTo>
                  <a:pt x="1279765" y="799853"/>
                </a:lnTo>
                <a:cubicBezTo>
                  <a:pt x="1279765" y="829302"/>
                  <a:pt x="1255891" y="853176"/>
                  <a:pt x="1226441" y="853176"/>
                </a:cubicBezTo>
                <a:lnTo>
                  <a:pt x="1173117" y="853176"/>
                </a:lnTo>
              </a:path>
            </a:pathLst>
          </a:custGeom>
          <a:noFill/>
          <a:ln w="13330">
            <a:solidFill>
              <a:srgbClr val="E55753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6549252" y="2043920"/>
            <a:ext cx="1173117" cy="639882"/>
          </a:xfrm>
          <a:custGeom>
            <a:avLst/>
            <a:gdLst/>
            <a:ahLst/>
            <a:cxnLst/>
            <a:rect l="0" t="0" r="0" b="0"/>
            <a:pathLst>
              <a:path w="1173117" h="639882">
                <a:moveTo>
                  <a:pt x="0" y="106647"/>
                </a:moveTo>
                <a:lnTo>
                  <a:pt x="0" y="53323"/>
                </a:lnTo>
                <a:cubicBezTo>
                  <a:pt x="0" y="23873"/>
                  <a:pt x="23873" y="0"/>
                  <a:pt x="53323" y="0"/>
                </a:cubicBezTo>
                <a:lnTo>
                  <a:pt x="106647" y="0"/>
                </a:lnTo>
                <a:moveTo>
                  <a:pt x="1173117" y="106647"/>
                </a:moveTo>
                <a:lnTo>
                  <a:pt x="1173117" y="533235"/>
                </a:lnTo>
                <a:moveTo>
                  <a:pt x="0" y="533235"/>
                </a:moveTo>
                <a:lnTo>
                  <a:pt x="0" y="106647"/>
                </a:lnTo>
                <a:moveTo>
                  <a:pt x="106647" y="0"/>
                </a:moveTo>
                <a:lnTo>
                  <a:pt x="1066470" y="0"/>
                </a:lnTo>
                <a:moveTo>
                  <a:pt x="106647" y="639882"/>
                </a:moveTo>
                <a:lnTo>
                  <a:pt x="53323" y="639882"/>
                </a:lnTo>
                <a:cubicBezTo>
                  <a:pt x="23873" y="639882"/>
                  <a:pt x="0" y="616008"/>
                  <a:pt x="0" y="586558"/>
                </a:cubicBezTo>
                <a:lnTo>
                  <a:pt x="0" y="533235"/>
                </a:lnTo>
                <a:moveTo>
                  <a:pt x="1066470" y="0"/>
                </a:moveTo>
                <a:lnTo>
                  <a:pt x="1119794" y="0"/>
                </a:lnTo>
                <a:cubicBezTo>
                  <a:pt x="1149244" y="0"/>
                  <a:pt x="1173117" y="23873"/>
                  <a:pt x="1173117" y="53323"/>
                </a:cubicBezTo>
                <a:lnTo>
                  <a:pt x="1173117" y="106647"/>
                </a:lnTo>
                <a:moveTo>
                  <a:pt x="1066470" y="639882"/>
                </a:moveTo>
                <a:lnTo>
                  <a:pt x="106647" y="639882"/>
                </a:lnTo>
                <a:moveTo>
                  <a:pt x="1173117" y="533235"/>
                </a:moveTo>
                <a:lnTo>
                  <a:pt x="1173117" y="586558"/>
                </a:lnTo>
                <a:cubicBezTo>
                  <a:pt x="1173117" y="616008"/>
                  <a:pt x="1149244" y="639882"/>
                  <a:pt x="1119794" y="639882"/>
                </a:cubicBezTo>
                <a:lnTo>
                  <a:pt x="1066470" y="639882"/>
                </a:lnTo>
              </a:path>
            </a:pathLst>
          </a:custGeom>
          <a:noFill/>
          <a:ln w="13330">
            <a:solidFill>
              <a:srgbClr val="808080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6549252" y="2790450"/>
            <a:ext cx="1173117" cy="1066470"/>
          </a:xfrm>
          <a:custGeom>
            <a:avLst/>
            <a:gdLst/>
            <a:ahLst/>
            <a:cxnLst/>
            <a:rect l="0" t="0" r="0" b="0"/>
            <a:pathLst>
              <a:path w="1173117" h="1066470">
                <a:moveTo>
                  <a:pt x="0" y="106647"/>
                </a:moveTo>
                <a:lnTo>
                  <a:pt x="0" y="53323"/>
                </a:lnTo>
                <a:cubicBezTo>
                  <a:pt x="0" y="23873"/>
                  <a:pt x="23873" y="0"/>
                  <a:pt x="53323" y="0"/>
                </a:cubicBezTo>
                <a:lnTo>
                  <a:pt x="106647" y="0"/>
                </a:lnTo>
                <a:moveTo>
                  <a:pt x="1173117" y="106647"/>
                </a:moveTo>
                <a:lnTo>
                  <a:pt x="1173117" y="959823"/>
                </a:lnTo>
                <a:moveTo>
                  <a:pt x="0" y="959823"/>
                </a:moveTo>
                <a:lnTo>
                  <a:pt x="0" y="106647"/>
                </a:lnTo>
                <a:moveTo>
                  <a:pt x="106647" y="0"/>
                </a:moveTo>
                <a:lnTo>
                  <a:pt x="1066470" y="0"/>
                </a:lnTo>
                <a:moveTo>
                  <a:pt x="106647" y="1066470"/>
                </a:moveTo>
                <a:lnTo>
                  <a:pt x="53323" y="1066470"/>
                </a:lnTo>
                <a:cubicBezTo>
                  <a:pt x="23873" y="1066470"/>
                  <a:pt x="0" y="1042597"/>
                  <a:pt x="0" y="1013147"/>
                </a:cubicBezTo>
                <a:lnTo>
                  <a:pt x="0" y="959823"/>
                </a:lnTo>
                <a:moveTo>
                  <a:pt x="1066470" y="0"/>
                </a:moveTo>
                <a:lnTo>
                  <a:pt x="1119794" y="0"/>
                </a:lnTo>
                <a:cubicBezTo>
                  <a:pt x="1149244" y="0"/>
                  <a:pt x="1173117" y="23873"/>
                  <a:pt x="1173117" y="53323"/>
                </a:cubicBezTo>
                <a:lnTo>
                  <a:pt x="1173117" y="106647"/>
                </a:lnTo>
                <a:moveTo>
                  <a:pt x="1066470" y="1066470"/>
                </a:moveTo>
                <a:lnTo>
                  <a:pt x="106647" y="1066470"/>
                </a:lnTo>
                <a:moveTo>
                  <a:pt x="1173117" y="959823"/>
                </a:moveTo>
                <a:lnTo>
                  <a:pt x="1173117" y="1013147"/>
                </a:lnTo>
                <a:cubicBezTo>
                  <a:pt x="1173117" y="1042597"/>
                  <a:pt x="1149244" y="1066470"/>
                  <a:pt x="1119794" y="1066470"/>
                </a:cubicBezTo>
                <a:lnTo>
                  <a:pt x="1066470" y="1066470"/>
                </a:lnTo>
              </a:path>
            </a:pathLst>
          </a:custGeom>
          <a:noFill/>
          <a:ln w="13330">
            <a:solidFill>
              <a:srgbClr val="E0CB15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6549252" y="3963568"/>
            <a:ext cx="1173117" cy="426588"/>
          </a:xfrm>
          <a:custGeom>
            <a:avLst/>
            <a:gdLst/>
            <a:ahLst/>
            <a:cxnLst/>
            <a:rect l="0" t="0" r="0" b="0"/>
            <a:pathLst>
              <a:path w="1173117" h="426588">
                <a:moveTo>
                  <a:pt x="0" y="106647"/>
                </a:moveTo>
                <a:lnTo>
                  <a:pt x="0" y="53323"/>
                </a:lnTo>
                <a:cubicBezTo>
                  <a:pt x="0" y="23873"/>
                  <a:pt x="23873" y="0"/>
                  <a:pt x="53323" y="0"/>
                </a:cubicBezTo>
                <a:lnTo>
                  <a:pt x="106647" y="0"/>
                </a:lnTo>
                <a:moveTo>
                  <a:pt x="1173117" y="106647"/>
                </a:moveTo>
                <a:lnTo>
                  <a:pt x="1173117" y="319941"/>
                </a:lnTo>
                <a:moveTo>
                  <a:pt x="0" y="319941"/>
                </a:moveTo>
                <a:lnTo>
                  <a:pt x="0" y="106647"/>
                </a:lnTo>
                <a:moveTo>
                  <a:pt x="106647" y="0"/>
                </a:moveTo>
                <a:lnTo>
                  <a:pt x="1066470" y="0"/>
                </a:lnTo>
                <a:moveTo>
                  <a:pt x="106647" y="426588"/>
                </a:moveTo>
                <a:lnTo>
                  <a:pt x="53323" y="426588"/>
                </a:lnTo>
                <a:cubicBezTo>
                  <a:pt x="23873" y="426588"/>
                  <a:pt x="0" y="402714"/>
                  <a:pt x="0" y="373264"/>
                </a:cubicBezTo>
                <a:lnTo>
                  <a:pt x="0" y="319941"/>
                </a:lnTo>
                <a:moveTo>
                  <a:pt x="1066470" y="0"/>
                </a:moveTo>
                <a:lnTo>
                  <a:pt x="1119794" y="0"/>
                </a:lnTo>
                <a:cubicBezTo>
                  <a:pt x="1149244" y="0"/>
                  <a:pt x="1173117" y="23873"/>
                  <a:pt x="1173117" y="53323"/>
                </a:cubicBezTo>
                <a:lnTo>
                  <a:pt x="1173117" y="106647"/>
                </a:lnTo>
                <a:moveTo>
                  <a:pt x="1066470" y="426588"/>
                </a:moveTo>
                <a:lnTo>
                  <a:pt x="106647" y="426588"/>
                </a:lnTo>
                <a:moveTo>
                  <a:pt x="1173117" y="319941"/>
                </a:moveTo>
                <a:lnTo>
                  <a:pt x="1173117" y="373264"/>
                </a:lnTo>
                <a:cubicBezTo>
                  <a:pt x="1173117" y="402714"/>
                  <a:pt x="1149244" y="426588"/>
                  <a:pt x="1119794" y="426588"/>
                </a:cubicBezTo>
                <a:lnTo>
                  <a:pt x="1066470" y="426588"/>
                </a:lnTo>
              </a:path>
            </a:pathLst>
          </a:custGeom>
          <a:noFill/>
          <a:ln w="13330">
            <a:solidFill>
              <a:srgbClr val="DE8431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6549252" y="4496803"/>
            <a:ext cx="1173117" cy="853176"/>
          </a:xfrm>
          <a:custGeom>
            <a:avLst/>
            <a:gdLst/>
            <a:ahLst/>
            <a:cxnLst/>
            <a:rect l="0" t="0" r="0" b="0"/>
            <a:pathLst>
              <a:path w="1173117" h="853176">
                <a:moveTo>
                  <a:pt x="0" y="106647"/>
                </a:moveTo>
                <a:lnTo>
                  <a:pt x="0" y="53323"/>
                </a:lnTo>
                <a:cubicBezTo>
                  <a:pt x="0" y="23873"/>
                  <a:pt x="23873" y="0"/>
                  <a:pt x="53323" y="0"/>
                </a:cubicBezTo>
                <a:lnTo>
                  <a:pt x="106647" y="0"/>
                </a:lnTo>
                <a:moveTo>
                  <a:pt x="1173117" y="106647"/>
                </a:moveTo>
                <a:lnTo>
                  <a:pt x="1173117" y="746529"/>
                </a:lnTo>
                <a:moveTo>
                  <a:pt x="0" y="746529"/>
                </a:moveTo>
                <a:lnTo>
                  <a:pt x="0" y="106647"/>
                </a:lnTo>
                <a:moveTo>
                  <a:pt x="106647" y="0"/>
                </a:moveTo>
                <a:lnTo>
                  <a:pt x="1066470" y="0"/>
                </a:lnTo>
                <a:moveTo>
                  <a:pt x="106647" y="853176"/>
                </a:moveTo>
                <a:lnTo>
                  <a:pt x="53323" y="853176"/>
                </a:lnTo>
                <a:cubicBezTo>
                  <a:pt x="23873" y="853176"/>
                  <a:pt x="0" y="829302"/>
                  <a:pt x="0" y="799853"/>
                </a:cubicBezTo>
                <a:lnTo>
                  <a:pt x="0" y="746529"/>
                </a:lnTo>
                <a:moveTo>
                  <a:pt x="1066470" y="0"/>
                </a:moveTo>
                <a:lnTo>
                  <a:pt x="1119794" y="0"/>
                </a:lnTo>
                <a:cubicBezTo>
                  <a:pt x="1149244" y="0"/>
                  <a:pt x="1173117" y="23873"/>
                  <a:pt x="1173117" y="53323"/>
                </a:cubicBezTo>
                <a:lnTo>
                  <a:pt x="1173117" y="106647"/>
                </a:lnTo>
                <a:moveTo>
                  <a:pt x="1066470" y="853176"/>
                </a:moveTo>
                <a:lnTo>
                  <a:pt x="106647" y="853176"/>
                </a:lnTo>
                <a:moveTo>
                  <a:pt x="1173117" y="746529"/>
                </a:moveTo>
                <a:lnTo>
                  <a:pt x="1173117" y="799853"/>
                </a:lnTo>
                <a:cubicBezTo>
                  <a:pt x="1173117" y="829302"/>
                  <a:pt x="1149244" y="853176"/>
                  <a:pt x="1119794" y="853176"/>
                </a:cubicBezTo>
                <a:lnTo>
                  <a:pt x="1066470" y="853176"/>
                </a:lnTo>
              </a:path>
            </a:pathLst>
          </a:custGeom>
          <a:noFill/>
          <a:ln w="13330">
            <a:solidFill>
              <a:srgbClr val="E55753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7829017" y="2043920"/>
            <a:ext cx="746529" cy="639882"/>
          </a:xfrm>
          <a:custGeom>
            <a:avLst/>
            <a:gdLst/>
            <a:ahLst/>
            <a:cxnLst/>
            <a:rect l="0" t="0" r="0" b="0"/>
            <a:pathLst>
              <a:path w="746529" h="639882">
                <a:moveTo>
                  <a:pt x="0" y="106647"/>
                </a:moveTo>
                <a:lnTo>
                  <a:pt x="0" y="53323"/>
                </a:lnTo>
                <a:cubicBezTo>
                  <a:pt x="0" y="23873"/>
                  <a:pt x="23873" y="0"/>
                  <a:pt x="53323" y="0"/>
                </a:cubicBezTo>
                <a:lnTo>
                  <a:pt x="106647" y="0"/>
                </a:lnTo>
                <a:moveTo>
                  <a:pt x="746529" y="106647"/>
                </a:moveTo>
                <a:lnTo>
                  <a:pt x="746529" y="533235"/>
                </a:lnTo>
                <a:moveTo>
                  <a:pt x="0" y="533235"/>
                </a:moveTo>
                <a:lnTo>
                  <a:pt x="0" y="106647"/>
                </a:lnTo>
                <a:moveTo>
                  <a:pt x="639882" y="0"/>
                </a:moveTo>
                <a:lnTo>
                  <a:pt x="106647" y="0"/>
                </a:lnTo>
                <a:moveTo>
                  <a:pt x="106647" y="639882"/>
                </a:moveTo>
                <a:lnTo>
                  <a:pt x="53323" y="639882"/>
                </a:lnTo>
                <a:cubicBezTo>
                  <a:pt x="23873" y="639882"/>
                  <a:pt x="0" y="616008"/>
                  <a:pt x="0" y="586558"/>
                </a:cubicBezTo>
                <a:lnTo>
                  <a:pt x="0" y="533235"/>
                </a:lnTo>
                <a:moveTo>
                  <a:pt x="639882" y="0"/>
                </a:moveTo>
                <a:lnTo>
                  <a:pt x="693206" y="0"/>
                </a:lnTo>
                <a:cubicBezTo>
                  <a:pt x="722655" y="0"/>
                  <a:pt x="746529" y="23873"/>
                  <a:pt x="746529" y="53323"/>
                </a:cubicBezTo>
                <a:lnTo>
                  <a:pt x="746529" y="106647"/>
                </a:lnTo>
                <a:moveTo>
                  <a:pt x="639882" y="639882"/>
                </a:moveTo>
                <a:lnTo>
                  <a:pt x="106647" y="639882"/>
                </a:lnTo>
                <a:moveTo>
                  <a:pt x="746529" y="533235"/>
                </a:moveTo>
                <a:lnTo>
                  <a:pt x="746529" y="586558"/>
                </a:lnTo>
                <a:cubicBezTo>
                  <a:pt x="746529" y="616008"/>
                  <a:pt x="722655" y="639882"/>
                  <a:pt x="693206" y="639882"/>
                </a:cubicBezTo>
                <a:lnTo>
                  <a:pt x="639882" y="639882"/>
                </a:lnTo>
              </a:path>
            </a:pathLst>
          </a:custGeom>
          <a:noFill/>
          <a:ln w="13330">
            <a:solidFill>
              <a:srgbClr val="808080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7829017" y="2790450"/>
            <a:ext cx="746529" cy="1066470"/>
          </a:xfrm>
          <a:custGeom>
            <a:avLst/>
            <a:gdLst/>
            <a:ahLst/>
            <a:cxnLst/>
            <a:rect l="0" t="0" r="0" b="0"/>
            <a:pathLst>
              <a:path w="746529" h="1066470">
                <a:moveTo>
                  <a:pt x="0" y="106647"/>
                </a:moveTo>
                <a:lnTo>
                  <a:pt x="0" y="53323"/>
                </a:lnTo>
                <a:cubicBezTo>
                  <a:pt x="0" y="23873"/>
                  <a:pt x="23873" y="0"/>
                  <a:pt x="53323" y="0"/>
                </a:cubicBezTo>
                <a:lnTo>
                  <a:pt x="106647" y="0"/>
                </a:lnTo>
                <a:moveTo>
                  <a:pt x="746529" y="959823"/>
                </a:moveTo>
                <a:lnTo>
                  <a:pt x="746529" y="106647"/>
                </a:lnTo>
                <a:moveTo>
                  <a:pt x="0" y="959823"/>
                </a:moveTo>
                <a:lnTo>
                  <a:pt x="0" y="106647"/>
                </a:lnTo>
                <a:moveTo>
                  <a:pt x="639882" y="0"/>
                </a:moveTo>
                <a:lnTo>
                  <a:pt x="106647" y="0"/>
                </a:lnTo>
                <a:moveTo>
                  <a:pt x="106647" y="1066470"/>
                </a:moveTo>
                <a:lnTo>
                  <a:pt x="53323" y="1066470"/>
                </a:lnTo>
                <a:cubicBezTo>
                  <a:pt x="23873" y="1066470"/>
                  <a:pt x="0" y="1042597"/>
                  <a:pt x="0" y="1013147"/>
                </a:cubicBezTo>
                <a:lnTo>
                  <a:pt x="0" y="959823"/>
                </a:lnTo>
                <a:moveTo>
                  <a:pt x="639882" y="0"/>
                </a:moveTo>
                <a:lnTo>
                  <a:pt x="693206" y="0"/>
                </a:lnTo>
                <a:cubicBezTo>
                  <a:pt x="722655" y="0"/>
                  <a:pt x="746529" y="23873"/>
                  <a:pt x="746529" y="53323"/>
                </a:cubicBezTo>
                <a:lnTo>
                  <a:pt x="746529" y="106647"/>
                </a:lnTo>
                <a:moveTo>
                  <a:pt x="639882" y="1066470"/>
                </a:moveTo>
                <a:lnTo>
                  <a:pt x="106647" y="1066470"/>
                </a:lnTo>
                <a:moveTo>
                  <a:pt x="746529" y="959823"/>
                </a:moveTo>
                <a:lnTo>
                  <a:pt x="746529" y="1013147"/>
                </a:lnTo>
                <a:cubicBezTo>
                  <a:pt x="746529" y="1042597"/>
                  <a:pt x="722655" y="1066470"/>
                  <a:pt x="693206" y="1066470"/>
                </a:cubicBezTo>
                <a:lnTo>
                  <a:pt x="639882" y="1066470"/>
                </a:lnTo>
              </a:path>
            </a:pathLst>
          </a:custGeom>
          <a:noFill/>
          <a:ln w="13330">
            <a:solidFill>
              <a:srgbClr val="E0CB15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7829017" y="3963568"/>
            <a:ext cx="746529" cy="426588"/>
          </a:xfrm>
          <a:custGeom>
            <a:avLst/>
            <a:gdLst/>
            <a:ahLst/>
            <a:cxnLst/>
            <a:rect l="0" t="0" r="0" b="0"/>
            <a:pathLst>
              <a:path w="746529" h="426588">
                <a:moveTo>
                  <a:pt x="0" y="106647"/>
                </a:moveTo>
                <a:lnTo>
                  <a:pt x="0" y="53323"/>
                </a:lnTo>
                <a:cubicBezTo>
                  <a:pt x="0" y="23873"/>
                  <a:pt x="23873" y="0"/>
                  <a:pt x="53323" y="0"/>
                </a:cubicBezTo>
                <a:lnTo>
                  <a:pt x="106647" y="0"/>
                </a:lnTo>
                <a:moveTo>
                  <a:pt x="746529" y="319941"/>
                </a:moveTo>
                <a:lnTo>
                  <a:pt x="746529" y="106647"/>
                </a:lnTo>
                <a:moveTo>
                  <a:pt x="0" y="319941"/>
                </a:moveTo>
                <a:lnTo>
                  <a:pt x="0" y="106647"/>
                </a:lnTo>
                <a:moveTo>
                  <a:pt x="639882" y="0"/>
                </a:moveTo>
                <a:lnTo>
                  <a:pt x="106647" y="0"/>
                </a:lnTo>
                <a:moveTo>
                  <a:pt x="106647" y="426588"/>
                </a:moveTo>
                <a:lnTo>
                  <a:pt x="53323" y="426588"/>
                </a:lnTo>
                <a:cubicBezTo>
                  <a:pt x="23873" y="426588"/>
                  <a:pt x="0" y="402714"/>
                  <a:pt x="0" y="373264"/>
                </a:cubicBezTo>
                <a:lnTo>
                  <a:pt x="0" y="319941"/>
                </a:lnTo>
                <a:moveTo>
                  <a:pt x="639882" y="0"/>
                </a:moveTo>
                <a:lnTo>
                  <a:pt x="693206" y="0"/>
                </a:lnTo>
                <a:cubicBezTo>
                  <a:pt x="722655" y="0"/>
                  <a:pt x="746529" y="23873"/>
                  <a:pt x="746529" y="53323"/>
                </a:cubicBezTo>
                <a:lnTo>
                  <a:pt x="746529" y="106647"/>
                </a:lnTo>
                <a:moveTo>
                  <a:pt x="106647" y="426588"/>
                </a:moveTo>
                <a:lnTo>
                  <a:pt x="639882" y="426588"/>
                </a:lnTo>
                <a:moveTo>
                  <a:pt x="746529" y="319941"/>
                </a:moveTo>
                <a:lnTo>
                  <a:pt x="746529" y="373264"/>
                </a:lnTo>
                <a:cubicBezTo>
                  <a:pt x="746529" y="402714"/>
                  <a:pt x="722655" y="426588"/>
                  <a:pt x="693206" y="426588"/>
                </a:cubicBezTo>
                <a:lnTo>
                  <a:pt x="639882" y="426588"/>
                </a:lnTo>
              </a:path>
            </a:pathLst>
          </a:custGeom>
          <a:noFill/>
          <a:ln w="13330">
            <a:solidFill>
              <a:srgbClr val="DE8431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7829017" y="4496803"/>
            <a:ext cx="746529" cy="853176"/>
          </a:xfrm>
          <a:custGeom>
            <a:avLst/>
            <a:gdLst/>
            <a:ahLst/>
            <a:cxnLst/>
            <a:rect l="0" t="0" r="0" b="0"/>
            <a:pathLst>
              <a:path w="746529" h="853176">
                <a:moveTo>
                  <a:pt x="0" y="106647"/>
                </a:moveTo>
                <a:lnTo>
                  <a:pt x="0" y="53323"/>
                </a:lnTo>
                <a:cubicBezTo>
                  <a:pt x="0" y="23873"/>
                  <a:pt x="23873" y="0"/>
                  <a:pt x="53323" y="0"/>
                </a:cubicBezTo>
                <a:lnTo>
                  <a:pt x="106647" y="0"/>
                </a:lnTo>
                <a:moveTo>
                  <a:pt x="746529" y="106647"/>
                </a:moveTo>
                <a:lnTo>
                  <a:pt x="746529" y="746529"/>
                </a:lnTo>
                <a:moveTo>
                  <a:pt x="0" y="746529"/>
                </a:moveTo>
                <a:lnTo>
                  <a:pt x="0" y="106647"/>
                </a:lnTo>
                <a:moveTo>
                  <a:pt x="639882" y="0"/>
                </a:moveTo>
                <a:lnTo>
                  <a:pt x="106647" y="0"/>
                </a:lnTo>
                <a:moveTo>
                  <a:pt x="106647" y="853176"/>
                </a:moveTo>
                <a:lnTo>
                  <a:pt x="53323" y="853176"/>
                </a:lnTo>
                <a:cubicBezTo>
                  <a:pt x="23873" y="853176"/>
                  <a:pt x="0" y="829302"/>
                  <a:pt x="0" y="799853"/>
                </a:cubicBezTo>
                <a:lnTo>
                  <a:pt x="0" y="746529"/>
                </a:lnTo>
                <a:moveTo>
                  <a:pt x="639882" y="0"/>
                </a:moveTo>
                <a:lnTo>
                  <a:pt x="693206" y="0"/>
                </a:lnTo>
                <a:cubicBezTo>
                  <a:pt x="722655" y="0"/>
                  <a:pt x="746529" y="23873"/>
                  <a:pt x="746529" y="53323"/>
                </a:cubicBezTo>
                <a:lnTo>
                  <a:pt x="746529" y="106647"/>
                </a:lnTo>
                <a:moveTo>
                  <a:pt x="639882" y="853176"/>
                </a:moveTo>
                <a:lnTo>
                  <a:pt x="106647" y="853176"/>
                </a:lnTo>
                <a:moveTo>
                  <a:pt x="746529" y="746529"/>
                </a:moveTo>
                <a:lnTo>
                  <a:pt x="746529" y="799853"/>
                </a:lnTo>
                <a:cubicBezTo>
                  <a:pt x="746529" y="829302"/>
                  <a:pt x="722655" y="853176"/>
                  <a:pt x="693206" y="853176"/>
                </a:cubicBezTo>
                <a:lnTo>
                  <a:pt x="639882" y="853176"/>
                </a:lnTo>
              </a:path>
            </a:pathLst>
          </a:custGeom>
          <a:noFill/>
          <a:ln w="13330">
            <a:solidFill>
              <a:srgbClr val="E55753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8682193" y="2043920"/>
            <a:ext cx="1173117" cy="639882"/>
          </a:xfrm>
          <a:custGeom>
            <a:avLst/>
            <a:gdLst/>
            <a:ahLst/>
            <a:cxnLst/>
            <a:rect l="0" t="0" r="0" b="0"/>
            <a:pathLst>
              <a:path w="1173117" h="639882">
                <a:moveTo>
                  <a:pt x="0" y="106647"/>
                </a:moveTo>
                <a:lnTo>
                  <a:pt x="0" y="53323"/>
                </a:lnTo>
                <a:cubicBezTo>
                  <a:pt x="0" y="23873"/>
                  <a:pt x="23873" y="0"/>
                  <a:pt x="53323" y="0"/>
                </a:cubicBezTo>
                <a:lnTo>
                  <a:pt x="106647" y="0"/>
                </a:lnTo>
                <a:moveTo>
                  <a:pt x="1173117" y="106647"/>
                </a:moveTo>
                <a:lnTo>
                  <a:pt x="1173117" y="533235"/>
                </a:lnTo>
                <a:moveTo>
                  <a:pt x="0" y="533235"/>
                </a:moveTo>
                <a:lnTo>
                  <a:pt x="0" y="106647"/>
                </a:lnTo>
                <a:moveTo>
                  <a:pt x="106647" y="0"/>
                </a:moveTo>
                <a:lnTo>
                  <a:pt x="1066470" y="0"/>
                </a:lnTo>
                <a:moveTo>
                  <a:pt x="106647" y="639882"/>
                </a:moveTo>
                <a:lnTo>
                  <a:pt x="53323" y="639882"/>
                </a:lnTo>
                <a:cubicBezTo>
                  <a:pt x="23873" y="639882"/>
                  <a:pt x="0" y="616008"/>
                  <a:pt x="0" y="586558"/>
                </a:cubicBezTo>
                <a:lnTo>
                  <a:pt x="0" y="533235"/>
                </a:lnTo>
                <a:moveTo>
                  <a:pt x="1066470" y="0"/>
                </a:moveTo>
                <a:lnTo>
                  <a:pt x="1119794" y="0"/>
                </a:lnTo>
                <a:cubicBezTo>
                  <a:pt x="1149244" y="0"/>
                  <a:pt x="1173117" y="23873"/>
                  <a:pt x="1173117" y="53323"/>
                </a:cubicBezTo>
                <a:lnTo>
                  <a:pt x="1173117" y="106647"/>
                </a:lnTo>
                <a:moveTo>
                  <a:pt x="1066470" y="639882"/>
                </a:moveTo>
                <a:lnTo>
                  <a:pt x="106647" y="639882"/>
                </a:lnTo>
                <a:moveTo>
                  <a:pt x="1173117" y="533235"/>
                </a:moveTo>
                <a:lnTo>
                  <a:pt x="1173117" y="586558"/>
                </a:lnTo>
                <a:cubicBezTo>
                  <a:pt x="1173117" y="616008"/>
                  <a:pt x="1149244" y="639882"/>
                  <a:pt x="1119794" y="639882"/>
                </a:cubicBezTo>
                <a:lnTo>
                  <a:pt x="1066470" y="639882"/>
                </a:lnTo>
              </a:path>
            </a:pathLst>
          </a:custGeom>
          <a:noFill/>
          <a:ln w="13330">
            <a:solidFill>
              <a:srgbClr val="808080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8682193" y="2790450"/>
            <a:ext cx="1173117" cy="1066470"/>
          </a:xfrm>
          <a:custGeom>
            <a:avLst/>
            <a:gdLst/>
            <a:ahLst/>
            <a:cxnLst/>
            <a:rect l="0" t="0" r="0" b="0"/>
            <a:pathLst>
              <a:path w="1173117" h="1066470">
                <a:moveTo>
                  <a:pt x="0" y="106647"/>
                </a:moveTo>
                <a:lnTo>
                  <a:pt x="0" y="53323"/>
                </a:lnTo>
                <a:cubicBezTo>
                  <a:pt x="0" y="23873"/>
                  <a:pt x="23873" y="0"/>
                  <a:pt x="53323" y="0"/>
                </a:cubicBezTo>
                <a:lnTo>
                  <a:pt x="106647" y="0"/>
                </a:lnTo>
                <a:moveTo>
                  <a:pt x="1173117" y="106647"/>
                </a:moveTo>
                <a:lnTo>
                  <a:pt x="1173117" y="959823"/>
                </a:lnTo>
                <a:moveTo>
                  <a:pt x="0" y="959823"/>
                </a:moveTo>
                <a:lnTo>
                  <a:pt x="0" y="106647"/>
                </a:lnTo>
                <a:moveTo>
                  <a:pt x="106647" y="0"/>
                </a:moveTo>
                <a:lnTo>
                  <a:pt x="1066470" y="0"/>
                </a:lnTo>
                <a:moveTo>
                  <a:pt x="106647" y="1066470"/>
                </a:moveTo>
                <a:lnTo>
                  <a:pt x="53323" y="1066470"/>
                </a:lnTo>
                <a:cubicBezTo>
                  <a:pt x="23873" y="1066470"/>
                  <a:pt x="0" y="1042597"/>
                  <a:pt x="0" y="1013147"/>
                </a:cubicBezTo>
                <a:lnTo>
                  <a:pt x="0" y="959823"/>
                </a:lnTo>
                <a:moveTo>
                  <a:pt x="1066470" y="0"/>
                </a:moveTo>
                <a:lnTo>
                  <a:pt x="1119794" y="0"/>
                </a:lnTo>
                <a:cubicBezTo>
                  <a:pt x="1149244" y="0"/>
                  <a:pt x="1173117" y="23873"/>
                  <a:pt x="1173117" y="53323"/>
                </a:cubicBezTo>
                <a:lnTo>
                  <a:pt x="1173117" y="106647"/>
                </a:lnTo>
                <a:moveTo>
                  <a:pt x="1066470" y="1066470"/>
                </a:moveTo>
                <a:lnTo>
                  <a:pt x="106647" y="1066470"/>
                </a:lnTo>
                <a:moveTo>
                  <a:pt x="1173117" y="959823"/>
                </a:moveTo>
                <a:lnTo>
                  <a:pt x="1173117" y="1013147"/>
                </a:lnTo>
                <a:cubicBezTo>
                  <a:pt x="1173117" y="1042597"/>
                  <a:pt x="1149244" y="1066470"/>
                  <a:pt x="1119794" y="1066470"/>
                </a:cubicBezTo>
                <a:lnTo>
                  <a:pt x="1066470" y="1066470"/>
                </a:lnTo>
              </a:path>
            </a:pathLst>
          </a:custGeom>
          <a:noFill/>
          <a:ln w="13330">
            <a:solidFill>
              <a:srgbClr val="E0CB15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0" name="Rounded Rectangle 19"/>
          <p:cNvSpPr/>
          <p:nvPr/>
        </p:nvSpPr>
        <p:spPr>
          <a:xfrm>
            <a:off x="8682193" y="3963568"/>
            <a:ext cx="1173117" cy="426588"/>
          </a:xfrm>
          <a:custGeom>
            <a:avLst/>
            <a:gdLst/>
            <a:ahLst/>
            <a:cxnLst/>
            <a:rect l="0" t="0" r="0" b="0"/>
            <a:pathLst>
              <a:path w="1173117" h="426588">
                <a:moveTo>
                  <a:pt x="0" y="106647"/>
                </a:moveTo>
                <a:lnTo>
                  <a:pt x="0" y="53323"/>
                </a:lnTo>
                <a:cubicBezTo>
                  <a:pt x="0" y="23873"/>
                  <a:pt x="23873" y="0"/>
                  <a:pt x="53323" y="0"/>
                </a:cubicBezTo>
                <a:lnTo>
                  <a:pt x="106647" y="0"/>
                </a:lnTo>
                <a:moveTo>
                  <a:pt x="1173117" y="106647"/>
                </a:moveTo>
                <a:lnTo>
                  <a:pt x="1173117" y="319941"/>
                </a:lnTo>
                <a:moveTo>
                  <a:pt x="0" y="319941"/>
                </a:moveTo>
                <a:lnTo>
                  <a:pt x="0" y="106647"/>
                </a:lnTo>
                <a:moveTo>
                  <a:pt x="106647" y="0"/>
                </a:moveTo>
                <a:lnTo>
                  <a:pt x="1066470" y="0"/>
                </a:lnTo>
                <a:moveTo>
                  <a:pt x="106647" y="426588"/>
                </a:moveTo>
                <a:lnTo>
                  <a:pt x="53323" y="426588"/>
                </a:lnTo>
                <a:cubicBezTo>
                  <a:pt x="23873" y="426588"/>
                  <a:pt x="0" y="402714"/>
                  <a:pt x="0" y="373264"/>
                </a:cubicBezTo>
                <a:lnTo>
                  <a:pt x="0" y="319941"/>
                </a:lnTo>
                <a:moveTo>
                  <a:pt x="1066470" y="0"/>
                </a:moveTo>
                <a:lnTo>
                  <a:pt x="1119794" y="0"/>
                </a:lnTo>
                <a:cubicBezTo>
                  <a:pt x="1149244" y="0"/>
                  <a:pt x="1173117" y="23873"/>
                  <a:pt x="1173117" y="53323"/>
                </a:cubicBezTo>
                <a:lnTo>
                  <a:pt x="1173117" y="106647"/>
                </a:lnTo>
                <a:moveTo>
                  <a:pt x="1066470" y="426588"/>
                </a:moveTo>
                <a:lnTo>
                  <a:pt x="106647" y="426588"/>
                </a:lnTo>
                <a:moveTo>
                  <a:pt x="1173117" y="319941"/>
                </a:moveTo>
                <a:lnTo>
                  <a:pt x="1173117" y="373264"/>
                </a:lnTo>
                <a:cubicBezTo>
                  <a:pt x="1173117" y="402714"/>
                  <a:pt x="1149244" y="426588"/>
                  <a:pt x="1119794" y="426588"/>
                </a:cubicBezTo>
                <a:lnTo>
                  <a:pt x="1066470" y="426588"/>
                </a:lnTo>
              </a:path>
            </a:pathLst>
          </a:custGeom>
          <a:noFill/>
          <a:ln w="13330">
            <a:solidFill>
              <a:srgbClr val="DE8431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8682193" y="4496803"/>
            <a:ext cx="1173117" cy="853176"/>
          </a:xfrm>
          <a:custGeom>
            <a:avLst/>
            <a:gdLst/>
            <a:ahLst/>
            <a:cxnLst/>
            <a:rect l="0" t="0" r="0" b="0"/>
            <a:pathLst>
              <a:path w="1173117" h="853176">
                <a:moveTo>
                  <a:pt x="0" y="106647"/>
                </a:moveTo>
                <a:lnTo>
                  <a:pt x="0" y="53323"/>
                </a:lnTo>
                <a:cubicBezTo>
                  <a:pt x="0" y="23873"/>
                  <a:pt x="23873" y="0"/>
                  <a:pt x="53323" y="0"/>
                </a:cubicBezTo>
                <a:lnTo>
                  <a:pt x="106647" y="0"/>
                </a:lnTo>
                <a:moveTo>
                  <a:pt x="1173117" y="106647"/>
                </a:moveTo>
                <a:lnTo>
                  <a:pt x="1173117" y="746529"/>
                </a:lnTo>
                <a:moveTo>
                  <a:pt x="0" y="746529"/>
                </a:moveTo>
                <a:lnTo>
                  <a:pt x="0" y="106647"/>
                </a:lnTo>
                <a:moveTo>
                  <a:pt x="106647" y="0"/>
                </a:moveTo>
                <a:lnTo>
                  <a:pt x="1066470" y="0"/>
                </a:lnTo>
                <a:moveTo>
                  <a:pt x="106647" y="853176"/>
                </a:moveTo>
                <a:lnTo>
                  <a:pt x="53323" y="853176"/>
                </a:lnTo>
                <a:cubicBezTo>
                  <a:pt x="23873" y="853176"/>
                  <a:pt x="0" y="829302"/>
                  <a:pt x="0" y="799853"/>
                </a:cubicBezTo>
                <a:lnTo>
                  <a:pt x="0" y="746529"/>
                </a:lnTo>
                <a:moveTo>
                  <a:pt x="1066470" y="0"/>
                </a:moveTo>
                <a:lnTo>
                  <a:pt x="1119794" y="0"/>
                </a:lnTo>
                <a:cubicBezTo>
                  <a:pt x="1149244" y="0"/>
                  <a:pt x="1173117" y="23873"/>
                  <a:pt x="1173117" y="53323"/>
                </a:cubicBezTo>
                <a:lnTo>
                  <a:pt x="1173117" y="106647"/>
                </a:lnTo>
                <a:moveTo>
                  <a:pt x="1066470" y="853176"/>
                </a:moveTo>
                <a:lnTo>
                  <a:pt x="106647" y="853176"/>
                </a:lnTo>
                <a:moveTo>
                  <a:pt x="1173117" y="746529"/>
                </a:moveTo>
                <a:lnTo>
                  <a:pt x="1173117" y="799853"/>
                </a:lnTo>
                <a:cubicBezTo>
                  <a:pt x="1173117" y="829302"/>
                  <a:pt x="1149244" y="853176"/>
                  <a:pt x="1119794" y="853176"/>
                </a:cubicBezTo>
                <a:lnTo>
                  <a:pt x="1066470" y="853176"/>
                </a:lnTo>
              </a:path>
            </a:pathLst>
          </a:custGeom>
          <a:noFill/>
          <a:ln w="13330">
            <a:solidFill>
              <a:srgbClr val="E55753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8049449" y="3257032"/>
            <a:ext cx="402354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>
                <a:solidFill>
                  <a:srgbClr val="E0CB15"/>
                </a:solidFill>
                <a:latin typeface="Roboto" panose="02000000000000000000"/>
              </a:rPr>
              <a:t>In place</a:t>
            </a:r>
            <a:endParaRPr sz="900">
              <a:solidFill>
                <a:srgbClr val="E0CB15"/>
              </a:solidFill>
              <a:latin typeface="Roboto" panose="0200000000000000000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86438" y="3257032"/>
            <a:ext cx="189154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>
                <a:solidFill>
                  <a:srgbClr val="E0CB15"/>
                </a:solidFill>
                <a:latin typeface="Roboto" panose="02000000000000000000"/>
              </a:rPr>
              <a:t>Yes</a:t>
            </a:r>
            <a:endParaRPr sz="900">
              <a:solidFill>
                <a:srgbClr val="E0CB15"/>
              </a:solidFill>
              <a:latin typeface="Roboto" panose="0200000000000000000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2979" y="3257032"/>
            <a:ext cx="402354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>
                <a:solidFill>
                  <a:srgbClr val="E0CB15"/>
                </a:solidFill>
                <a:latin typeface="Roboto" panose="02000000000000000000"/>
              </a:rPr>
              <a:t>In place</a:t>
            </a:r>
            <a:endParaRPr sz="900">
              <a:solidFill>
                <a:srgbClr val="E0CB15"/>
              </a:solidFill>
              <a:latin typeface="Roboto" panose="0200000000000000000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4378" y="4087990"/>
            <a:ext cx="625171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300" b="1">
                <a:solidFill>
                  <a:srgbClr val="DE8431"/>
                </a:solidFill>
                <a:latin typeface="Roboto" panose="02000000000000000000"/>
              </a:rPr>
              <a:t>Namibia</a:t>
            </a:r>
            <a:endParaRPr sz="1300" b="1">
              <a:solidFill>
                <a:srgbClr val="DE8431"/>
              </a:solidFill>
              <a:latin typeface="Roboto" panose="0200000000000000000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09499" y="4856738"/>
            <a:ext cx="147476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>
                <a:solidFill>
                  <a:srgbClr val="E55753"/>
                </a:solidFill>
                <a:latin typeface="Roboto" panose="02000000000000000000"/>
              </a:rPr>
              <a:t>No</a:t>
            </a:r>
            <a:endParaRPr sz="900">
              <a:solidFill>
                <a:srgbClr val="E55753"/>
              </a:solidFill>
              <a:latin typeface="Roboto" panose="0200000000000000000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42673" y="4110209"/>
            <a:ext cx="421589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>
                <a:solidFill>
                  <a:srgbClr val="DE8431"/>
                </a:solidFill>
                <a:latin typeface="Roboto" panose="02000000000000000000"/>
              </a:rPr>
              <a:t>Medium</a:t>
            </a:r>
            <a:endParaRPr sz="900">
              <a:solidFill>
                <a:srgbClr val="DE8431"/>
              </a:solidFill>
              <a:latin typeface="Roboto" panose="0200000000000000000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82979" y="4110209"/>
            <a:ext cx="402354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>
                <a:solidFill>
                  <a:srgbClr val="DE8431"/>
                </a:solidFill>
                <a:latin typeface="Roboto" panose="02000000000000000000"/>
              </a:rPr>
              <a:t>In place</a:t>
            </a:r>
            <a:endParaRPr sz="900">
              <a:solidFill>
                <a:srgbClr val="DE8431"/>
              </a:solidFill>
              <a:latin typeface="Roboto" panose="0200000000000000000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34378" y="2914873"/>
            <a:ext cx="1824217" cy="80021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300" b="1">
                <a:solidFill>
                  <a:srgbClr val="E0CB15"/>
                </a:solidFill>
                <a:latin typeface="Roboto" panose="02000000000000000000"/>
              </a:rPr>
              <a:t>Egypt, Ghana, Mauritius,
South Africa, Kenya,
Ethiopia, Tanzania,
Gambia</a:t>
            </a:r>
            <a:endParaRPr sz="1300" b="1">
              <a:solidFill>
                <a:srgbClr val="E0CB15"/>
              </a:solidFill>
              <a:latin typeface="Roboto" panose="0200000000000000000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57184" y="4110209"/>
            <a:ext cx="400751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>
                <a:solidFill>
                  <a:srgbClr val="DE8431"/>
                </a:solidFill>
                <a:latin typeface="Roboto" panose="02000000000000000000"/>
              </a:rPr>
              <a:t>Lacking</a:t>
            </a:r>
            <a:endParaRPr sz="900">
              <a:solidFill>
                <a:srgbClr val="DE8431"/>
              </a:solidFill>
              <a:latin typeface="Roboto" panose="0200000000000000000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00417" y="2274990"/>
            <a:ext cx="822340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300" b="1">
                <a:solidFill>
                  <a:srgbClr val="969696"/>
                </a:solidFill>
                <a:latin typeface="Roboto" panose="02000000000000000000"/>
              </a:rPr>
              <a:t>Monitoring</a:t>
            </a:r>
            <a:endParaRPr sz="1300" b="1">
              <a:solidFill>
                <a:srgbClr val="969696"/>
              </a:solidFill>
              <a:latin typeface="Roboto" panose="0200000000000000000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09499" y="4110209"/>
            <a:ext cx="147476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>
                <a:solidFill>
                  <a:srgbClr val="DE8431"/>
                </a:solidFill>
                <a:latin typeface="Roboto" panose="02000000000000000000"/>
              </a:rPr>
              <a:t>No</a:t>
            </a:r>
            <a:endParaRPr sz="900">
              <a:solidFill>
                <a:srgbClr val="DE8431"/>
              </a:solidFill>
              <a:latin typeface="Roboto" panose="0200000000000000000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76475" y="2274990"/>
            <a:ext cx="3093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300" b="1">
                <a:solidFill>
                  <a:srgbClr val="969696"/>
                </a:solidFill>
                <a:latin typeface="Roboto" panose="02000000000000000000"/>
              </a:rPr>
              <a:t>SEA</a:t>
            </a:r>
            <a:endParaRPr sz="1300" b="1">
              <a:solidFill>
                <a:srgbClr val="969696"/>
              </a:solidFill>
              <a:latin typeface="Roboto" panose="0200000000000000000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34377" y="4621225"/>
            <a:ext cx="1955664" cy="6001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300" b="1" dirty="0">
                <a:solidFill>
                  <a:srgbClr val="E55753"/>
                </a:solidFill>
                <a:latin typeface="Roboto" panose="02000000000000000000"/>
              </a:rPr>
              <a:t>Somalia, South Sudan,
Equatorial Guinea, Central
African Republic</a:t>
            </a:r>
            <a:endParaRPr sz="1300" b="1" dirty="0">
              <a:solidFill>
                <a:srgbClr val="E55753"/>
              </a:solidFill>
              <a:latin typeface="Roboto" panose="0200000000000000000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71720" y="2168342"/>
            <a:ext cx="843180" cy="40011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300" b="1">
                <a:solidFill>
                  <a:srgbClr val="969696"/>
                </a:solidFill>
                <a:latin typeface="Roboto" panose="02000000000000000000"/>
              </a:rPr>
              <a:t>Regulatory
Framework</a:t>
            </a:r>
            <a:endParaRPr sz="1300" b="1">
              <a:solidFill>
                <a:srgbClr val="969696"/>
              </a:solidFill>
              <a:latin typeface="Roboto" panose="0200000000000000000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06445" y="2168342"/>
            <a:ext cx="857606" cy="40011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300" b="1">
                <a:solidFill>
                  <a:srgbClr val="969696"/>
                </a:solidFill>
                <a:latin typeface="Roboto" panose="02000000000000000000"/>
              </a:rPr>
              <a:t>EIA System
Quality</a:t>
            </a:r>
            <a:endParaRPr sz="1300" b="1">
              <a:solidFill>
                <a:srgbClr val="969696"/>
              </a:solidFill>
              <a:latin typeface="Roboto" panose="0200000000000000000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61113" y="2274990"/>
            <a:ext cx="589905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300" b="1">
                <a:solidFill>
                  <a:srgbClr val="E0CB15"/>
                </a:solidFill>
                <a:latin typeface="Roboto" panose="02000000000000000000"/>
              </a:rPr>
              <a:t>Country</a:t>
            </a:r>
            <a:endParaRPr sz="1300" b="1">
              <a:solidFill>
                <a:srgbClr val="E0CB15"/>
              </a:solidFill>
              <a:latin typeface="Roboto" panose="0200000000000000000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36691" y="878891"/>
            <a:ext cx="6985889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3200" b="1" dirty="0">
                <a:solidFill>
                  <a:srgbClr val="484848"/>
                </a:solidFill>
                <a:latin typeface="Roboto" panose="02000000000000000000"/>
              </a:rPr>
              <a:t>EIA Systems in African Countries</a:t>
            </a:r>
            <a:endParaRPr sz="3200" b="1" dirty="0">
              <a:solidFill>
                <a:srgbClr val="484848"/>
              </a:solidFill>
              <a:latin typeface="Roboto" panose="0200000000000000000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17982" y="4856738"/>
            <a:ext cx="21480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>
                <a:solidFill>
                  <a:srgbClr val="E55753"/>
                </a:solidFill>
                <a:latin typeface="Roboto" panose="02000000000000000000"/>
              </a:rPr>
              <a:t>Low</a:t>
            </a:r>
            <a:endParaRPr sz="900">
              <a:solidFill>
                <a:srgbClr val="E55753"/>
              </a:solidFill>
              <a:latin typeface="Roboto" panose="0200000000000000000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90713" y="4856738"/>
            <a:ext cx="400751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>
                <a:solidFill>
                  <a:srgbClr val="E55753"/>
                </a:solidFill>
                <a:latin typeface="Roboto" panose="02000000000000000000"/>
              </a:rPr>
              <a:t>Lacking</a:t>
            </a:r>
            <a:endParaRPr sz="900">
              <a:solidFill>
                <a:srgbClr val="E55753"/>
              </a:solidFill>
              <a:latin typeface="Roboto" panose="0200000000000000000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57184" y="4856738"/>
            <a:ext cx="400751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>
                <a:solidFill>
                  <a:srgbClr val="E55753"/>
                </a:solidFill>
                <a:latin typeface="Roboto" panose="02000000000000000000"/>
              </a:rPr>
              <a:t>Lacking</a:t>
            </a:r>
            <a:endParaRPr sz="900">
              <a:solidFill>
                <a:srgbClr val="E55753"/>
              </a:solidFill>
              <a:latin typeface="Roboto" panose="0200000000000000000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8668" y="3257032"/>
            <a:ext cx="238848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>
                <a:solidFill>
                  <a:srgbClr val="E0CB15"/>
                </a:solidFill>
                <a:latin typeface="Roboto" panose="02000000000000000000"/>
              </a:rPr>
              <a:t>High</a:t>
            </a:r>
            <a:endParaRPr sz="900">
              <a:solidFill>
                <a:srgbClr val="E0CB15"/>
              </a:solidFill>
              <a:latin typeface="Roboto" panose="0200000000000000000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451997" y="4032276"/>
            <a:ext cx="299628" cy="285353"/>
          </a:xfrm>
          <a:custGeom>
            <a:avLst/>
            <a:gdLst/>
            <a:ahLst/>
            <a:cxnLst/>
            <a:rect l="0" t="0" r="0" b="0"/>
            <a:pathLst>
              <a:path w="299628" h="285353">
                <a:moveTo>
                  <a:pt x="76029" y="285330"/>
                </a:moveTo>
                <a:lnTo>
                  <a:pt x="30698" y="285330"/>
                </a:lnTo>
                <a:cubicBezTo>
                  <a:pt x="30195" y="275637"/>
                  <a:pt x="29490" y="253910"/>
                  <a:pt x="30698" y="244544"/>
                </a:cubicBezTo>
                <a:cubicBezTo>
                  <a:pt x="32209" y="232838"/>
                  <a:pt x="39219" y="228956"/>
                  <a:pt x="45261" y="222920"/>
                </a:cubicBezTo>
                <a:cubicBezTo>
                  <a:pt x="51302" y="216884"/>
                  <a:pt x="55412" y="205086"/>
                  <a:pt x="50504" y="184319"/>
                </a:cubicBezTo>
                <a:moveTo>
                  <a:pt x="102453" y="189547"/>
                </a:moveTo>
                <a:cubicBezTo>
                  <a:pt x="133042" y="191836"/>
                  <a:pt x="148533" y="183425"/>
                  <a:pt x="164014" y="175414"/>
                </a:cubicBezTo>
                <a:cubicBezTo>
                  <a:pt x="169450" y="204423"/>
                  <a:pt x="169552" y="260492"/>
                  <a:pt x="169552" y="285335"/>
                </a:cubicBezTo>
                <a:lnTo>
                  <a:pt x="219722" y="285342"/>
                </a:lnTo>
                <a:moveTo>
                  <a:pt x="103258" y="165572"/>
                </a:moveTo>
                <a:cubicBezTo>
                  <a:pt x="104568" y="196162"/>
                  <a:pt x="94614" y="227883"/>
                  <a:pt x="82044" y="238834"/>
                </a:cubicBezTo>
                <a:cubicBezTo>
                  <a:pt x="69473" y="249787"/>
                  <a:pt x="63450" y="249408"/>
                  <a:pt x="61617" y="256962"/>
                </a:cubicBezTo>
                <a:cubicBezTo>
                  <a:pt x="60150" y="263003"/>
                  <a:pt x="61005" y="278110"/>
                  <a:pt x="61617" y="284907"/>
                </a:cubicBezTo>
                <a:moveTo>
                  <a:pt x="6029" y="227279"/>
                </a:moveTo>
                <a:cubicBezTo>
                  <a:pt x="4555" y="220180"/>
                  <a:pt x="0" y="193845"/>
                  <a:pt x="6034" y="173918"/>
                </a:cubicBezTo>
                <a:cubicBezTo>
                  <a:pt x="16489" y="139398"/>
                  <a:pt x="30319" y="127111"/>
                  <a:pt x="53732" y="121447"/>
                </a:cubicBezTo>
                <a:cubicBezTo>
                  <a:pt x="77146" y="115782"/>
                  <a:pt x="108112" y="90856"/>
                  <a:pt x="142855" y="73109"/>
                </a:cubicBezTo>
                <a:cubicBezTo>
                  <a:pt x="167575" y="60481"/>
                  <a:pt x="184718" y="46577"/>
                  <a:pt x="216162" y="43389"/>
                </a:cubicBezTo>
                <a:moveTo>
                  <a:pt x="223760" y="54992"/>
                </a:moveTo>
                <a:cubicBezTo>
                  <a:pt x="208237" y="41294"/>
                  <a:pt x="215769" y="20752"/>
                  <a:pt x="233803" y="8837"/>
                </a:cubicBezTo>
                <a:cubicBezTo>
                  <a:pt x="247177" y="0"/>
                  <a:pt x="247775" y="3548"/>
                  <a:pt x="252684" y="14122"/>
                </a:cubicBezTo>
                <a:cubicBezTo>
                  <a:pt x="256612" y="22581"/>
                  <a:pt x="257659" y="35567"/>
                  <a:pt x="257408" y="43120"/>
                </a:cubicBezTo>
                <a:cubicBezTo>
                  <a:pt x="267202" y="45987"/>
                  <a:pt x="275933" y="52388"/>
                  <a:pt x="278452" y="55913"/>
                </a:cubicBezTo>
                <a:cubicBezTo>
                  <a:pt x="282623" y="66822"/>
                  <a:pt x="282623" y="76768"/>
                  <a:pt x="299628" y="89923"/>
                </a:cubicBezTo>
                <a:cubicBezTo>
                  <a:pt x="297740" y="102763"/>
                  <a:pt x="293951" y="119762"/>
                  <a:pt x="282623" y="119762"/>
                </a:cubicBezTo>
                <a:cubicBezTo>
                  <a:pt x="271293" y="119762"/>
                  <a:pt x="253054" y="117119"/>
                  <a:pt x="240591" y="119762"/>
                </a:cubicBezTo>
                <a:cubicBezTo>
                  <a:pt x="230622" y="121877"/>
                  <a:pt x="222541" y="132509"/>
                  <a:pt x="215366" y="142202"/>
                </a:cubicBezTo>
                <a:cubicBezTo>
                  <a:pt x="206360" y="184846"/>
                  <a:pt x="203280" y="233201"/>
                  <a:pt x="203280" y="254517"/>
                </a:cubicBezTo>
                <a:lnTo>
                  <a:pt x="203280" y="285353"/>
                </a:lnTo>
                <a:moveTo>
                  <a:pt x="149059" y="70069"/>
                </a:moveTo>
                <a:cubicBezTo>
                  <a:pt x="165180" y="84015"/>
                  <a:pt x="172125" y="107786"/>
                  <a:pt x="173586" y="117925"/>
                </a:cubicBezTo>
                <a:moveTo>
                  <a:pt x="129587" y="122354"/>
                </a:moveTo>
                <a:cubicBezTo>
                  <a:pt x="128230" y="112496"/>
                  <a:pt x="117783" y="99483"/>
                  <a:pt x="109652" y="92252"/>
                </a:cubicBezTo>
                <a:moveTo>
                  <a:pt x="262971" y="74287"/>
                </a:moveTo>
                <a:cubicBezTo>
                  <a:pt x="259679" y="70650"/>
                  <a:pt x="254236" y="68588"/>
                  <a:pt x="251925" y="68014"/>
                </a:cubicBezTo>
                <a:moveTo>
                  <a:pt x="286092" y="95585"/>
                </a:moveTo>
                <a:cubicBezTo>
                  <a:pt x="290995" y="95505"/>
                  <a:pt x="297536" y="92138"/>
                  <a:pt x="299492" y="90777"/>
                </a:cubicBezTo>
              </a:path>
            </a:pathLst>
          </a:custGeom>
          <a:noFill/>
          <a:ln w="13330">
            <a:solidFill>
              <a:srgbClr val="DE8431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4" name="Rounded Rectangle 43"/>
          <p:cNvSpPr/>
          <p:nvPr/>
        </p:nvSpPr>
        <p:spPr>
          <a:xfrm>
            <a:off x="2449956" y="3170113"/>
            <a:ext cx="306729" cy="306708"/>
          </a:xfrm>
          <a:custGeom>
            <a:avLst/>
            <a:gdLst/>
            <a:ahLst/>
            <a:cxnLst/>
            <a:rect l="0" t="0" r="0" b="0"/>
            <a:pathLst>
              <a:path w="306729" h="306708">
                <a:moveTo>
                  <a:pt x="306659" y="153571"/>
                </a:moveTo>
                <a:cubicBezTo>
                  <a:pt x="306511" y="238205"/>
                  <a:pt x="237809" y="306708"/>
                  <a:pt x="153176" y="306610"/>
                </a:cubicBezTo>
                <a:cubicBezTo>
                  <a:pt x="68543" y="306512"/>
                  <a:pt x="0" y="237850"/>
                  <a:pt x="48" y="153216"/>
                </a:cubicBezTo>
                <a:cubicBezTo>
                  <a:pt x="97" y="68583"/>
                  <a:pt x="68720" y="0"/>
                  <a:pt x="153353" y="0"/>
                </a:cubicBezTo>
                <a:cubicBezTo>
                  <a:pt x="194059" y="0"/>
                  <a:pt x="233093" y="16188"/>
                  <a:pt x="261851" y="44996"/>
                </a:cubicBezTo>
                <a:cubicBezTo>
                  <a:pt x="290609" y="73804"/>
                  <a:pt x="306729" y="112866"/>
                  <a:pt x="306659" y="153571"/>
                </a:cubicBezTo>
                <a:close/>
                <a:moveTo>
                  <a:pt x="189080" y="5332"/>
                </a:moveTo>
                <a:lnTo>
                  <a:pt x="152020" y="26528"/>
                </a:lnTo>
                <a:cubicBezTo>
                  <a:pt x="149773" y="27778"/>
                  <a:pt x="148468" y="30231"/>
                  <a:pt x="148688" y="32794"/>
                </a:cubicBezTo>
                <a:cubicBezTo>
                  <a:pt x="148954" y="37593"/>
                  <a:pt x="152953" y="38526"/>
                  <a:pt x="156553" y="39992"/>
                </a:cubicBezTo>
                <a:cubicBezTo>
                  <a:pt x="166703" y="44035"/>
                  <a:pt x="173360" y="53862"/>
                  <a:pt x="173350" y="64788"/>
                </a:cubicBezTo>
                <a:lnTo>
                  <a:pt x="173350" y="80252"/>
                </a:lnTo>
                <a:cubicBezTo>
                  <a:pt x="173350" y="83933"/>
                  <a:pt x="170365" y="86917"/>
                  <a:pt x="166684" y="86917"/>
                </a:cubicBezTo>
                <a:cubicBezTo>
                  <a:pt x="116960" y="86917"/>
                  <a:pt x="120293" y="86917"/>
                  <a:pt x="119360" y="86917"/>
                </a:cubicBezTo>
                <a:lnTo>
                  <a:pt x="102029" y="83318"/>
                </a:lnTo>
                <a:cubicBezTo>
                  <a:pt x="92551" y="81463"/>
                  <a:pt x="82811" y="84880"/>
                  <a:pt x="76567" y="92249"/>
                </a:cubicBezTo>
                <a:lnTo>
                  <a:pt x="53505" y="118911"/>
                </a:lnTo>
                <a:cubicBezTo>
                  <a:pt x="52021" y="120635"/>
                  <a:pt x="51518" y="122997"/>
                  <a:pt x="52172" y="125177"/>
                </a:cubicBezTo>
                <a:lnTo>
                  <a:pt x="61104" y="154371"/>
                </a:lnTo>
                <a:cubicBezTo>
                  <a:pt x="64519" y="165641"/>
                  <a:pt x="74923" y="173336"/>
                  <a:pt x="86699" y="173301"/>
                </a:cubicBezTo>
                <a:lnTo>
                  <a:pt x="109761" y="173301"/>
                </a:lnTo>
                <a:cubicBezTo>
                  <a:pt x="112301" y="173327"/>
                  <a:pt x="114615" y="174767"/>
                  <a:pt x="115760" y="177034"/>
                </a:cubicBezTo>
                <a:lnTo>
                  <a:pt x="126158" y="197830"/>
                </a:lnTo>
                <a:cubicBezTo>
                  <a:pt x="126619" y="199306"/>
                  <a:pt x="126619" y="200887"/>
                  <a:pt x="126158" y="202362"/>
                </a:cubicBezTo>
                <a:lnTo>
                  <a:pt x="123359" y="213560"/>
                </a:lnTo>
                <a:cubicBezTo>
                  <a:pt x="121306" y="221784"/>
                  <a:pt x="123285" y="230494"/>
                  <a:pt x="128691" y="237023"/>
                </a:cubicBezTo>
                <a:lnTo>
                  <a:pt x="149088" y="261552"/>
                </a:lnTo>
                <a:cubicBezTo>
                  <a:pt x="150205" y="262917"/>
                  <a:pt x="151827" y="263772"/>
                  <a:pt x="153584" y="263922"/>
                </a:cubicBezTo>
                <a:cubicBezTo>
                  <a:pt x="155342" y="264073"/>
                  <a:pt x="157086" y="263506"/>
                  <a:pt x="158419" y="262351"/>
                </a:cubicBezTo>
                <a:lnTo>
                  <a:pt x="183748" y="241289"/>
                </a:lnTo>
                <a:cubicBezTo>
                  <a:pt x="189805" y="236243"/>
                  <a:pt x="193319" y="228776"/>
                  <a:pt x="193346" y="220892"/>
                </a:cubicBezTo>
                <a:lnTo>
                  <a:pt x="193346" y="188232"/>
                </a:lnTo>
                <a:cubicBezTo>
                  <a:pt x="193346" y="186099"/>
                  <a:pt x="192146" y="188898"/>
                  <a:pt x="214942" y="143040"/>
                </a:cubicBezTo>
                <a:cubicBezTo>
                  <a:pt x="216082" y="141012"/>
                  <a:pt x="216082" y="138536"/>
                  <a:pt x="214942" y="136508"/>
                </a:cubicBezTo>
                <a:cubicBezTo>
                  <a:pt x="212543" y="132642"/>
                  <a:pt x="208677" y="133308"/>
                  <a:pt x="204144" y="133308"/>
                </a:cubicBezTo>
                <a:cubicBezTo>
                  <a:pt x="201625" y="133339"/>
                  <a:pt x="199304" y="131946"/>
                  <a:pt x="198145" y="129709"/>
                </a:cubicBezTo>
                <a:lnTo>
                  <a:pt x="190946" y="115178"/>
                </a:lnTo>
                <a:cubicBezTo>
                  <a:pt x="189950" y="113256"/>
                  <a:pt x="189950" y="110969"/>
                  <a:pt x="190946" y="109046"/>
                </a:cubicBezTo>
                <a:cubicBezTo>
                  <a:pt x="191953" y="107120"/>
                  <a:pt x="193852" y="105821"/>
                  <a:pt x="196012" y="105580"/>
                </a:cubicBezTo>
                <a:lnTo>
                  <a:pt x="224407" y="101714"/>
                </a:lnTo>
                <a:cubicBezTo>
                  <a:pt x="234036" y="100520"/>
                  <a:pt x="242256" y="94189"/>
                  <a:pt x="245870" y="85184"/>
                </a:cubicBezTo>
                <a:lnTo>
                  <a:pt x="262000" y="45191"/>
                </a:lnTo>
              </a:path>
            </a:pathLst>
          </a:custGeom>
          <a:noFill/>
          <a:ln w="13330">
            <a:solidFill>
              <a:srgbClr val="E0CB15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5" name="Rounded Rectangle 44"/>
          <p:cNvSpPr/>
          <p:nvPr/>
        </p:nvSpPr>
        <p:spPr>
          <a:xfrm>
            <a:off x="2449997" y="4770486"/>
            <a:ext cx="306617" cy="305810"/>
          </a:xfrm>
          <a:custGeom>
            <a:avLst/>
            <a:gdLst/>
            <a:ahLst/>
            <a:cxnLst/>
            <a:rect l="0" t="0" r="0" b="0"/>
            <a:pathLst>
              <a:path w="306617" h="305810">
                <a:moveTo>
                  <a:pt x="214901" y="12531"/>
                </a:moveTo>
                <a:cubicBezTo>
                  <a:pt x="219033" y="14397"/>
                  <a:pt x="223166" y="16396"/>
                  <a:pt x="227032" y="18529"/>
                </a:cubicBezTo>
                <a:moveTo>
                  <a:pt x="162510" y="0"/>
                </a:moveTo>
                <a:cubicBezTo>
                  <a:pt x="171501" y="516"/>
                  <a:pt x="180426" y="1855"/>
                  <a:pt x="189172" y="3999"/>
                </a:cubicBezTo>
                <a:moveTo>
                  <a:pt x="109987" y="6265"/>
                </a:moveTo>
                <a:cubicBezTo>
                  <a:pt x="118692" y="3703"/>
                  <a:pt x="127618" y="1963"/>
                  <a:pt x="136649" y="1066"/>
                </a:cubicBezTo>
                <a:moveTo>
                  <a:pt x="62262" y="29594"/>
                </a:moveTo>
                <a:cubicBezTo>
                  <a:pt x="69651" y="24232"/>
                  <a:pt x="77451" y="19463"/>
                  <a:pt x="85591" y="15330"/>
                </a:cubicBezTo>
                <a:moveTo>
                  <a:pt x="26136" y="67454"/>
                </a:moveTo>
                <a:cubicBezTo>
                  <a:pt x="30965" y="60167"/>
                  <a:pt x="36453" y="53339"/>
                  <a:pt x="42532" y="47058"/>
                </a:cubicBezTo>
                <a:moveTo>
                  <a:pt x="4539" y="115712"/>
                </a:moveTo>
                <a:cubicBezTo>
                  <a:pt x="6700" y="107184"/>
                  <a:pt x="9554" y="98847"/>
                  <a:pt x="13071" y="90783"/>
                </a:cubicBezTo>
                <a:moveTo>
                  <a:pt x="807" y="168769"/>
                </a:moveTo>
                <a:cubicBezTo>
                  <a:pt x="266" y="163498"/>
                  <a:pt x="0" y="158203"/>
                  <a:pt x="7" y="152905"/>
                </a:cubicBezTo>
                <a:cubicBezTo>
                  <a:pt x="7" y="149305"/>
                  <a:pt x="7" y="145706"/>
                  <a:pt x="7" y="142240"/>
                </a:cubicBezTo>
                <a:moveTo>
                  <a:pt x="15337" y="219559"/>
                </a:moveTo>
                <a:cubicBezTo>
                  <a:pt x="11438" y="211644"/>
                  <a:pt x="8270" y="203389"/>
                  <a:pt x="5873" y="194897"/>
                </a:cubicBezTo>
                <a:moveTo>
                  <a:pt x="46665" y="262885"/>
                </a:moveTo>
                <a:cubicBezTo>
                  <a:pt x="40240" y="256589"/>
                  <a:pt x="34354" y="249767"/>
                  <a:pt x="29068" y="242488"/>
                </a:cubicBezTo>
                <a:moveTo>
                  <a:pt x="90257" y="292746"/>
                </a:moveTo>
                <a:cubicBezTo>
                  <a:pt x="82147" y="288995"/>
                  <a:pt x="74385" y="284533"/>
                  <a:pt x="67061" y="279415"/>
                </a:cubicBezTo>
                <a:moveTo>
                  <a:pt x="141714" y="305810"/>
                </a:moveTo>
                <a:cubicBezTo>
                  <a:pt x="132721" y="305155"/>
                  <a:pt x="123801" y="303728"/>
                  <a:pt x="115053" y="301544"/>
                </a:cubicBezTo>
                <a:moveTo>
                  <a:pt x="194771" y="300611"/>
                </a:moveTo>
                <a:cubicBezTo>
                  <a:pt x="186058" y="303089"/>
                  <a:pt x="177132" y="304740"/>
                  <a:pt x="168109" y="305543"/>
                </a:cubicBezTo>
                <a:moveTo>
                  <a:pt x="242762" y="277549"/>
                </a:moveTo>
                <a:cubicBezTo>
                  <a:pt x="235426" y="282648"/>
                  <a:pt x="227666" y="287108"/>
                  <a:pt x="219567" y="290879"/>
                </a:cubicBezTo>
                <a:moveTo>
                  <a:pt x="279689" y="239822"/>
                </a:moveTo>
                <a:cubicBezTo>
                  <a:pt x="274597" y="247181"/>
                  <a:pt x="268889" y="254094"/>
                  <a:pt x="262625" y="260485"/>
                </a:cubicBezTo>
                <a:moveTo>
                  <a:pt x="301685" y="191698"/>
                </a:moveTo>
                <a:cubicBezTo>
                  <a:pt x="299470" y="200261"/>
                  <a:pt x="296480" y="208605"/>
                  <a:pt x="292753" y="216626"/>
                </a:cubicBezTo>
                <a:moveTo>
                  <a:pt x="305951" y="138507"/>
                </a:moveTo>
                <a:cubicBezTo>
                  <a:pt x="305951" y="143307"/>
                  <a:pt x="306617" y="148106"/>
                  <a:pt x="306617" y="153038"/>
                </a:cubicBezTo>
                <a:cubicBezTo>
                  <a:pt x="306617" y="157970"/>
                  <a:pt x="306617" y="161703"/>
                  <a:pt x="306617" y="166369"/>
                </a:cubicBezTo>
                <a:moveTo>
                  <a:pt x="297152" y="99581"/>
                </a:moveTo>
                <a:cubicBezTo>
                  <a:pt x="298619" y="103714"/>
                  <a:pt x="299952" y="107846"/>
                  <a:pt x="301152" y="112112"/>
                </a:cubicBezTo>
                <a:moveTo>
                  <a:pt x="53331" y="153038"/>
                </a:moveTo>
                <a:cubicBezTo>
                  <a:pt x="53331" y="97820"/>
                  <a:pt x="98094" y="53056"/>
                  <a:pt x="153312" y="53056"/>
                </a:cubicBezTo>
                <a:cubicBezTo>
                  <a:pt x="208530" y="53056"/>
                  <a:pt x="253294" y="97820"/>
                  <a:pt x="253294" y="153038"/>
                </a:cubicBezTo>
                <a:cubicBezTo>
                  <a:pt x="253294" y="208256"/>
                  <a:pt x="208530" y="253020"/>
                  <a:pt x="153312" y="253020"/>
                </a:cubicBezTo>
                <a:cubicBezTo>
                  <a:pt x="98094" y="253020"/>
                  <a:pt x="53331" y="208256"/>
                  <a:pt x="53331" y="153038"/>
                </a:cubicBezTo>
                <a:moveTo>
                  <a:pt x="154512" y="53590"/>
                </a:moveTo>
                <a:lnTo>
                  <a:pt x="167843" y="80251"/>
                </a:lnTo>
                <a:cubicBezTo>
                  <a:pt x="167843" y="80251"/>
                  <a:pt x="150913" y="102114"/>
                  <a:pt x="142381" y="93582"/>
                </a:cubicBezTo>
                <a:cubicBezTo>
                  <a:pt x="142381" y="80251"/>
                  <a:pt x="99989" y="86250"/>
                  <a:pt x="99989" y="123310"/>
                </a:cubicBezTo>
                <a:cubicBezTo>
                  <a:pt x="99989" y="123310"/>
                  <a:pt x="101855" y="139574"/>
                  <a:pt x="114519" y="139574"/>
                </a:cubicBezTo>
                <a:cubicBezTo>
                  <a:pt x="161177" y="139574"/>
                  <a:pt x="134516" y="184499"/>
                  <a:pt x="134516" y="206228"/>
                </a:cubicBezTo>
                <a:cubicBezTo>
                  <a:pt x="134516" y="210494"/>
                  <a:pt x="150246" y="219559"/>
                  <a:pt x="154512" y="219559"/>
                </a:cubicBezTo>
                <a:cubicBezTo>
                  <a:pt x="185973" y="219559"/>
                  <a:pt x="171975" y="202096"/>
                  <a:pt x="194505" y="179567"/>
                </a:cubicBezTo>
                <a:cubicBezTo>
                  <a:pt x="200903" y="173168"/>
                  <a:pt x="189039" y="153971"/>
                  <a:pt x="189039" y="150505"/>
                </a:cubicBezTo>
                <a:cubicBezTo>
                  <a:pt x="189039" y="147039"/>
                  <a:pt x="227832" y="119578"/>
                  <a:pt x="194505" y="99581"/>
                </a:cubicBezTo>
                <a:cubicBezTo>
                  <a:pt x="190905" y="97315"/>
                  <a:pt x="226632" y="86250"/>
                  <a:pt x="226632" y="86250"/>
                </a:cubicBezTo>
                <a:lnTo>
                  <a:pt x="227565" y="86250"/>
                </a:lnTo>
                <a:moveTo>
                  <a:pt x="239963" y="53056"/>
                </a:moveTo>
                <a:cubicBezTo>
                  <a:pt x="239963" y="38332"/>
                  <a:pt x="251900" y="26395"/>
                  <a:pt x="266625" y="26395"/>
                </a:cubicBezTo>
                <a:cubicBezTo>
                  <a:pt x="281350" y="26395"/>
                  <a:pt x="293286" y="38332"/>
                  <a:pt x="293286" y="53056"/>
                </a:cubicBezTo>
                <a:cubicBezTo>
                  <a:pt x="293286" y="67781"/>
                  <a:pt x="281350" y="79718"/>
                  <a:pt x="266625" y="79718"/>
                </a:cubicBezTo>
                <a:cubicBezTo>
                  <a:pt x="251900" y="79718"/>
                  <a:pt x="239963" y="67781"/>
                  <a:pt x="239963" y="53056"/>
                </a:cubicBezTo>
              </a:path>
            </a:pathLst>
          </a:custGeom>
          <a:noFill/>
          <a:ln w="13330">
            <a:solidFill>
              <a:srgbClr val="E55753"/>
            </a:solidFill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6" name="TextBox 45"/>
          <p:cNvSpPr txBox="1"/>
          <p:nvPr/>
        </p:nvSpPr>
        <p:spPr>
          <a:xfrm>
            <a:off x="2336691" y="5436617"/>
            <a:ext cx="4799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(Ibeh &amp; Walmsley, 2021)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45103" y="1418171"/>
            <a:ext cx="4701419" cy="4528457"/>
            <a:chOff x="542471" y="943428"/>
            <a:chExt cx="4701419" cy="4528457"/>
          </a:xfrm>
        </p:grpSpPr>
        <p:sp>
          <p:nvSpPr>
            <p:cNvPr id="2" name="Rounded Rectangle 1"/>
            <p:cNvSpPr/>
            <p:nvPr/>
          </p:nvSpPr>
          <p:spPr>
            <a:xfrm>
              <a:off x="542471" y="943428"/>
              <a:ext cx="4701419" cy="4528457"/>
            </a:xfrm>
            <a:custGeom>
              <a:avLst/>
              <a:gdLst/>
              <a:ahLst/>
              <a:cxnLst/>
              <a:rect l="0" t="0" r="0" b="0"/>
              <a:pathLst>
                <a:path w="4701419" h="4528457">
                  <a:moveTo>
                    <a:pt x="2272090" y="754742"/>
                  </a:moveTo>
                  <a:cubicBezTo>
                    <a:pt x="1227926" y="754742"/>
                    <a:pt x="383149" y="1601407"/>
                    <a:pt x="383149" y="2641680"/>
                  </a:cubicBezTo>
                  <a:cubicBezTo>
                    <a:pt x="383149" y="3681954"/>
                    <a:pt x="1229612" y="4528457"/>
                    <a:pt x="2273776" y="4528457"/>
                  </a:cubicBezTo>
                  <a:cubicBezTo>
                    <a:pt x="1018004" y="4528457"/>
                    <a:pt x="0" y="3516487"/>
                    <a:pt x="0" y="2268159"/>
                  </a:cubicBezTo>
                  <a:cubicBezTo>
                    <a:pt x="0" y="1019832"/>
                    <a:pt x="1018004" y="0"/>
                    <a:pt x="2273776" y="0"/>
                  </a:cubicBezTo>
                  <a:lnTo>
                    <a:pt x="4701419" y="0"/>
                  </a:lnTo>
                  <a:cubicBezTo>
                    <a:pt x="4701419" y="414389"/>
                    <a:pt x="4364512" y="751970"/>
                    <a:pt x="3950607" y="754742"/>
                  </a:cubicBezTo>
                  <a:close/>
                </a:path>
              </a:pathLst>
            </a:custGeom>
            <a:solidFill>
              <a:srgbClr val="FFF8B6"/>
            </a:solidFill>
            <a:ln>
              <a:noFill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42471" y="943428"/>
              <a:ext cx="4701419" cy="4528457"/>
            </a:xfrm>
            <a:custGeom>
              <a:avLst/>
              <a:gdLst/>
              <a:ahLst/>
              <a:cxnLst/>
              <a:rect l="0" t="0" r="0" b="0"/>
              <a:pathLst>
                <a:path w="4701419" h="4528457">
                  <a:moveTo>
                    <a:pt x="2272090" y="754742"/>
                  </a:moveTo>
                  <a:cubicBezTo>
                    <a:pt x="1227926" y="754742"/>
                    <a:pt x="383149" y="1601407"/>
                    <a:pt x="383149" y="2641680"/>
                  </a:cubicBezTo>
                  <a:cubicBezTo>
                    <a:pt x="383149" y="3681954"/>
                    <a:pt x="1229612" y="4528457"/>
                    <a:pt x="2273776" y="4528457"/>
                  </a:cubicBezTo>
                  <a:cubicBezTo>
                    <a:pt x="1018004" y="4528457"/>
                    <a:pt x="0" y="3516487"/>
                    <a:pt x="0" y="2268159"/>
                  </a:cubicBezTo>
                  <a:cubicBezTo>
                    <a:pt x="0" y="1019832"/>
                    <a:pt x="1018004" y="0"/>
                    <a:pt x="2273776" y="0"/>
                  </a:cubicBezTo>
                  <a:lnTo>
                    <a:pt x="4701419" y="0"/>
                  </a:lnTo>
                  <a:cubicBezTo>
                    <a:pt x="4701419" y="414389"/>
                    <a:pt x="4364512" y="751970"/>
                    <a:pt x="3950607" y="754742"/>
                  </a:cubicBezTo>
                  <a:close/>
                </a:path>
              </a:pathLst>
            </a:custGeom>
            <a:noFill/>
            <a:ln w="11792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30336" y="2172913"/>
            <a:ext cx="4033157" cy="3757990"/>
            <a:chOff x="927704" y="1698171"/>
            <a:chExt cx="4033157" cy="3757990"/>
          </a:xfrm>
        </p:grpSpPr>
        <p:sp>
          <p:nvSpPr>
            <p:cNvPr id="5" name="Rounded Rectangle 4"/>
            <p:cNvSpPr/>
            <p:nvPr/>
          </p:nvSpPr>
          <p:spPr>
            <a:xfrm>
              <a:off x="927704" y="1698171"/>
              <a:ext cx="4033157" cy="3757990"/>
            </a:xfrm>
            <a:custGeom>
              <a:avLst/>
              <a:gdLst/>
              <a:ahLst/>
              <a:cxnLst/>
              <a:rect l="0" t="0" r="0" b="0"/>
              <a:pathLst>
                <a:path w="4033157" h="3757990">
                  <a:moveTo>
                    <a:pt x="3302000" y="754742"/>
                  </a:moveTo>
                  <a:lnTo>
                    <a:pt x="1890788" y="754742"/>
                  </a:lnTo>
                  <a:cubicBezTo>
                    <a:pt x="1058096" y="754742"/>
                    <a:pt x="383212" y="1432414"/>
                    <a:pt x="383212" y="2265295"/>
                  </a:cubicBezTo>
                  <a:cubicBezTo>
                    <a:pt x="383212" y="3024793"/>
                    <a:pt x="944533" y="3653159"/>
                    <a:pt x="1674862" y="3757990"/>
                  </a:cubicBezTo>
                  <a:cubicBezTo>
                    <a:pt x="732280" y="3651100"/>
                    <a:pt x="0" y="2853343"/>
                    <a:pt x="0" y="1885081"/>
                  </a:cubicBezTo>
                  <a:cubicBezTo>
                    <a:pt x="0" y="843980"/>
                    <a:pt x="846453" y="0"/>
                    <a:pt x="1890788" y="0"/>
                  </a:cubicBezTo>
                  <a:cubicBezTo>
                    <a:pt x="2106389" y="0"/>
                    <a:pt x="2500085" y="0"/>
                    <a:pt x="2500085" y="0"/>
                  </a:cubicBezTo>
                  <a:lnTo>
                    <a:pt x="4033157" y="0"/>
                  </a:lnTo>
                  <a:cubicBezTo>
                    <a:pt x="4033157" y="367904"/>
                    <a:pt x="3769731" y="677466"/>
                    <a:pt x="3421248" y="743882"/>
                  </a:cubicBezTo>
                  <a:cubicBezTo>
                    <a:pt x="3379013" y="753525"/>
                    <a:pt x="3324389" y="754312"/>
                    <a:pt x="3302000" y="754742"/>
                  </a:cubicBezTo>
                  <a:close/>
                </a:path>
              </a:pathLst>
            </a:custGeom>
            <a:solidFill>
              <a:srgbClr val="DCE9FF"/>
            </a:solidFill>
            <a:ln>
              <a:noFill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27704" y="1698171"/>
              <a:ext cx="4033157" cy="3757990"/>
            </a:xfrm>
            <a:custGeom>
              <a:avLst/>
              <a:gdLst/>
              <a:ahLst/>
              <a:cxnLst/>
              <a:rect l="0" t="0" r="0" b="0"/>
              <a:pathLst>
                <a:path w="4033157" h="3757990">
                  <a:moveTo>
                    <a:pt x="3302000" y="754742"/>
                  </a:moveTo>
                  <a:lnTo>
                    <a:pt x="1890788" y="754742"/>
                  </a:lnTo>
                  <a:cubicBezTo>
                    <a:pt x="1058096" y="754742"/>
                    <a:pt x="383212" y="1432414"/>
                    <a:pt x="383212" y="2265295"/>
                  </a:cubicBezTo>
                  <a:cubicBezTo>
                    <a:pt x="383212" y="3024793"/>
                    <a:pt x="944533" y="3653159"/>
                    <a:pt x="1674862" y="3757990"/>
                  </a:cubicBezTo>
                  <a:cubicBezTo>
                    <a:pt x="732280" y="3651100"/>
                    <a:pt x="0" y="2853343"/>
                    <a:pt x="0" y="1885081"/>
                  </a:cubicBezTo>
                  <a:cubicBezTo>
                    <a:pt x="0" y="843980"/>
                    <a:pt x="846453" y="0"/>
                    <a:pt x="1890788" y="0"/>
                  </a:cubicBezTo>
                  <a:cubicBezTo>
                    <a:pt x="2106389" y="0"/>
                    <a:pt x="2500085" y="0"/>
                    <a:pt x="2500085" y="0"/>
                  </a:cubicBezTo>
                  <a:lnTo>
                    <a:pt x="4033157" y="0"/>
                  </a:lnTo>
                  <a:cubicBezTo>
                    <a:pt x="4033157" y="367904"/>
                    <a:pt x="3769731" y="677466"/>
                    <a:pt x="3421248" y="743882"/>
                  </a:cubicBezTo>
                  <a:cubicBezTo>
                    <a:pt x="3379013" y="753525"/>
                    <a:pt x="3324389" y="754312"/>
                    <a:pt x="3302000" y="754742"/>
                  </a:cubicBezTo>
                  <a:close/>
                </a:path>
              </a:pathLst>
            </a:custGeom>
            <a:noFill/>
            <a:ln w="11792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07706" y="2927657"/>
            <a:ext cx="3372757" cy="3019267"/>
            <a:chOff x="1305074" y="2452914"/>
            <a:chExt cx="3372757" cy="3019267"/>
          </a:xfrm>
        </p:grpSpPr>
        <p:sp>
          <p:nvSpPr>
            <p:cNvPr id="8" name="Rounded Rectangle 7"/>
            <p:cNvSpPr/>
            <p:nvPr/>
          </p:nvSpPr>
          <p:spPr>
            <a:xfrm>
              <a:off x="1305074" y="2452914"/>
              <a:ext cx="3372757" cy="3019267"/>
            </a:xfrm>
            <a:custGeom>
              <a:avLst/>
              <a:gdLst/>
              <a:ahLst/>
              <a:cxnLst/>
              <a:rect l="0" t="0" r="0" b="0"/>
              <a:pathLst>
                <a:path w="3372757" h="3019267">
                  <a:moveTo>
                    <a:pt x="2539504" y="760639"/>
                  </a:moveTo>
                  <a:lnTo>
                    <a:pt x="1586953" y="760639"/>
                  </a:lnTo>
                  <a:cubicBezTo>
                    <a:pt x="958775" y="760639"/>
                    <a:pt x="448128" y="1267166"/>
                    <a:pt x="448128" y="1890788"/>
                  </a:cubicBezTo>
                  <a:cubicBezTo>
                    <a:pt x="448128" y="2503699"/>
                    <a:pt x="939463" y="3002018"/>
                    <a:pt x="1552726" y="3018971"/>
                  </a:cubicBezTo>
                  <a:cubicBezTo>
                    <a:pt x="1540345" y="3019267"/>
                    <a:pt x="1529897" y="3018971"/>
                    <a:pt x="1517444" y="3018971"/>
                  </a:cubicBezTo>
                  <a:cubicBezTo>
                    <a:pt x="679873" y="3018971"/>
                    <a:pt x="0" y="2344911"/>
                    <a:pt x="0" y="1513416"/>
                  </a:cubicBezTo>
                  <a:cubicBezTo>
                    <a:pt x="0" y="681921"/>
                    <a:pt x="679873" y="0"/>
                    <a:pt x="1517444" y="0"/>
                  </a:cubicBezTo>
                  <a:lnTo>
                    <a:pt x="3372757" y="0"/>
                  </a:lnTo>
                  <a:cubicBezTo>
                    <a:pt x="3372757" y="330090"/>
                    <a:pt x="3162758" y="618421"/>
                    <a:pt x="2864966" y="719979"/>
                  </a:cubicBezTo>
                  <a:cubicBezTo>
                    <a:pt x="2757509" y="760639"/>
                    <a:pt x="2539504" y="760639"/>
                    <a:pt x="2539504" y="760639"/>
                  </a:cubicBezTo>
                  <a:close/>
                </a:path>
              </a:pathLst>
            </a:custGeom>
            <a:solidFill>
              <a:srgbClr val="D1F4FF"/>
            </a:solidFill>
            <a:ln>
              <a:noFill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05074" y="2452914"/>
              <a:ext cx="3372757" cy="3019267"/>
            </a:xfrm>
            <a:custGeom>
              <a:avLst/>
              <a:gdLst/>
              <a:ahLst/>
              <a:cxnLst/>
              <a:rect l="0" t="0" r="0" b="0"/>
              <a:pathLst>
                <a:path w="3372757" h="3019267">
                  <a:moveTo>
                    <a:pt x="2539504" y="760639"/>
                  </a:moveTo>
                  <a:lnTo>
                    <a:pt x="1586953" y="760639"/>
                  </a:lnTo>
                  <a:cubicBezTo>
                    <a:pt x="958775" y="760639"/>
                    <a:pt x="448128" y="1267166"/>
                    <a:pt x="448128" y="1890788"/>
                  </a:cubicBezTo>
                  <a:cubicBezTo>
                    <a:pt x="448128" y="2503699"/>
                    <a:pt x="939463" y="3002018"/>
                    <a:pt x="1552726" y="3018971"/>
                  </a:cubicBezTo>
                  <a:cubicBezTo>
                    <a:pt x="1540345" y="3019267"/>
                    <a:pt x="1529897" y="3018971"/>
                    <a:pt x="1517444" y="3018971"/>
                  </a:cubicBezTo>
                  <a:cubicBezTo>
                    <a:pt x="679873" y="3018971"/>
                    <a:pt x="0" y="2344911"/>
                    <a:pt x="0" y="1513416"/>
                  </a:cubicBezTo>
                  <a:cubicBezTo>
                    <a:pt x="0" y="681921"/>
                    <a:pt x="679873" y="0"/>
                    <a:pt x="1517444" y="0"/>
                  </a:cubicBezTo>
                  <a:lnTo>
                    <a:pt x="3372757" y="0"/>
                  </a:lnTo>
                  <a:cubicBezTo>
                    <a:pt x="3372757" y="330090"/>
                    <a:pt x="3162758" y="618421"/>
                    <a:pt x="2864966" y="719979"/>
                  </a:cubicBezTo>
                  <a:cubicBezTo>
                    <a:pt x="2757509" y="760639"/>
                    <a:pt x="2539504" y="760639"/>
                    <a:pt x="2539504" y="760639"/>
                  </a:cubicBezTo>
                  <a:close/>
                </a:path>
              </a:pathLst>
            </a:custGeom>
            <a:noFill/>
            <a:ln w="11792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55835" y="3682399"/>
            <a:ext cx="2641600" cy="2264228"/>
            <a:chOff x="1753204" y="3207657"/>
            <a:chExt cx="2641600" cy="2264228"/>
          </a:xfrm>
        </p:grpSpPr>
        <p:sp>
          <p:nvSpPr>
            <p:cNvPr id="11" name="Rounded Rectangle 10"/>
            <p:cNvSpPr/>
            <p:nvPr/>
          </p:nvSpPr>
          <p:spPr>
            <a:xfrm>
              <a:off x="1753204" y="3207657"/>
              <a:ext cx="2641600" cy="2264228"/>
            </a:xfrm>
            <a:custGeom>
              <a:avLst/>
              <a:gdLst/>
              <a:ahLst/>
              <a:cxnLst/>
              <a:rect l="0" t="0" r="0" b="0"/>
              <a:pathLst>
                <a:path w="2641600" h="2264228">
                  <a:moveTo>
                    <a:pt x="1887313" y="754742"/>
                  </a:moveTo>
                  <a:lnTo>
                    <a:pt x="1131430" y="754742"/>
                  </a:lnTo>
                  <a:cubicBezTo>
                    <a:pt x="714849" y="754742"/>
                    <a:pt x="377143" y="1092653"/>
                    <a:pt x="377143" y="1509485"/>
                  </a:cubicBezTo>
                  <a:cubicBezTo>
                    <a:pt x="377143" y="1926318"/>
                    <a:pt x="714849" y="2264228"/>
                    <a:pt x="1131430" y="2264228"/>
                  </a:cubicBezTo>
                  <a:cubicBezTo>
                    <a:pt x="506559" y="2264228"/>
                    <a:pt x="0" y="1757363"/>
                    <a:pt x="0" y="1132114"/>
                  </a:cubicBezTo>
                  <a:cubicBezTo>
                    <a:pt x="0" y="545066"/>
                    <a:pt x="446549" y="62379"/>
                    <a:pt x="1018307" y="5587"/>
                  </a:cubicBezTo>
                  <a:lnTo>
                    <a:pt x="1887313" y="5588"/>
                  </a:lnTo>
                  <a:cubicBezTo>
                    <a:pt x="2303894" y="5588"/>
                    <a:pt x="2641600" y="0"/>
                    <a:pt x="2641600" y="0"/>
                  </a:cubicBezTo>
                  <a:cubicBezTo>
                    <a:pt x="2641600" y="276927"/>
                    <a:pt x="2492544" y="519020"/>
                    <a:pt x="2270331" y="650335"/>
                  </a:cubicBezTo>
                  <a:cubicBezTo>
                    <a:pt x="2088456" y="754742"/>
                    <a:pt x="1991027" y="754742"/>
                    <a:pt x="1887313" y="754742"/>
                  </a:cubicBezTo>
                  <a:close/>
                  <a:moveTo>
                    <a:pt x="1220578" y="2260766"/>
                  </a:moveTo>
                  <a:cubicBezTo>
                    <a:pt x="1191164" y="2263060"/>
                    <a:pt x="1161433" y="2264228"/>
                    <a:pt x="1131430" y="2264228"/>
                  </a:cubicBezTo>
                  <a:cubicBezTo>
                    <a:pt x="1160118" y="2264228"/>
                    <a:pt x="1188433" y="2262626"/>
                    <a:pt x="1216287" y="2259505"/>
                  </a:cubicBezTo>
                </a:path>
              </a:pathLst>
            </a:custGeom>
            <a:solidFill>
              <a:srgbClr val="C8FFE5"/>
            </a:solidFill>
            <a:ln>
              <a:noFill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753204" y="3207657"/>
              <a:ext cx="2641600" cy="2264228"/>
            </a:xfrm>
            <a:custGeom>
              <a:avLst/>
              <a:gdLst/>
              <a:ahLst/>
              <a:cxnLst/>
              <a:rect l="0" t="0" r="0" b="0"/>
              <a:pathLst>
                <a:path w="2641600" h="2264228">
                  <a:moveTo>
                    <a:pt x="1887313" y="754742"/>
                  </a:moveTo>
                  <a:lnTo>
                    <a:pt x="1131430" y="754742"/>
                  </a:lnTo>
                  <a:cubicBezTo>
                    <a:pt x="714849" y="754742"/>
                    <a:pt x="377143" y="1092653"/>
                    <a:pt x="377143" y="1509485"/>
                  </a:cubicBezTo>
                  <a:cubicBezTo>
                    <a:pt x="377143" y="1926318"/>
                    <a:pt x="714849" y="2264228"/>
                    <a:pt x="1131430" y="2264228"/>
                  </a:cubicBezTo>
                  <a:cubicBezTo>
                    <a:pt x="506559" y="2264228"/>
                    <a:pt x="0" y="1757363"/>
                    <a:pt x="0" y="1132114"/>
                  </a:cubicBezTo>
                  <a:cubicBezTo>
                    <a:pt x="0" y="545066"/>
                    <a:pt x="446549" y="62379"/>
                    <a:pt x="1018307" y="5587"/>
                  </a:cubicBezTo>
                  <a:lnTo>
                    <a:pt x="1887313" y="5588"/>
                  </a:lnTo>
                  <a:cubicBezTo>
                    <a:pt x="2303894" y="5588"/>
                    <a:pt x="2641600" y="0"/>
                    <a:pt x="2641600" y="0"/>
                  </a:cubicBezTo>
                  <a:cubicBezTo>
                    <a:pt x="2641600" y="276927"/>
                    <a:pt x="2492544" y="519020"/>
                    <a:pt x="2270331" y="650335"/>
                  </a:cubicBezTo>
                  <a:cubicBezTo>
                    <a:pt x="2088456" y="754742"/>
                    <a:pt x="1991027" y="754742"/>
                    <a:pt x="1887313" y="754742"/>
                  </a:cubicBezTo>
                  <a:close/>
                  <a:moveTo>
                    <a:pt x="1220578" y="2260766"/>
                  </a:moveTo>
                  <a:cubicBezTo>
                    <a:pt x="1191164" y="2263060"/>
                    <a:pt x="1161433" y="2264228"/>
                    <a:pt x="1131430" y="2264228"/>
                  </a:cubicBezTo>
                  <a:cubicBezTo>
                    <a:pt x="1160118" y="2264228"/>
                    <a:pt x="1188433" y="2262626"/>
                    <a:pt x="1216287" y="2259505"/>
                  </a:cubicBezTo>
                </a:path>
              </a:pathLst>
            </a:custGeom>
            <a:noFill/>
            <a:ln w="11792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33208" y="4437143"/>
            <a:ext cx="1509485" cy="1509485"/>
            <a:chOff x="2130576" y="3962400"/>
            <a:chExt cx="1509485" cy="1509485"/>
          </a:xfrm>
        </p:grpSpPr>
        <p:sp>
          <p:nvSpPr>
            <p:cNvPr id="14" name="Rounded Rectangle 13"/>
            <p:cNvSpPr/>
            <p:nvPr/>
          </p:nvSpPr>
          <p:spPr>
            <a:xfrm>
              <a:off x="2130576" y="3962400"/>
              <a:ext cx="1509485" cy="1509485"/>
            </a:xfrm>
            <a:custGeom>
              <a:avLst/>
              <a:gdLst/>
              <a:ahLst/>
              <a:cxnLst/>
              <a:rect l="0" t="0" r="0" b="0"/>
              <a:pathLst>
                <a:path w="1509485" h="1509485">
                  <a:moveTo>
                    <a:pt x="0" y="754742"/>
                  </a:moveTo>
                  <a:cubicBezTo>
                    <a:pt x="0" y="337909"/>
                    <a:pt x="337909" y="0"/>
                    <a:pt x="754742" y="0"/>
                  </a:cubicBezTo>
                  <a:cubicBezTo>
                    <a:pt x="1171575" y="0"/>
                    <a:pt x="1509485" y="337909"/>
                    <a:pt x="1509485" y="754742"/>
                  </a:cubicBezTo>
                  <a:cubicBezTo>
                    <a:pt x="1509485" y="1171575"/>
                    <a:pt x="1171575" y="1509485"/>
                    <a:pt x="754742" y="1509485"/>
                  </a:cubicBezTo>
                  <a:cubicBezTo>
                    <a:pt x="337909" y="1509485"/>
                    <a:pt x="0" y="1171575"/>
                    <a:pt x="0" y="754742"/>
                  </a:cubicBezTo>
                </a:path>
              </a:pathLst>
            </a:custGeom>
            <a:solidFill>
              <a:srgbClr val="E9FFB9"/>
            </a:solidFill>
            <a:ln>
              <a:noFill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130576" y="3962400"/>
              <a:ext cx="1509485" cy="1509485"/>
            </a:xfrm>
            <a:custGeom>
              <a:avLst/>
              <a:gdLst/>
              <a:ahLst/>
              <a:cxnLst/>
              <a:rect l="0" t="0" r="0" b="0"/>
              <a:pathLst>
                <a:path w="1509485" h="1509485">
                  <a:moveTo>
                    <a:pt x="0" y="754742"/>
                  </a:moveTo>
                  <a:cubicBezTo>
                    <a:pt x="0" y="337909"/>
                    <a:pt x="337909" y="0"/>
                    <a:pt x="754742" y="0"/>
                  </a:cubicBezTo>
                  <a:cubicBezTo>
                    <a:pt x="1171575" y="0"/>
                    <a:pt x="1509485" y="337909"/>
                    <a:pt x="1509485" y="754742"/>
                  </a:cubicBezTo>
                  <a:cubicBezTo>
                    <a:pt x="1509485" y="1171575"/>
                    <a:pt x="1171575" y="1509485"/>
                    <a:pt x="754742" y="1509485"/>
                  </a:cubicBezTo>
                  <a:cubicBezTo>
                    <a:pt x="337909" y="1509485"/>
                    <a:pt x="0" y="1171575"/>
                    <a:pt x="0" y="754742"/>
                  </a:cubicBezTo>
                </a:path>
              </a:pathLst>
            </a:custGeom>
            <a:noFill/>
            <a:ln w="11792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689935" y="298320"/>
            <a:ext cx="8560489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484848"/>
                </a:solidFill>
                <a:latin typeface="Shantell Sans"/>
              </a:rPr>
              <a:t>Todays focus: </a:t>
            </a:r>
            <a:r>
              <a:rPr sz="3200" b="1" dirty="0">
                <a:solidFill>
                  <a:srgbClr val="484848"/>
                </a:solidFill>
                <a:latin typeface="Shantell Sans"/>
              </a:rPr>
              <a:t>Namibia EIA System Evaluation</a:t>
            </a:r>
            <a:endParaRPr sz="3200" b="1" dirty="0">
              <a:solidFill>
                <a:srgbClr val="484848"/>
              </a:solidFill>
              <a:latin typeface="Shante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8148" y="1417869"/>
            <a:ext cx="3284088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000" dirty="0">
                <a:solidFill>
                  <a:srgbClr val="484848"/>
                </a:solidFill>
                <a:latin typeface="Shantell Sans"/>
              </a:rPr>
              <a:t>Evaluating EIA's current
effectiveness</a:t>
            </a:r>
            <a:endParaRPr sz="2000" dirty="0">
              <a:solidFill>
                <a:srgbClr val="484848"/>
              </a:solidFill>
              <a:latin typeface="Shante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1810" y="1724784"/>
            <a:ext cx="892872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200" b="1">
                <a:solidFill>
                  <a:srgbClr val="E0CB15"/>
                </a:solidFill>
                <a:latin typeface="Shantell Sans"/>
              </a:rPr>
              <a:t>System Status</a:t>
            </a:r>
            <a:endParaRPr sz="1200" b="1">
              <a:solidFill>
                <a:srgbClr val="E0CB15"/>
              </a:solidFill>
              <a:latin typeface="Shantell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41870" y="2229485"/>
            <a:ext cx="3521075" cy="6153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000" dirty="0">
                <a:solidFill>
                  <a:srgbClr val="484848"/>
                </a:solidFill>
                <a:latin typeface="Shantell Sans"/>
              </a:rPr>
              <a:t>Assessing EIA's
governance adherence</a:t>
            </a:r>
            <a:endParaRPr sz="2000" dirty="0">
              <a:solidFill>
                <a:srgbClr val="484848"/>
              </a:solidFill>
              <a:latin typeface="Shante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2989" y="2479527"/>
            <a:ext cx="984244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200" b="1">
                <a:solidFill>
                  <a:srgbClr val="4E88E7"/>
                </a:solidFill>
                <a:latin typeface="Shantell Sans"/>
              </a:rPr>
              <a:t>Process Quality</a:t>
            </a:r>
            <a:endParaRPr sz="1200" b="1">
              <a:solidFill>
                <a:srgbClr val="4E88E7"/>
              </a:solidFill>
              <a:latin typeface="Shante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9291" y="3139927"/>
            <a:ext cx="771045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200" b="1">
                <a:solidFill>
                  <a:srgbClr val="1EABDA"/>
                </a:solidFill>
                <a:latin typeface="Shantell Sans"/>
              </a:rPr>
              <a:t>Stakeholder
Perceptions</a:t>
            </a:r>
            <a:endParaRPr sz="1200" b="1">
              <a:solidFill>
                <a:srgbClr val="1EABDA"/>
              </a:solidFill>
              <a:latin typeface="Shante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59536" y="2927354"/>
            <a:ext cx="4453649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000" dirty="0">
                <a:solidFill>
                  <a:srgbClr val="484848"/>
                </a:solidFill>
                <a:latin typeface="Shantell Sans"/>
              </a:rPr>
              <a:t>Understanding actors'
views on EIA</a:t>
            </a:r>
            <a:endParaRPr sz="2000" dirty="0">
              <a:solidFill>
                <a:srgbClr val="484848"/>
              </a:solidFill>
              <a:latin typeface="Shante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1400" y="3894670"/>
            <a:ext cx="694100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200" b="1">
                <a:solidFill>
                  <a:srgbClr val="3CC583"/>
                </a:solidFill>
                <a:latin typeface="Shantell Sans"/>
              </a:rPr>
              <a:t>Case Study
Lessons</a:t>
            </a:r>
            <a:endParaRPr sz="1200" b="1">
              <a:solidFill>
                <a:srgbClr val="3CC583"/>
              </a:solidFill>
              <a:latin typeface="Shante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77143" y="3682097"/>
            <a:ext cx="2415726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2000" dirty="0">
                <a:solidFill>
                  <a:srgbClr val="484848"/>
                </a:solidFill>
                <a:latin typeface="Shantell Sans"/>
              </a:rPr>
              <a:t>Learning from practical
implementations</a:t>
            </a:r>
            <a:endParaRPr sz="2000" dirty="0">
              <a:solidFill>
                <a:srgbClr val="484848"/>
              </a:solidFill>
              <a:latin typeface="Shantell San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9259" y="5026784"/>
            <a:ext cx="875240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 b="1">
                <a:solidFill>
                  <a:srgbClr val="92BD39"/>
                </a:solidFill>
                <a:latin typeface="Shantell Sans"/>
              </a:rPr>
              <a:t>EIA System
Improvement</a:t>
            </a:r>
            <a:endParaRPr sz="1200" b="1">
              <a:solidFill>
                <a:srgbClr val="92BD39"/>
              </a:solidFill>
              <a:latin typeface="Shantell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52245" y="4791352"/>
            <a:ext cx="2543966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2000" dirty="0">
                <a:solidFill>
                  <a:srgbClr val="484848"/>
                </a:solidFill>
                <a:latin typeface="Shantell Sans"/>
              </a:rPr>
              <a:t>Enhancing EIA for better
outcomes</a:t>
            </a:r>
            <a:endParaRPr sz="2000" dirty="0">
              <a:solidFill>
                <a:srgbClr val="484848"/>
              </a:solidFill>
              <a:latin typeface="Shante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"/>
          <p:cNvSpPr txBox="1">
            <a:spLocks noGrp="1"/>
          </p:cNvSpPr>
          <p:nvPr>
            <p:ph type="title"/>
          </p:nvPr>
        </p:nvSpPr>
        <p:spPr>
          <a:xfrm>
            <a:off x="1475229" y="0"/>
            <a:ext cx="6016996" cy="8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100"/>
              <a:buFont typeface="Century Gothic" panose="020B0502020202020204"/>
              <a:buNone/>
            </a:pPr>
            <a:r>
              <a:rPr lang="en-US" sz="3100" b="1" dirty="0"/>
              <a:t>3. METHODOLOGY</a:t>
            </a:r>
            <a:br>
              <a:rPr lang="en-US" b="1" dirty="0"/>
            </a:br>
            <a:endParaRPr dirty="0"/>
          </a:p>
        </p:txBody>
      </p:sp>
      <p:pic>
        <p:nvPicPr>
          <p:cNvPr id="299" name="Google Shape;299;p20" descr="A diagram of a method research&#10;&#10;Description automatically generated with medium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2898648" y="1984248"/>
            <a:ext cx="4099560" cy="465660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0"/>
          <p:cNvSpPr txBox="1">
            <a:spLocks noGrp="1"/>
          </p:cNvSpPr>
          <p:nvPr>
            <p:ph type="body" idx="2"/>
          </p:nvPr>
        </p:nvSpPr>
        <p:spPr>
          <a:xfrm>
            <a:off x="1700034" y="629478"/>
            <a:ext cx="5792191" cy="1583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❑"/>
            </a:pPr>
            <a:r>
              <a:rPr lang="en-US" sz="2100" dirty="0"/>
              <a:t>Mixed method: a combination of both the quantitative and qualitative data (Denscombe, 2008). </a:t>
            </a:r>
            <a:endParaRPr sz="2100" dirty="0"/>
          </a:p>
          <a:p>
            <a:pPr marL="742950" lvl="1" indent="-292100" algn="just">
              <a:buSzPts val="1900"/>
              <a:buFont typeface="Noto Sans Symbols"/>
              <a:buChar char="❑"/>
            </a:pPr>
            <a:r>
              <a:rPr lang="en-US" sz="1900" dirty="0"/>
              <a:t>Suitable because of limited research.</a:t>
            </a:r>
            <a:endParaRPr sz="19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500" dirty="0"/>
          </a:p>
        </p:txBody>
      </p:sp>
      <p:sp>
        <p:nvSpPr>
          <p:cNvPr id="301" name="Google Shape;301;p20"/>
          <p:cNvSpPr/>
          <p:nvPr/>
        </p:nvSpPr>
        <p:spPr>
          <a:xfrm rot="16371811" flipH="1">
            <a:off x="7396212" y="2760030"/>
            <a:ext cx="192025" cy="16459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4514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302" name="Google Shape;302;p20"/>
          <p:cNvSpPr/>
          <p:nvPr/>
        </p:nvSpPr>
        <p:spPr>
          <a:xfrm rot="16200000">
            <a:off x="7394318" y="4520946"/>
            <a:ext cx="192024" cy="16459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5875" cap="rnd" cmpd="sng">
            <a:solidFill>
              <a:srgbClr val="4337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303" name="Google Shape;303;p20"/>
          <p:cNvSpPr/>
          <p:nvPr/>
        </p:nvSpPr>
        <p:spPr>
          <a:xfrm>
            <a:off x="7986241" y="2381250"/>
            <a:ext cx="1512448" cy="1286636"/>
          </a:xfrm>
          <a:prstGeom prst="rect">
            <a:avLst/>
          </a:prstGeom>
          <a:solidFill>
            <a:schemeClr val="accent5"/>
          </a:solidFill>
          <a:ln w="15875" cap="rnd" cmpd="sng">
            <a:solidFill>
              <a:srgbClr val="3D47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Survey questionnaire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SPSS &amp; Excel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Descriptive: Cross tabs 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4" name="Google Shape;304;p20"/>
          <p:cNvSpPr/>
          <p:nvPr/>
        </p:nvSpPr>
        <p:spPr>
          <a:xfrm>
            <a:off x="7982452" y="4064729"/>
            <a:ext cx="1600460" cy="1286636"/>
          </a:xfrm>
          <a:prstGeom prst="rect">
            <a:avLst/>
          </a:prstGeom>
          <a:solidFill>
            <a:schemeClr val="accent5"/>
          </a:solidFill>
          <a:ln w="15875" cap="rnd" cmpd="sng">
            <a:solidFill>
              <a:srgbClr val="3D47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Interviews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With experts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NVIVO- Thematic analysis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8" name="Google Shape;308;p2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"/>
          <p:cNvSpPr txBox="1">
            <a:spLocks noGrp="1"/>
          </p:cNvSpPr>
          <p:nvPr>
            <p:ph type="title"/>
          </p:nvPr>
        </p:nvSpPr>
        <p:spPr>
          <a:xfrm>
            <a:off x="308076" y="9815"/>
            <a:ext cx="5889524" cy="844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1" dirty="0"/>
              <a:t>3.1 SURVEYS</a:t>
            </a:r>
            <a:endParaRPr sz="2800" dirty="0"/>
          </a:p>
        </p:txBody>
      </p:sp>
      <p:sp>
        <p:nvSpPr>
          <p:cNvPr id="314" name="Google Shape;314;p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315" name="Google Shape;315;p6"/>
          <p:cNvSpPr txBox="1">
            <a:spLocks noGrp="1"/>
          </p:cNvSpPr>
          <p:nvPr>
            <p:ph type="body" idx="1"/>
          </p:nvPr>
        </p:nvSpPr>
        <p:spPr>
          <a:xfrm>
            <a:off x="6197600" y="384831"/>
            <a:ext cx="5994300" cy="637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 b="1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S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urvey</a:t>
            </a:r>
            <a:endParaRPr b="1" dirty="0"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en-US" sz="2400" b="1" i="0" strike="noStrike" cap="none" dirty="0">
                <a:solidFill>
                  <a:srgbClr val="000000"/>
                </a:solidFill>
              </a:rPr>
              <a:t>Part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i="0" strike="noStrike" cap="none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A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: Consent, contextual information  institution, gender,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age, years of experience, and stages of EIA involvement. </a:t>
            </a:r>
            <a:endParaRPr dirty="0"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en-US" sz="2400" b="1" dirty="0">
                <a:solidFill>
                  <a:srgbClr val="000000"/>
                </a:solidFill>
              </a:rPr>
              <a:t>Part</a:t>
            </a:r>
            <a:r>
              <a:rPr lang="en-US" sz="2400" b="1" i="0" strike="noStrike" cap="none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 B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: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9 sections of closed questions.</a:t>
            </a:r>
            <a:endParaRPr dirty="0"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en-US" sz="2400" b="0" i="1" u="none" strike="noStrike" cap="none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Section 1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: Performance and procedural effectiveness (objective 1);</a:t>
            </a:r>
            <a:endParaRPr dirty="0"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en-US" sz="2400" b="0" i="1" u="none" strike="noStrike" cap="none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Section 2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: Good governance quality in the EIA process (objective 2); </a:t>
            </a:r>
            <a:endParaRPr dirty="0"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en-US" sz="2400" b="0" i="1" u="none" strike="noStrike" cap="none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Section 3 – 9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: </a:t>
            </a:r>
            <a:r>
              <a:rPr lang="en-US" sz="2400" dirty="0">
                <a:solidFill>
                  <a:srgbClr val="000000"/>
                </a:solidFill>
              </a:rPr>
              <a:t> 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ubstantive, normative &amp; transactive elements (objective 3).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 </a:t>
            </a:r>
            <a:endParaRPr lang="en-US" sz="2400" b="0" i="0" u="none" strike="noStrike" cap="none" dirty="0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en-US" sz="2400" b="1" dirty="0">
                <a:solidFill>
                  <a:schemeClr val="dk1"/>
                </a:solidFill>
              </a:rPr>
              <a:t>Part C</a:t>
            </a:r>
            <a:r>
              <a:rPr lang="en-US" sz="2400" dirty="0">
                <a:solidFill>
                  <a:schemeClr val="dk1"/>
                </a:solidFill>
              </a:rPr>
              <a:t>: Case study analysis</a:t>
            </a:r>
            <a:endParaRPr dirty="0"/>
          </a:p>
        </p:txBody>
      </p:sp>
      <p:pic>
        <p:nvPicPr>
          <p:cNvPr id="316" name="Google Shape;316;p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31799" y="1152904"/>
            <a:ext cx="5889523" cy="5695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62*166"/>
  <p:tag name="TABLE_ENDDRAG_RECT" val="169*384*762*166"/>
</p:tagLst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8b52cd7-fa36-499c-8b95-8b518e5c210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5B2FA65FA4B24A991F18AFA9548BBA" ma:contentTypeVersion="18" ma:contentTypeDescription="Create a new document." ma:contentTypeScope="" ma:versionID="2f803809280e823ec904e2ca9013af45">
  <xsd:schema xmlns:xsd="http://www.w3.org/2001/XMLSchema" xmlns:xs="http://www.w3.org/2001/XMLSchema" xmlns:p="http://schemas.microsoft.com/office/2006/metadata/properties" xmlns:ns3="e8b52cd7-fa36-499c-8b95-8b518e5c2108" xmlns:ns4="3e96b6e3-6d62-4439-946f-191a267695bb" targetNamespace="http://schemas.microsoft.com/office/2006/metadata/properties" ma:root="true" ma:fieldsID="c0bc796e9e92d32163e73f8addb98745" ns3:_="" ns4:_="">
    <xsd:import namespace="e8b52cd7-fa36-499c-8b95-8b518e5c2108"/>
    <xsd:import namespace="3e96b6e3-6d62-4439-946f-191a267695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52cd7-fa36-499c-8b95-8b518e5c21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6b6e3-6d62-4439-946f-191a267695b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2.xml><?xml version="1.0" encoding="utf-8"?>
<ds:datastoreItem xmlns:ds="http://schemas.openxmlformats.org/officeDocument/2006/customXml" ds:itemID="{02601EDE-0416-42C6-863B-F8CA328FDB25}">
  <ds:schemaRefs/>
</ds:datastoreItem>
</file>

<file path=customXml/itemProps3.xml><?xml version="1.0" encoding="utf-8"?>
<ds:datastoreItem xmlns:ds="http://schemas.openxmlformats.org/officeDocument/2006/customXml" ds:itemID="{FE6CD261-0838-4995-B341-25668DE17DBE}">
  <ds:schemaRefs/>
</ds:datastoreItem>
</file>

<file path=customXml/itemProps4.xml><?xml version="1.0" encoding="utf-8"?>
<ds:datastoreItem xmlns:ds="http://schemas.openxmlformats.org/officeDocument/2006/customXml" ds:itemID="{69B4DA99-922C-4B7D-97F7-40B7E6AE68F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13443</Words>
  <Application>WPS Presentation</Application>
  <PresentationFormat>Widescreen</PresentationFormat>
  <Paragraphs>618</Paragraphs>
  <Slides>31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0" baseType="lpstr">
      <vt:lpstr>Arial</vt:lpstr>
      <vt:lpstr>SimSun</vt:lpstr>
      <vt:lpstr>Wingdings</vt:lpstr>
      <vt:lpstr>Arial</vt:lpstr>
      <vt:lpstr>Century Gothic</vt:lpstr>
      <vt:lpstr>Noto Sans Symbols</vt:lpstr>
      <vt:lpstr>Segoe Print</vt:lpstr>
      <vt:lpstr>Calibri</vt:lpstr>
      <vt:lpstr>Times New Roman</vt:lpstr>
      <vt:lpstr>Roboto</vt:lpstr>
      <vt:lpstr>Shantell Sans</vt:lpstr>
      <vt:lpstr>Microsoft YaHei</vt:lpstr>
      <vt:lpstr>Arial Unicode MS</vt:lpstr>
      <vt:lpstr>Libre Franklin</vt:lpstr>
      <vt:lpstr>Times New Roman</vt:lpstr>
      <vt:lpstr>Arial Unicode MS</vt:lpstr>
      <vt:lpstr>Wingdings</vt:lpstr>
      <vt:lpstr>Wisp</vt:lpstr>
      <vt:lpstr>Word.Document.12</vt:lpstr>
      <vt:lpstr>            THE PERFORMANCE, QUALITY, AND EFFECTIVENESS OF ENVIRONMENTAL IMPACT ASSESSMENT POLOCY IN NAMIBIA  </vt:lpstr>
      <vt:lpstr>PowerPoint 演示文稿</vt:lpstr>
      <vt:lpstr>PowerPoint 演示文稿</vt:lpstr>
      <vt:lpstr>1. ENVIRONMENTAL IMPACT ASSESSMENT </vt:lpstr>
      <vt:lpstr>2. What is EIA?</vt:lpstr>
      <vt:lpstr>PowerPoint 演示文稿</vt:lpstr>
      <vt:lpstr>PowerPoint 演示文稿</vt:lpstr>
      <vt:lpstr>3. METHODOLOGY </vt:lpstr>
      <vt:lpstr>3. METHODs..</vt:lpstr>
      <vt:lpstr>PowerPoint 演示文稿</vt:lpstr>
      <vt:lpstr>PowerPoint 演示文稿</vt:lpstr>
      <vt:lpstr>PowerPoint 演示文稿</vt:lpstr>
      <vt:lpstr>6. RESULTS : Performance </vt:lpstr>
      <vt:lpstr>PowerPoint 演示文稿</vt:lpstr>
      <vt:lpstr>6. RESULTS : EIA Quality </vt:lpstr>
      <vt:lpstr>6. RESULTS : EIA Quality…. </vt:lpstr>
      <vt:lpstr>6. RESULTS : EIA effectiveness - DM </vt:lpstr>
      <vt:lpstr>6. RESULTS : EIA effectiveness- Learning</vt:lpstr>
      <vt:lpstr>6. RESULTS : EIA effectiveness- Leadership</vt:lpstr>
      <vt:lpstr>6. RESULTS : transactive effectiveness</vt:lpstr>
      <vt:lpstr>PowerPoint 演示文稿</vt:lpstr>
      <vt:lpstr>6. RESULTS : EIA reports-Case study analysis</vt:lpstr>
      <vt:lpstr>6. RESULTS &amp; DISCUSSION Objective 4: Case study</vt:lpstr>
      <vt:lpstr>6. RESULTS &amp; DISCUSSION Objective 4: Case study</vt:lpstr>
      <vt:lpstr>8. CONCLUSION &amp; RECOMMENDATIONS</vt:lpstr>
      <vt:lpstr>8. CONCLUSION &amp; RECOMMENDATIONS</vt:lpstr>
      <vt:lpstr>8. CONCLUSION &amp; RECOMMENDATIONS</vt:lpstr>
      <vt:lpstr>8. CONCLUSION &amp; RECOMMENDATIONS</vt:lpstr>
      <vt:lpstr> 9. CONTRIBUTION TO KNOWLEDGE</vt:lpstr>
      <vt:lpstr>REFERENCES</vt:lpstr>
      <vt:lpstr>THANK YOU TANGI UNENE DANKE SEHR!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Nakwaya-Jacobus, Dietlinde</dc:creator>
  <cp:lastModifiedBy>dnakwaya</cp:lastModifiedBy>
  <cp:revision>13</cp:revision>
  <dcterms:created xsi:type="dcterms:W3CDTF">2025-02-01T14:26:00Z</dcterms:created>
  <dcterms:modified xsi:type="dcterms:W3CDTF">2025-07-24T12:48:59Z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0x0101003A5B2FA65FA4B24A991F18AFA9548BBA</vt:lpwstr>
  </property>
  <property fmtid="{D5CDD505-2E9C-101B-9397-08002B2CF9AE}" pid="3" name="ICV">
    <vt:lpwstr>2E116D09FA7A494A8A955C0ECD88A7EC_13</vt:lpwstr>
  </property>
  <property fmtid="{D5CDD505-2E9C-101B-9397-08002B2CF9AE}" pid="4" name="KSOProductBuildVer">
    <vt:lpwstr>1033-12.2.0.21546</vt:lpwstr>
  </property>
</Properties>
</file>