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9_F95D94C7.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71_DB8AB37F.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5"/>
  </p:notesMasterIdLst>
  <p:sldIdLst>
    <p:sldId id="257" r:id="rId5"/>
    <p:sldId id="325" r:id="rId6"/>
    <p:sldId id="342" r:id="rId7"/>
    <p:sldId id="281" r:id="rId8"/>
    <p:sldId id="338" r:id="rId9"/>
    <p:sldId id="339" r:id="rId10"/>
    <p:sldId id="340" r:id="rId11"/>
    <p:sldId id="360" r:id="rId12"/>
    <p:sldId id="341" r:id="rId13"/>
    <p:sldId id="363" r:id="rId14"/>
    <p:sldId id="365" r:id="rId15"/>
    <p:sldId id="369" r:id="rId16"/>
    <p:sldId id="364" r:id="rId17"/>
    <p:sldId id="366" r:id="rId18"/>
    <p:sldId id="343" r:id="rId19"/>
    <p:sldId id="344" r:id="rId20"/>
    <p:sldId id="345" r:id="rId21"/>
    <p:sldId id="347" r:id="rId22"/>
    <p:sldId id="348" r:id="rId23"/>
    <p:sldId id="346" r:id="rId24"/>
    <p:sldId id="349" r:id="rId25"/>
    <p:sldId id="350" r:id="rId26"/>
    <p:sldId id="352" r:id="rId27"/>
    <p:sldId id="354" r:id="rId28"/>
    <p:sldId id="351" r:id="rId29"/>
    <p:sldId id="357" r:id="rId30"/>
    <p:sldId id="353" r:id="rId31"/>
    <p:sldId id="356" r:id="rId32"/>
    <p:sldId id="355" r:id="rId33"/>
    <p:sldId id="362" r:id="rId34"/>
  </p:sldIdLst>
  <p:sldSz cx="12188825"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jQuqFtij66sR1JCXWEIbtRV0yHB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91F435-C59D-CB4C-BC22-56072824E256}" name="Kaurimbi" initials="" userId="S::Kaurimbi@nnf.org.na::55d362b4-94ae-4392-bae3-7341f00daebf" providerId="AD"/>
  <p188:author id="{2A9A1051-1B28-3A91-2404-D62DAB96A21E}" name="jess.phillips@marylandzoo.org" initials="je" userId="S::jess.phillips_marylandzoo.org#ext#@nnfnam.onmicrosoft.com::ffe7c10d-3bc6-483b-a267-383952877dcc" providerId="AD"/>
  <p188:author id="{522CFF6A-AA14-48FA-6814-C68B5237590B}" name="Carolin Mutorwa" initials="CM" userId="S::carolin@nnf.org.na::6e859cde-2496-49a3-a753-b367edb26bf5" providerId="AD"/>
  <p188:author id="{BB7A8588-CFB3-0E8D-02F1-A8490E6CF7B3}" name="Ukarapo Mungunda" initials="UM" userId="S::ukarapo@nnf.org.na::3d91b1af-2b27-4f5b-a111-b1cd5d47a8e1" providerId="AD"/>
  <p188:author id="{59F71E98-A484-A736-262A-1F1A5CD578B8}" name="Sharon Kahunda" initials="SK" userId="S::sharon@nnf.org.na::36232559-0598-4778-b755-34c64b294a48" providerId="AD"/>
  <p188:author id="{CAE0A2D5-A65C-CBD4-FF9E-6809FFC53354}" name="Petrus Shiindi" initials="" userId="S::pshiindi@nnf.org.na::0714e038-03ed-405c-baa4-491850ad1d12" providerId="AD"/>
  <p188:author id="{CDF603DA-7BF8-1329-11F5-0B1C83D75D6C}" name="Karin" initials="K" userId="S::Karin@nnf.org.na::934d3596-db77-4e74-99f6-58a67ae0aa65" providerId="AD"/>
  <p188:author id="{D03B1AF5-F7E0-8A3D-C335-4359137615EA}" name="Ukarapo Mungunda" initials="UM" userId="S::Ukarapo@nnf.org.na::3d91b1af-2b27-4f5b-a111-b1cd5d47a8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A70E73-2546-4312-B6C6-EE72FA6345BF}" v="123" dt="2025-09-23T14:21:57.028"/>
  </p1510:revLst>
</p1510:revInfo>
</file>

<file path=ppt/tableStyles.xml><?xml version="1.0" encoding="utf-8"?>
<a:tblStyleLst xmlns:a="http://schemas.openxmlformats.org/drawingml/2006/main" def="{A84BFDF0-9978-4DF5-B02A-4785A1D6B7AB}">
  <a:tblStyle styleId="{A84BFDF0-9978-4DF5-B02A-4785A1D6B7A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AF5F6"/>
          </a:solidFill>
        </a:fill>
      </a:tcStyle>
    </a:wholeTbl>
    <a:band1H>
      <a:tcTxStyle/>
      <a:tcStyle>
        <a:tcBdr/>
        <a:fill>
          <a:solidFill>
            <a:srgbClr val="D3EAED"/>
          </a:solidFill>
        </a:fill>
      </a:tcStyle>
    </a:band1H>
    <a:band2H>
      <a:tcTxStyle/>
      <a:tcStyle>
        <a:tcBdr/>
      </a:tcStyle>
    </a:band2H>
    <a:band1V>
      <a:tcTxStyle/>
      <a:tcStyle>
        <a:tcBdr/>
        <a:fill>
          <a:solidFill>
            <a:srgbClr val="D3EAED"/>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28" autoAdjust="0"/>
    <p:restoredTop sz="92941" autoAdjust="0"/>
  </p:normalViewPr>
  <p:slideViewPr>
    <p:cSldViewPr snapToGrid="0">
      <p:cViewPr varScale="1">
        <p:scale>
          <a:sx n="76" d="100"/>
          <a:sy n="76" d="100"/>
        </p:scale>
        <p:origin x="787" y="67"/>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62"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64"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67" Type="http://schemas.microsoft.com/office/2015/10/relationships/revisionInfo" Target="revisionInfo.xml"/></Relationships>
</file>

<file path=ppt/comments/modernComment_119_F95D94C7.xml><?xml version="1.0" encoding="utf-8"?>
<p188:cmLst xmlns:a="http://schemas.openxmlformats.org/drawingml/2006/main" xmlns:r="http://schemas.openxmlformats.org/officeDocument/2006/relationships" xmlns:p188="http://schemas.microsoft.com/office/powerpoint/2018/8/main">
  <p188:cm id="{1D500956-A19A-47E5-A4B0-8CB4B2B5F625}" authorId="{BB7A8588-CFB3-0E8D-02F1-A8490E6CF7B3}" created="2026-03-12T14:44:20.910">
    <pc:sldMkLst xmlns:pc="http://schemas.microsoft.com/office/powerpoint/2013/main/command">
      <pc:docMk/>
      <pc:sldMk cId="4183659719" sldId="281"/>
    </pc:sldMkLst>
    <p188:txBody>
      <a:bodyPr/>
      <a:lstStyle/>
      <a:p>
        <a:r>
          <a:rPr lang="en-US"/>
          <a:t>Pictures in alignment, font style and size the same please</a:t>
        </a:r>
      </a:p>
    </p188:txBody>
  </p188:cm>
</p188:cmLst>
</file>

<file path=ppt/comments/modernComment_171_DB8AB37F.xml><?xml version="1.0" encoding="utf-8"?>
<p188:cmLst xmlns:a="http://schemas.openxmlformats.org/drawingml/2006/main" xmlns:r="http://schemas.openxmlformats.org/officeDocument/2006/relationships" xmlns:p188="http://schemas.microsoft.com/office/powerpoint/2018/8/main">
  <p188:cm id="{10B91D60-9F03-4927-B161-52851F713523}" authorId="{BB7A8588-CFB3-0E8D-02F1-A8490E6CF7B3}" created="2026-03-12T14:47:49.336">
    <ac:deMkLst xmlns:ac="http://schemas.microsoft.com/office/drawing/2013/main/command">
      <pc:docMk xmlns:pc="http://schemas.microsoft.com/office/powerpoint/2013/main/command"/>
      <pc:sldMk xmlns:pc="http://schemas.microsoft.com/office/powerpoint/2013/main/command" cId="3683300223" sldId="369"/>
      <ac:picMk id="5" creationId="{012A45B4-E343-CE45-DA98-907B335A556E}"/>
    </ac:deMkLst>
    <p188:txBody>
      <a:bodyPr/>
      <a:lstStyle/>
      <a:p>
        <a:r>
          <a:rPr lang="en-US"/>
          <a:t>Same - slide looks crowded. These are images (Screenshots) taken from a different presentation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768461D2-371E-C498-EA82-609D78E9544A}"/>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E914834D-F81D-9B1D-1143-10FC1DA8E813}"/>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018E5933-3744-4619-53E8-1CE94510B7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9646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40FE6440-3810-C047-5F9A-DDBF1911477B}"/>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F947E237-76C7-111D-41CB-21E400A3EB69}"/>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871449C2-252F-E4F5-F52A-59D8D7A341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185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AF642516-F365-633F-EEB5-35212A2817E0}"/>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580F04B9-A280-533E-7531-182DD7675FD1}"/>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6" name="Google Shape;366;p4:notes">
            <a:extLst>
              <a:ext uri="{FF2B5EF4-FFF2-40B4-BE49-F238E27FC236}">
                <a16:creationId xmlns:a16="http://schemas.microsoft.com/office/drawing/2014/main" id="{8F1A4DE2-73FD-8D80-DC06-5D3BAF29A2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3848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49378A24-BE27-F905-4D85-92B1892303A2}"/>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71086C6F-6125-BC61-AE19-CDA746CCF49B}"/>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663BB30B-E8FA-AE7F-D60F-539A926328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01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D646FED5-32D8-8E56-48E7-1F4688BE4572}"/>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8A78FC35-DB9E-8A46-1DF0-582AA2ED9109}"/>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7F4BB377-5477-6CBD-6827-01316BD06B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9672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CFC44C01-51A8-9F3E-2FBB-BA6F77911ADD}"/>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64993146-9604-1530-ABC5-DA38FF155E09}"/>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5AC16500-CF98-F664-2D3F-F33E21E692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8301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388EB1AB-F9B8-CB84-998C-7D49987319DA}"/>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C52DC984-745E-F4CC-D0A1-4D80E8431591}"/>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229B765D-88F5-FB18-CDA9-02C1692582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9743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41DAD247-CA5B-C53A-4660-86316EDA3D8F}"/>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D223616D-1E95-DEEC-C351-541984FE5C17}"/>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2C445AE0-166A-FFF1-6D26-B3367800E3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1872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B0AEADC3-AA74-587A-B352-AAC54868F79B}"/>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440125E1-A1CD-6561-1A6B-FBFE5EB427CD}"/>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F521C2E4-C492-1A2E-7DD5-8D226FF810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9562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D784E333-1741-2970-8F8C-B2373D62962C}"/>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B23F48FA-443F-F30B-8579-E83F55C95263}"/>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FC47B29F-3288-0CD1-4AFA-31470EA232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0577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56B0182F-213F-36D6-34BC-DC51E62DCD57}"/>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04B73647-DA28-FAAB-E918-1D9B783B861C}"/>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705CD720-1EA2-EF0D-7E7A-FB00E9D337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7499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2C6233EE-9615-36F7-B665-1DF12B56052E}"/>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22E47F8B-0CB6-F02F-0405-641C6A0DA68C}"/>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6" name="Google Shape;366;p4:notes">
            <a:extLst>
              <a:ext uri="{FF2B5EF4-FFF2-40B4-BE49-F238E27FC236}">
                <a16:creationId xmlns:a16="http://schemas.microsoft.com/office/drawing/2014/main" id="{F9C84B15-63DD-57FA-E073-2A6FABBFDD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707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0621B1E5-C8A8-74C9-1109-0CE45B61669D}"/>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93482DAE-CA84-2BC9-BEC3-92F84E5D55B9}"/>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6" name="Google Shape;366;p4:notes">
            <a:extLst>
              <a:ext uri="{FF2B5EF4-FFF2-40B4-BE49-F238E27FC236}">
                <a16:creationId xmlns:a16="http://schemas.microsoft.com/office/drawing/2014/main" id="{D082AF7B-7069-277F-7A99-6025D67D18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9194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3328D82C-7EC6-6D1D-A926-9DDFF0CA47F5}"/>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FCC4D525-ACB5-880C-2BC9-BA650028FE20}"/>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BB31074F-FCC6-0E38-5036-B3E596E07A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5768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1EC670CB-FFF5-CE29-8908-9FBCA1E17E12}"/>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0F5A26AC-7075-F913-8855-7E6466FCDB28}"/>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8B176CE1-D970-1E5A-79DC-D56EFB315C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1195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C2A0FAA9-07D9-EC5F-DE9C-48305434CB31}"/>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A7AC244C-7342-E79A-0A29-9325247849D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69066F8D-4A4A-42CF-AB17-D8FE4A8BBA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8253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76F5126B-A89B-7406-03BD-58FA9C449A8A}"/>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9ABE0E26-E9BF-4257-09D3-7E3F175F27D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6" name="Google Shape;366;p4:notes">
            <a:extLst>
              <a:ext uri="{FF2B5EF4-FFF2-40B4-BE49-F238E27FC236}">
                <a16:creationId xmlns:a16="http://schemas.microsoft.com/office/drawing/2014/main" id="{BC47ABBB-779D-6F4C-F1FB-1040E2480C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5938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75A78C37-53FB-72A7-D319-8937AF343728}"/>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A17C0809-3DC0-920D-6AA1-751C226D233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8E718646-9918-4C5C-A3AF-AC4F8F3558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1997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49C9DC2E-3D11-221F-7D2C-92D053B542BB}"/>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B004D2D5-C4EF-BB4E-F5EE-AD1BD113A729}"/>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6E70F7D3-3A02-1734-567F-79C8815069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7025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C7DF5F09-7627-D0A3-293F-0805B76AFDB9}"/>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7703C542-0A43-0697-4069-21672C041F05}"/>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1E9B7DD6-62A7-B1F7-76DF-D671AF293B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957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2983FD82-0C43-CE81-A5D1-09F5859BD3E2}"/>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B0A548AE-97AE-7B77-716E-CF75CBC5F5EA}"/>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51A6BE7B-E335-7CD3-C1DD-401194D8E3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1949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6E14C204-78A4-B289-7C3D-ECAB3C6975EA}"/>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A6AECDBF-7C71-3A24-CB76-AD5974670DBE}"/>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3C3092FF-A8F4-65AF-0193-2D750D8C83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9621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99FECAE3-EBC4-1CF0-E7A0-D29075606E56}"/>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28E018BD-9565-9A0A-C1EB-5D39AE35280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4CC724F1-FE1C-9140-2934-FA7C480768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454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B06ECC2D-E3DB-3B8F-C0E9-00BCAC1CAB5E}"/>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C18E16FF-2C19-B252-8A8A-3A0A4ACA816F}"/>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20E0349B-CAA1-A0E9-AD0F-C97E61579E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9454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6C7B298F-D630-3E86-F729-E80A70BB2BA9}"/>
            </a:ext>
          </a:extLst>
        </p:cNvPr>
        <p:cNvGrpSpPr/>
        <p:nvPr/>
      </p:nvGrpSpPr>
      <p:grpSpPr>
        <a:xfrm>
          <a:off x="0" y="0"/>
          <a:ext cx="0" cy="0"/>
          <a:chOff x="0" y="0"/>
          <a:chExt cx="0" cy="0"/>
        </a:xfrm>
      </p:grpSpPr>
      <p:sp>
        <p:nvSpPr>
          <p:cNvPr id="365" name="Google Shape;365;p4:notes">
            <a:extLst>
              <a:ext uri="{FF2B5EF4-FFF2-40B4-BE49-F238E27FC236}">
                <a16:creationId xmlns:a16="http://schemas.microsoft.com/office/drawing/2014/main" id="{669AA7D8-B790-276A-9833-A68F7B685D73}"/>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4:notes">
            <a:extLst>
              <a:ext uri="{FF2B5EF4-FFF2-40B4-BE49-F238E27FC236}">
                <a16:creationId xmlns:a16="http://schemas.microsoft.com/office/drawing/2014/main" id="{56EE0011-BDF2-1017-3D24-9C4F07E790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3360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
        <p:cNvGrpSpPr/>
        <p:nvPr/>
      </p:nvGrpSpPr>
      <p:grpSpPr>
        <a:xfrm>
          <a:off x="0" y="0"/>
          <a:ext cx="0" cy="0"/>
          <a:chOff x="0" y="0"/>
          <a:chExt cx="0" cy="0"/>
        </a:xfrm>
      </p:grpSpPr>
      <p:sp>
        <p:nvSpPr>
          <p:cNvPr id="12" name="Google Shape;12;p14"/>
          <p:cNvSpPr txBox="1">
            <a:spLocks noGrp="1"/>
          </p:cNvSpPr>
          <p:nvPr>
            <p:ph type="title"/>
          </p:nvPr>
        </p:nvSpPr>
        <p:spPr>
          <a:xfrm>
            <a:off x="261938" y="260350"/>
            <a:ext cx="11664949" cy="288330"/>
          </a:xfrm>
          <a:prstGeom prst="rect">
            <a:avLst/>
          </a:prstGeom>
          <a:noFill/>
          <a:ln>
            <a:noFill/>
          </a:ln>
        </p:spPr>
        <p:txBody>
          <a:bodyPr spcFirstLastPara="1" wrap="square" lIns="0" tIns="0" rIns="0" bIns="0" anchor="ctr" anchorCtr="0">
            <a:noAutofit/>
          </a:bodyPr>
          <a:lstStyle>
            <a:lvl1pPr lvl="0" algn="l">
              <a:spcBef>
                <a:spcPts val="0"/>
              </a:spcBef>
              <a:spcAft>
                <a:spcPts val="0"/>
              </a:spcAft>
              <a:buClr>
                <a:schemeClr val="dk2"/>
              </a:buClr>
              <a:buSzPts val="3200"/>
              <a:buFont typeface="Calibri"/>
              <a:buNone/>
              <a:defRPr sz="32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 name="Google Shape;13;p14"/>
          <p:cNvGrpSpPr/>
          <p:nvPr/>
        </p:nvGrpSpPr>
        <p:grpSpPr>
          <a:xfrm>
            <a:off x="0" y="6794500"/>
            <a:ext cx="12192000" cy="63500"/>
            <a:chOff x="-723900" y="1040009"/>
            <a:chExt cx="5295900" cy="52191"/>
          </a:xfrm>
        </p:grpSpPr>
        <p:sp>
          <p:nvSpPr>
            <p:cNvPr id="14" name="Google Shape;14;p14"/>
            <p:cNvSpPr/>
            <p:nvPr/>
          </p:nvSpPr>
          <p:spPr>
            <a:xfrm>
              <a:off x="1041400" y="1040009"/>
              <a:ext cx="1765300" cy="5219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5" name="Google Shape;15;p14"/>
            <p:cNvSpPr/>
            <p:nvPr/>
          </p:nvSpPr>
          <p:spPr>
            <a:xfrm>
              <a:off x="2806700" y="1040009"/>
              <a:ext cx="1765300" cy="5219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 name="Google Shape;16;p14"/>
            <p:cNvSpPr/>
            <p:nvPr/>
          </p:nvSpPr>
          <p:spPr>
            <a:xfrm>
              <a:off x="-723900" y="1040009"/>
              <a:ext cx="1765300" cy="5219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sp>
        <p:nvSpPr>
          <p:cNvPr id="17" name="Google Shape;17;p14"/>
          <p:cNvSpPr/>
          <p:nvPr/>
        </p:nvSpPr>
        <p:spPr>
          <a:xfrm>
            <a:off x="11613495" y="6336583"/>
            <a:ext cx="350092" cy="288330"/>
          </a:xfrm>
          <a:prstGeom prst="hexagon">
            <a:avLst>
              <a:gd name="adj" fmla="val 25000"/>
              <a:gd name="vf" fmla="val 115470"/>
            </a:avLst>
          </a:prstGeom>
          <a:solidFill>
            <a:schemeClr val="accent3"/>
          </a:solid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800" b="1" i="0" u="none" strike="noStrike" cap="none">
                <a:solidFill>
                  <a:schemeClr val="lt1"/>
                </a:solidFill>
                <a:latin typeface="Calibri"/>
                <a:ea typeface="Calibri"/>
                <a:cs typeface="Calibri"/>
                <a:sym typeface="Calibri"/>
              </a:rPr>
              <a:t>‹#›</a:t>
            </a:fld>
            <a:endParaRPr sz="8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a:off x="609443" y="273049"/>
            <a:ext cx="4010039" cy="1162051"/>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dk1"/>
              </a:buClr>
              <a:buSzPts val="2700"/>
              <a:buFont typeface="Calibri"/>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4"/>
          <p:cNvSpPr txBox="1">
            <a:spLocks noGrp="1"/>
          </p:cNvSpPr>
          <p:nvPr>
            <p:ph type="body" idx="1"/>
          </p:nvPr>
        </p:nvSpPr>
        <p:spPr>
          <a:xfrm>
            <a:off x="4765492" y="273052"/>
            <a:ext cx="6813892" cy="5853113"/>
          </a:xfrm>
          <a:prstGeom prst="rect">
            <a:avLst/>
          </a:prstGeom>
          <a:noFill/>
          <a:ln>
            <a:noFill/>
          </a:ln>
        </p:spPr>
        <p:txBody>
          <a:bodyPr spcFirstLastPara="1" wrap="square" lIns="91425" tIns="45700" rIns="91425" bIns="45700" anchor="t" anchorCtr="0">
            <a:noAutofit/>
          </a:bodyPr>
          <a:lstStyle>
            <a:lvl1pPr marL="457200" marR="0" lvl="0"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3550" algn="l" rtl="0">
              <a:spcBef>
                <a:spcPts val="74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77" name="Google Shape;77;p24"/>
          <p:cNvSpPr txBox="1">
            <a:spLocks noGrp="1"/>
          </p:cNvSpPr>
          <p:nvPr>
            <p:ph type="body" idx="2"/>
          </p:nvPr>
        </p:nvSpPr>
        <p:spPr>
          <a:xfrm>
            <a:off x="609443" y="1435102"/>
            <a:ext cx="4010039"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8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spcBef>
                <a:spcPts val="26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8" name="Google Shape;78;p24"/>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79" name="Google Shape;79;p24"/>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80" name="Google Shape;80;p24"/>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a:solidFill>
                  <a:schemeClr val="dk1"/>
                </a:solidFill>
                <a:latin typeface="Calibri"/>
                <a:ea typeface="Calibri"/>
                <a:cs typeface="Calibri"/>
                <a:sym typeface="Calibri"/>
              </a:defRPr>
            </a:lvl1pPr>
            <a:lvl2pPr marL="0" marR="0" lvl="1" indent="0" algn="l" rtl="0">
              <a:spcBef>
                <a:spcPts val="0"/>
              </a:spcBef>
              <a:buNone/>
              <a:defRPr sz="2400">
                <a:solidFill>
                  <a:schemeClr val="dk1"/>
                </a:solidFill>
                <a:latin typeface="Calibri"/>
                <a:ea typeface="Calibri"/>
                <a:cs typeface="Calibri"/>
                <a:sym typeface="Calibri"/>
              </a:defRPr>
            </a:lvl2pPr>
            <a:lvl3pPr marL="0" marR="0" lvl="2" indent="0" algn="l" rtl="0">
              <a:spcBef>
                <a:spcPts val="0"/>
              </a:spcBef>
              <a:buNone/>
              <a:defRPr sz="2400">
                <a:solidFill>
                  <a:schemeClr val="dk1"/>
                </a:solidFill>
                <a:latin typeface="Calibri"/>
                <a:ea typeface="Calibri"/>
                <a:cs typeface="Calibri"/>
                <a:sym typeface="Calibri"/>
              </a:defRPr>
            </a:lvl3pPr>
            <a:lvl4pPr marL="0" marR="0" lvl="3" indent="0" algn="l" rtl="0">
              <a:spcBef>
                <a:spcPts val="0"/>
              </a:spcBef>
              <a:buNone/>
              <a:defRPr sz="2400">
                <a:solidFill>
                  <a:schemeClr val="dk1"/>
                </a:solidFill>
                <a:latin typeface="Calibri"/>
                <a:ea typeface="Calibri"/>
                <a:cs typeface="Calibri"/>
                <a:sym typeface="Calibri"/>
              </a:defRPr>
            </a:lvl4pPr>
            <a:lvl5pPr marL="0" marR="0" lvl="4" indent="0" algn="l" rtl="0">
              <a:spcBef>
                <a:spcPts val="0"/>
              </a:spcBef>
              <a:buNone/>
              <a:defRPr sz="2400">
                <a:solidFill>
                  <a:schemeClr val="dk1"/>
                </a:solidFill>
                <a:latin typeface="Calibri"/>
                <a:ea typeface="Calibri"/>
                <a:cs typeface="Calibri"/>
                <a:sym typeface="Calibri"/>
              </a:defRPr>
            </a:lvl5pPr>
            <a:lvl6pPr marL="0" marR="0" lvl="5" indent="0" algn="l" rtl="0">
              <a:spcBef>
                <a:spcPts val="0"/>
              </a:spcBef>
              <a:buNone/>
              <a:defRPr sz="2400">
                <a:solidFill>
                  <a:schemeClr val="dk1"/>
                </a:solidFill>
                <a:latin typeface="Calibri"/>
                <a:ea typeface="Calibri"/>
                <a:cs typeface="Calibri"/>
                <a:sym typeface="Calibri"/>
              </a:defRPr>
            </a:lvl6pPr>
            <a:lvl7pPr marL="0" marR="0" lvl="6" indent="0" algn="l" rtl="0">
              <a:spcBef>
                <a:spcPts val="0"/>
              </a:spcBef>
              <a:buNone/>
              <a:defRPr sz="2400">
                <a:solidFill>
                  <a:schemeClr val="dk1"/>
                </a:solidFill>
                <a:latin typeface="Calibri"/>
                <a:ea typeface="Calibri"/>
                <a:cs typeface="Calibri"/>
                <a:sym typeface="Calibri"/>
              </a:defRPr>
            </a:lvl7pPr>
            <a:lvl8pPr marL="0" marR="0" lvl="7" indent="0" algn="l" rtl="0">
              <a:spcBef>
                <a:spcPts val="0"/>
              </a:spcBef>
              <a:buNone/>
              <a:defRPr sz="2400">
                <a:solidFill>
                  <a:schemeClr val="dk1"/>
                </a:solidFill>
                <a:latin typeface="Calibri"/>
                <a:ea typeface="Calibri"/>
                <a:cs typeface="Calibri"/>
                <a:sym typeface="Calibri"/>
              </a:defRPr>
            </a:lvl8pPr>
            <a:lvl9pPr marL="0" marR="0" lvl="8" indent="0" algn="l" rtl="0">
              <a:spcBef>
                <a:spcPts val="0"/>
              </a:spcBef>
              <a:buNone/>
              <a:defRPr sz="2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6"/>
          <p:cNvSpPr txBox="1">
            <a:spLocks noGrp="1"/>
          </p:cNvSpPr>
          <p:nvPr>
            <p:ph type="title"/>
          </p:nvPr>
        </p:nvSpPr>
        <p:spPr>
          <a:xfrm>
            <a:off x="261938" y="260350"/>
            <a:ext cx="11664949" cy="288330"/>
          </a:xfrm>
          <a:prstGeom prst="rect">
            <a:avLst/>
          </a:prstGeom>
          <a:noFill/>
          <a:ln>
            <a:noFill/>
          </a:ln>
        </p:spPr>
        <p:txBody>
          <a:bodyPr spcFirstLastPara="1" wrap="square" lIns="0" tIns="0" rIns="0" bIns="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6"/>
          <p:cNvSpPr txBox="1">
            <a:spLocks noGrp="1"/>
          </p:cNvSpPr>
          <p:nvPr>
            <p:ph type="body" idx="1"/>
          </p:nvPr>
        </p:nvSpPr>
        <p:spPr>
          <a:xfrm rot="5400000">
            <a:off x="3600543" y="-1852677"/>
            <a:ext cx="4987739" cy="10969943"/>
          </a:xfrm>
          <a:prstGeom prst="rect">
            <a:avLst/>
          </a:prstGeom>
          <a:noFill/>
          <a:ln>
            <a:noFill/>
          </a:ln>
        </p:spPr>
        <p:txBody>
          <a:bodyPr spcFirstLastPara="1" wrap="square" lIns="91425" tIns="45700" rIns="91425" bIns="45700" anchor="t" anchorCtr="0">
            <a:noAutofit/>
          </a:bodyPr>
          <a:lstStyle>
            <a:lvl1pPr marL="457200" marR="0" lvl="0" indent="-457200" algn="l" rtl="0">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91" name="Google Shape;91;p26"/>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92" name="Google Shape;92;p26"/>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93" name="Google Shape;93;p26"/>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a:solidFill>
                  <a:schemeClr val="dk1"/>
                </a:solidFill>
                <a:latin typeface="Calibri"/>
                <a:ea typeface="Calibri"/>
                <a:cs typeface="Calibri"/>
                <a:sym typeface="Calibri"/>
              </a:defRPr>
            </a:lvl1pPr>
            <a:lvl2pPr marL="0" marR="0" lvl="1" indent="0" algn="l" rtl="0">
              <a:spcBef>
                <a:spcPts val="0"/>
              </a:spcBef>
              <a:buNone/>
              <a:defRPr sz="2400">
                <a:solidFill>
                  <a:schemeClr val="dk1"/>
                </a:solidFill>
                <a:latin typeface="Calibri"/>
                <a:ea typeface="Calibri"/>
                <a:cs typeface="Calibri"/>
                <a:sym typeface="Calibri"/>
              </a:defRPr>
            </a:lvl2pPr>
            <a:lvl3pPr marL="0" marR="0" lvl="2" indent="0" algn="l" rtl="0">
              <a:spcBef>
                <a:spcPts val="0"/>
              </a:spcBef>
              <a:buNone/>
              <a:defRPr sz="2400">
                <a:solidFill>
                  <a:schemeClr val="dk1"/>
                </a:solidFill>
                <a:latin typeface="Calibri"/>
                <a:ea typeface="Calibri"/>
                <a:cs typeface="Calibri"/>
                <a:sym typeface="Calibri"/>
              </a:defRPr>
            </a:lvl3pPr>
            <a:lvl4pPr marL="0" marR="0" lvl="3" indent="0" algn="l" rtl="0">
              <a:spcBef>
                <a:spcPts val="0"/>
              </a:spcBef>
              <a:buNone/>
              <a:defRPr sz="2400">
                <a:solidFill>
                  <a:schemeClr val="dk1"/>
                </a:solidFill>
                <a:latin typeface="Calibri"/>
                <a:ea typeface="Calibri"/>
                <a:cs typeface="Calibri"/>
                <a:sym typeface="Calibri"/>
              </a:defRPr>
            </a:lvl4pPr>
            <a:lvl5pPr marL="0" marR="0" lvl="4" indent="0" algn="l" rtl="0">
              <a:spcBef>
                <a:spcPts val="0"/>
              </a:spcBef>
              <a:buNone/>
              <a:defRPr sz="2400">
                <a:solidFill>
                  <a:schemeClr val="dk1"/>
                </a:solidFill>
                <a:latin typeface="Calibri"/>
                <a:ea typeface="Calibri"/>
                <a:cs typeface="Calibri"/>
                <a:sym typeface="Calibri"/>
              </a:defRPr>
            </a:lvl5pPr>
            <a:lvl6pPr marL="0" marR="0" lvl="5" indent="0" algn="l" rtl="0">
              <a:spcBef>
                <a:spcPts val="0"/>
              </a:spcBef>
              <a:buNone/>
              <a:defRPr sz="2400">
                <a:solidFill>
                  <a:schemeClr val="dk1"/>
                </a:solidFill>
                <a:latin typeface="Calibri"/>
                <a:ea typeface="Calibri"/>
                <a:cs typeface="Calibri"/>
                <a:sym typeface="Calibri"/>
              </a:defRPr>
            </a:lvl6pPr>
            <a:lvl7pPr marL="0" marR="0" lvl="6" indent="0" algn="l" rtl="0">
              <a:spcBef>
                <a:spcPts val="0"/>
              </a:spcBef>
              <a:buNone/>
              <a:defRPr sz="2400">
                <a:solidFill>
                  <a:schemeClr val="dk1"/>
                </a:solidFill>
                <a:latin typeface="Calibri"/>
                <a:ea typeface="Calibri"/>
                <a:cs typeface="Calibri"/>
                <a:sym typeface="Calibri"/>
              </a:defRPr>
            </a:lvl7pPr>
            <a:lvl8pPr marL="0" marR="0" lvl="7" indent="0" algn="l" rtl="0">
              <a:spcBef>
                <a:spcPts val="0"/>
              </a:spcBef>
              <a:buNone/>
              <a:defRPr sz="2400">
                <a:solidFill>
                  <a:schemeClr val="dk1"/>
                </a:solidFill>
                <a:latin typeface="Calibri"/>
                <a:ea typeface="Calibri"/>
                <a:cs typeface="Calibri"/>
                <a:sym typeface="Calibri"/>
              </a:defRPr>
            </a:lvl8pPr>
            <a:lvl9pPr marL="0" marR="0" lvl="8" indent="0" algn="l" rtl="0">
              <a:spcBef>
                <a:spcPts val="0"/>
              </a:spcBef>
              <a:buNone/>
              <a:defRPr sz="2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27"/>
          <p:cNvSpPr txBox="1">
            <a:spLocks noGrp="1"/>
          </p:cNvSpPr>
          <p:nvPr>
            <p:ph type="title"/>
          </p:nvPr>
        </p:nvSpPr>
        <p:spPr>
          <a:xfrm rot="5400000">
            <a:off x="7282379" y="1829159"/>
            <a:ext cx="5851525" cy="2742486"/>
          </a:xfrm>
          <a:prstGeom prst="rect">
            <a:avLst/>
          </a:prstGeom>
          <a:noFill/>
          <a:ln>
            <a:noFill/>
          </a:ln>
        </p:spPr>
        <p:txBody>
          <a:bodyPr spcFirstLastPara="1" wrap="square" lIns="0" tIns="0" rIns="0" bIns="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7"/>
          <p:cNvSpPr txBox="1">
            <a:spLocks noGrp="1"/>
          </p:cNvSpPr>
          <p:nvPr>
            <p:ph type="body" idx="1"/>
          </p:nvPr>
        </p:nvSpPr>
        <p:spPr>
          <a:xfrm rot="5400000">
            <a:off x="1695833" y="-811754"/>
            <a:ext cx="5851525" cy="8024310"/>
          </a:xfrm>
          <a:prstGeom prst="rect">
            <a:avLst/>
          </a:prstGeom>
          <a:noFill/>
          <a:ln>
            <a:noFill/>
          </a:ln>
        </p:spPr>
        <p:txBody>
          <a:bodyPr spcFirstLastPara="1" wrap="square" lIns="91425" tIns="45700" rIns="91425" bIns="45700" anchor="t" anchorCtr="0">
            <a:noAutofit/>
          </a:bodyPr>
          <a:lstStyle>
            <a:lvl1pPr marL="457200" marR="0" lvl="0" indent="-457200" algn="l" rtl="0">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97" name="Google Shape;97;p27"/>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98" name="Google Shape;98;p27"/>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99" name="Google Shape;99;p27"/>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a:solidFill>
                  <a:schemeClr val="dk1"/>
                </a:solidFill>
                <a:latin typeface="Calibri"/>
                <a:ea typeface="Calibri"/>
                <a:cs typeface="Calibri"/>
                <a:sym typeface="Calibri"/>
              </a:defRPr>
            </a:lvl1pPr>
            <a:lvl2pPr marL="0" marR="0" lvl="1" indent="0" algn="l" rtl="0">
              <a:spcBef>
                <a:spcPts val="0"/>
              </a:spcBef>
              <a:buNone/>
              <a:defRPr sz="2400">
                <a:solidFill>
                  <a:schemeClr val="dk1"/>
                </a:solidFill>
                <a:latin typeface="Calibri"/>
                <a:ea typeface="Calibri"/>
                <a:cs typeface="Calibri"/>
                <a:sym typeface="Calibri"/>
              </a:defRPr>
            </a:lvl2pPr>
            <a:lvl3pPr marL="0" marR="0" lvl="2" indent="0" algn="l" rtl="0">
              <a:spcBef>
                <a:spcPts val="0"/>
              </a:spcBef>
              <a:buNone/>
              <a:defRPr sz="2400">
                <a:solidFill>
                  <a:schemeClr val="dk1"/>
                </a:solidFill>
                <a:latin typeface="Calibri"/>
                <a:ea typeface="Calibri"/>
                <a:cs typeface="Calibri"/>
                <a:sym typeface="Calibri"/>
              </a:defRPr>
            </a:lvl3pPr>
            <a:lvl4pPr marL="0" marR="0" lvl="3" indent="0" algn="l" rtl="0">
              <a:spcBef>
                <a:spcPts val="0"/>
              </a:spcBef>
              <a:buNone/>
              <a:defRPr sz="2400">
                <a:solidFill>
                  <a:schemeClr val="dk1"/>
                </a:solidFill>
                <a:latin typeface="Calibri"/>
                <a:ea typeface="Calibri"/>
                <a:cs typeface="Calibri"/>
                <a:sym typeface="Calibri"/>
              </a:defRPr>
            </a:lvl4pPr>
            <a:lvl5pPr marL="0" marR="0" lvl="4" indent="0" algn="l" rtl="0">
              <a:spcBef>
                <a:spcPts val="0"/>
              </a:spcBef>
              <a:buNone/>
              <a:defRPr sz="2400">
                <a:solidFill>
                  <a:schemeClr val="dk1"/>
                </a:solidFill>
                <a:latin typeface="Calibri"/>
                <a:ea typeface="Calibri"/>
                <a:cs typeface="Calibri"/>
                <a:sym typeface="Calibri"/>
              </a:defRPr>
            </a:lvl5pPr>
            <a:lvl6pPr marL="0" marR="0" lvl="5" indent="0" algn="l" rtl="0">
              <a:spcBef>
                <a:spcPts val="0"/>
              </a:spcBef>
              <a:buNone/>
              <a:defRPr sz="2400">
                <a:solidFill>
                  <a:schemeClr val="dk1"/>
                </a:solidFill>
                <a:latin typeface="Calibri"/>
                <a:ea typeface="Calibri"/>
                <a:cs typeface="Calibri"/>
                <a:sym typeface="Calibri"/>
              </a:defRPr>
            </a:lvl6pPr>
            <a:lvl7pPr marL="0" marR="0" lvl="6" indent="0" algn="l" rtl="0">
              <a:spcBef>
                <a:spcPts val="0"/>
              </a:spcBef>
              <a:buNone/>
              <a:defRPr sz="2400">
                <a:solidFill>
                  <a:schemeClr val="dk1"/>
                </a:solidFill>
                <a:latin typeface="Calibri"/>
                <a:ea typeface="Calibri"/>
                <a:cs typeface="Calibri"/>
                <a:sym typeface="Calibri"/>
              </a:defRPr>
            </a:lvl7pPr>
            <a:lvl8pPr marL="0" marR="0" lvl="7" indent="0" algn="l" rtl="0">
              <a:spcBef>
                <a:spcPts val="0"/>
              </a:spcBef>
              <a:buNone/>
              <a:defRPr sz="2400">
                <a:solidFill>
                  <a:schemeClr val="dk1"/>
                </a:solidFill>
                <a:latin typeface="Calibri"/>
                <a:ea typeface="Calibri"/>
                <a:cs typeface="Calibri"/>
                <a:sym typeface="Calibri"/>
              </a:defRPr>
            </a:lvl8pPr>
            <a:lvl9pPr marL="0" marR="0" lvl="8" indent="0" algn="l" rtl="0">
              <a:spcBef>
                <a:spcPts val="0"/>
              </a:spcBef>
              <a:buNone/>
              <a:defRPr sz="2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44F71124-C06B-5118-A090-55D9E8437F9C}"/>
              </a:ext>
            </a:extLst>
          </p:cNvPr>
          <p:cNvGrpSpPr/>
          <p:nvPr userDrawn="1"/>
        </p:nvGrpSpPr>
        <p:grpSpPr>
          <a:xfrm>
            <a:off x="6806131" y="947427"/>
            <a:ext cx="2771167" cy="4280248"/>
            <a:chOff x="0" y="0"/>
            <a:chExt cx="4112260" cy="6350000"/>
          </a:xfrm>
        </p:grpSpPr>
        <p:sp>
          <p:nvSpPr>
            <p:cNvPr id="8" name="Freeform 3">
              <a:extLst>
                <a:ext uri="{FF2B5EF4-FFF2-40B4-BE49-F238E27FC236}">
                  <a16:creationId xmlns:a16="http://schemas.microsoft.com/office/drawing/2014/main" id="{6934066C-228D-3046-8D42-07908FE7C8D5}"/>
                </a:ext>
              </a:extLst>
            </p:cNvPr>
            <p:cNvSpPr/>
            <p:nvPr/>
          </p:nvSpPr>
          <p:spPr>
            <a:xfrm>
              <a:off x="0" y="0"/>
              <a:ext cx="4112260" cy="6350000"/>
            </a:xfrm>
            <a:custGeom>
              <a:avLst/>
              <a:gdLst/>
              <a:ahLst/>
              <a:cxnLst/>
              <a:rect l="l" t="t" r="r" b="b"/>
              <a:pathLst>
                <a:path w="4112260" h="6350000">
                  <a:moveTo>
                    <a:pt x="4112260" y="623570"/>
                  </a:moveTo>
                  <a:lnTo>
                    <a:pt x="4112260" y="2641600"/>
                  </a:lnTo>
                  <a:cubicBezTo>
                    <a:pt x="4112260" y="2821940"/>
                    <a:pt x="4033520" y="2993390"/>
                    <a:pt x="3897630" y="3112770"/>
                  </a:cubicBezTo>
                  <a:cubicBezTo>
                    <a:pt x="3761740" y="3230880"/>
                    <a:pt x="3683000" y="3402330"/>
                    <a:pt x="3683000" y="3583940"/>
                  </a:cubicBezTo>
                  <a:lnTo>
                    <a:pt x="3683000" y="5726430"/>
                  </a:lnTo>
                  <a:cubicBezTo>
                    <a:pt x="3683000" y="6070600"/>
                    <a:pt x="3403600" y="6350000"/>
                    <a:pt x="3059430" y="6350000"/>
                  </a:cubicBezTo>
                  <a:lnTo>
                    <a:pt x="623570" y="6350000"/>
                  </a:lnTo>
                  <a:cubicBezTo>
                    <a:pt x="279400" y="6350000"/>
                    <a:pt x="0" y="6070600"/>
                    <a:pt x="0" y="5726430"/>
                  </a:cubicBezTo>
                  <a:lnTo>
                    <a:pt x="0" y="623570"/>
                  </a:lnTo>
                  <a:cubicBezTo>
                    <a:pt x="0" y="279400"/>
                    <a:pt x="279400" y="0"/>
                    <a:pt x="623570" y="0"/>
                  </a:cubicBezTo>
                  <a:lnTo>
                    <a:pt x="3489960" y="0"/>
                  </a:lnTo>
                  <a:cubicBezTo>
                    <a:pt x="3834130" y="0"/>
                    <a:pt x="4112260" y="279400"/>
                    <a:pt x="4112260" y="623570"/>
                  </a:cubicBezTo>
                  <a:close/>
                </a:path>
              </a:pathLst>
            </a:custGeom>
            <a:blipFill>
              <a:blip r:embed="rId2"/>
              <a:stretch>
                <a:fillRect l="-7835" r="-7835"/>
              </a:stretch>
            </a:blipFill>
          </p:spPr>
          <p:txBody>
            <a:bodyPr/>
            <a:lstStyle/>
            <a:p>
              <a:endParaRPr lang="en-NA" sz="933"/>
            </a:p>
          </p:txBody>
        </p:sp>
      </p:grpSp>
      <p:grpSp>
        <p:nvGrpSpPr>
          <p:cNvPr id="9" name="Group 4">
            <a:extLst>
              <a:ext uri="{FF2B5EF4-FFF2-40B4-BE49-F238E27FC236}">
                <a16:creationId xmlns:a16="http://schemas.microsoft.com/office/drawing/2014/main" id="{86F176DB-C45B-6EA0-4F1F-5E320B8ED7DE}"/>
              </a:ext>
            </a:extLst>
          </p:cNvPr>
          <p:cNvGrpSpPr/>
          <p:nvPr userDrawn="1"/>
        </p:nvGrpSpPr>
        <p:grpSpPr>
          <a:xfrm>
            <a:off x="9501444" y="3157402"/>
            <a:ext cx="2800830" cy="3946971"/>
            <a:chOff x="0" y="0"/>
            <a:chExt cx="4507230" cy="6350000"/>
          </a:xfrm>
        </p:grpSpPr>
        <p:sp>
          <p:nvSpPr>
            <p:cNvPr id="10" name="Freeform 5">
              <a:extLst>
                <a:ext uri="{FF2B5EF4-FFF2-40B4-BE49-F238E27FC236}">
                  <a16:creationId xmlns:a16="http://schemas.microsoft.com/office/drawing/2014/main" id="{85EE034D-3E63-AABB-87BC-AF4812239A0E}"/>
                </a:ext>
              </a:extLst>
            </p:cNvPr>
            <p:cNvSpPr/>
            <p:nvPr/>
          </p:nvSpPr>
          <p:spPr>
            <a:xfrm>
              <a:off x="0" y="0"/>
              <a:ext cx="4505960" cy="6350000"/>
            </a:xfrm>
            <a:custGeom>
              <a:avLst/>
              <a:gdLst/>
              <a:ahLst/>
              <a:cxnLst/>
              <a:rect l="l" t="t" r="r" b="b"/>
              <a:pathLst>
                <a:path w="4505960" h="6350000">
                  <a:moveTo>
                    <a:pt x="0" y="561340"/>
                  </a:moveTo>
                  <a:lnTo>
                    <a:pt x="0" y="3961130"/>
                  </a:lnTo>
                  <a:cubicBezTo>
                    <a:pt x="0" y="4272280"/>
                    <a:pt x="252730" y="4523740"/>
                    <a:pt x="562610" y="4522470"/>
                  </a:cubicBezTo>
                  <a:cubicBezTo>
                    <a:pt x="873760" y="4521200"/>
                    <a:pt x="1126490" y="4773930"/>
                    <a:pt x="1125220" y="5085080"/>
                  </a:cubicBezTo>
                  <a:lnTo>
                    <a:pt x="1123950" y="5787390"/>
                  </a:lnTo>
                  <a:cubicBezTo>
                    <a:pt x="1123950" y="6098540"/>
                    <a:pt x="1375410" y="6350000"/>
                    <a:pt x="1685290" y="6350000"/>
                  </a:cubicBezTo>
                  <a:lnTo>
                    <a:pt x="3944620" y="6350000"/>
                  </a:lnTo>
                  <a:cubicBezTo>
                    <a:pt x="4254500" y="6350000"/>
                    <a:pt x="4505960" y="6098540"/>
                    <a:pt x="4505960" y="5788660"/>
                  </a:cubicBezTo>
                  <a:lnTo>
                    <a:pt x="4505960" y="2679700"/>
                  </a:lnTo>
                  <a:cubicBezTo>
                    <a:pt x="4505960" y="2494280"/>
                    <a:pt x="4414520" y="2321560"/>
                    <a:pt x="4262120" y="2217420"/>
                  </a:cubicBezTo>
                  <a:lnTo>
                    <a:pt x="1184910" y="99060"/>
                  </a:lnTo>
                  <a:cubicBezTo>
                    <a:pt x="1090930" y="34290"/>
                    <a:pt x="980440" y="0"/>
                    <a:pt x="866140" y="0"/>
                  </a:cubicBezTo>
                  <a:lnTo>
                    <a:pt x="561340" y="0"/>
                  </a:lnTo>
                  <a:cubicBezTo>
                    <a:pt x="251460" y="0"/>
                    <a:pt x="0" y="251460"/>
                    <a:pt x="0" y="561340"/>
                  </a:cubicBezTo>
                  <a:close/>
                </a:path>
              </a:pathLst>
            </a:custGeom>
            <a:blipFill>
              <a:blip r:embed="rId3"/>
              <a:stretch>
                <a:fillRect l="-33400" r="-54726"/>
              </a:stretch>
            </a:blipFill>
          </p:spPr>
          <p:txBody>
            <a:bodyPr/>
            <a:lstStyle/>
            <a:p>
              <a:endParaRPr lang="en-NA" sz="933"/>
            </a:p>
          </p:txBody>
        </p:sp>
      </p:grpSp>
      <p:grpSp>
        <p:nvGrpSpPr>
          <p:cNvPr id="11" name="Group 6">
            <a:extLst>
              <a:ext uri="{FF2B5EF4-FFF2-40B4-BE49-F238E27FC236}">
                <a16:creationId xmlns:a16="http://schemas.microsoft.com/office/drawing/2014/main" id="{7EA8D44B-A980-7AA6-AAFA-51C9E3219FD4}"/>
              </a:ext>
            </a:extLst>
          </p:cNvPr>
          <p:cNvGrpSpPr/>
          <p:nvPr userDrawn="1"/>
        </p:nvGrpSpPr>
        <p:grpSpPr>
          <a:xfrm>
            <a:off x="9726412" y="-243855"/>
            <a:ext cx="2563166" cy="4316219"/>
            <a:chOff x="0" y="0"/>
            <a:chExt cx="3771900" cy="6350000"/>
          </a:xfrm>
        </p:grpSpPr>
        <p:sp>
          <p:nvSpPr>
            <p:cNvPr id="12" name="Freeform 7">
              <a:extLst>
                <a:ext uri="{FF2B5EF4-FFF2-40B4-BE49-F238E27FC236}">
                  <a16:creationId xmlns:a16="http://schemas.microsoft.com/office/drawing/2014/main" id="{E96D9AF1-BC1D-3D6E-9E36-C73A69DBCFF9}"/>
                </a:ext>
              </a:extLst>
            </p:cNvPr>
            <p:cNvSpPr/>
            <p:nvPr/>
          </p:nvSpPr>
          <p:spPr>
            <a:xfrm>
              <a:off x="0" y="0"/>
              <a:ext cx="3771900" cy="6502400"/>
            </a:xfrm>
            <a:custGeom>
              <a:avLst/>
              <a:gdLst/>
              <a:ahLst/>
              <a:cxnLst/>
              <a:rect l="l" t="t" r="r" b="b"/>
              <a:pathLst>
                <a:path w="3771900" h="65024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blipFill>
              <a:blip r:embed="rId4"/>
              <a:stretch>
                <a:fillRect l="-62368" r="-62368"/>
              </a:stretch>
            </a:blipFill>
          </p:spPr>
          <p:txBody>
            <a:bodyPr/>
            <a:lstStyle/>
            <a:p>
              <a:endParaRPr lang="en-NA" sz="933"/>
            </a:p>
          </p:txBody>
        </p:sp>
      </p:grpSp>
      <p:grpSp>
        <p:nvGrpSpPr>
          <p:cNvPr id="13" name="Group 8">
            <a:extLst>
              <a:ext uri="{FF2B5EF4-FFF2-40B4-BE49-F238E27FC236}">
                <a16:creationId xmlns:a16="http://schemas.microsoft.com/office/drawing/2014/main" id="{F3AD7B19-1D6E-F34D-1066-4D46700E52B3}"/>
              </a:ext>
            </a:extLst>
          </p:cNvPr>
          <p:cNvGrpSpPr/>
          <p:nvPr userDrawn="1"/>
        </p:nvGrpSpPr>
        <p:grpSpPr>
          <a:xfrm>
            <a:off x="6806131" y="-1249673"/>
            <a:ext cx="2771167" cy="2057400"/>
            <a:chOff x="0" y="0"/>
            <a:chExt cx="1095067" cy="812800"/>
          </a:xfrm>
        </p:grpSpPr>
        <p:sp>
          <p:nvSpPr>
            <p:cNvPr id="14" name="Freeform 9">
              <a:extLst>
                <a:ext uri="{FF2B5EF4-FFF2-40B4-BE49-F238E27FC236}">
                  <a16:creationId xmlns:a16="http://schemas.microsoft.com/office/drawing/2014/main" id="{D90F014F-1C8E-3577-F88B-496422787F53}"/>
                </a:ext>
              </a:extLst>
            </p:cNvPr>
            <p:cNvSpPr/>
            <p:nvPr/>
          </p:nvSpPr>
          <p:spPr>
            <a:xfrm>
              <a:off x="0" y="0"/>
              <a:ext cx="1095067" cy="812800"/>
            </a:xfrm>
            <a:custGeom>
              <a:avLst/>
              <a:gdLst/>
              <a:ahLst/>
              <a:cxnLst/>
              <a:rect l="l" t="t" r="r" b="b"/>
              <a:pathLst>
                <a:path w="1095067" h="812800">
                  <a:moveTo>
                    <a:pt x="94962" y="0"/>
                  </a:moveTo>
                  <a:lnTo>
                    <a:pt x="1000105" y="0"/>
                  </a:lnTo>
                  <a:cubicBezTo>
                    <a:pt x="1052551" y="0"/>
                    <a:pt x="1095067" y="42516"/>
                    <a:pt x="1095067" y="94962"/>
                  </a:cubicBezTo>
                  <a:lnTo>
                    <a:pt x="1095067" y="717838"/>
                  </a:lnTo>
                  <a:cubicBezTo>
                    <a:pt x="1095067" y="770284"/>
                    <a:pt x="1052551" y="812800"/>
                    <a:pt x="1000105" y="812800"/>
                  </a:cubicBezTo>
                  <a:lnTo>
                    <a:pt x="94962" y="812800"/>
                  </a:lnTo>
                  <a:cubicBezTo>
                    <a:pt x="42516" y="812800"/>
                    <a:pt x="0" y="770284"/>
                    <a:pt x="0" y="717838"/>
                  </a:cubicBezTo>
                  <a:lnTo>
                    <a:pt x="0" y="94962"/>
                  </a:lnTo>
                  <a:cubicBezTo>
                    <a:pt x="0" y="42516"/>
                    <a:pt x="42516" y="0"/>
                    <a:pt x="94962" y="0"/>
                  </a:cubicBezTo>
                  <a:close/>
                </a:path>
              </a:pathLst>
            </a:custGeom>
            <a:solidFill>
              <a:srgbClr val="6FC9E9"/>
            </a:solidFill>
          </p:spPr>
          <p:txBody>
            <a:bodyPr/>
            <a:lstStyle/>
            <a:p>
              <a:endParaRPr lang="en-NA" sz="933"/>
            </a:p>
          </p:txBody>
        </p:sp>
        <p:sp>
          <p:nvSpPr>
            <p:cNvPr id="15" name="TextBox 10">
              <a:extLst>
                <a:ext uri="{FF2B5EF4-FFF2-40B4-BE49-F238E27FC236}">
                  <a16:creationId xmlns:a16="http://schemas.microsoft.com/office/drawing/2014/main" id="{8249B355-ADDE-C76D-6419-BA109DCD1DBF}"/>
                </a:ext>
              </a:extLst>
            </p:cNvPr>
            <p:cNvSpPr txBox="1"/>
            <p:nvPr/>
          </p:nvSpPr>
          <p:spPr>
            <a:xfrm>
              <a:off x="0" y="-28575"/>
              <a:ext cx="1095067" cy="841375"/>
            </a:xfrm>
            <a:prstGeom prst="rect">
              <a:avLst/>
            </a:prstGeom>
          </p:spPr>
          <p:txBody>
            <a:bodyPr lIns="50800" tIns="50800" rIns="50800" bIns="50800" rtlCol="0" anchor="ctr"/>
            <a:lstStyle/>
            <a:p>
              <a:pPr algn="ctr">
                <a:lnSpc>
                  <a:spcPts val="1300"/>
                </a:lnSpc>
              </a:pPr>
              <a:endParaRPr sz="933"/>
            </a:p>
          </p:txBody>
        </p:sp>
      </p:grpSp>
      <p:grpSp>
        <p:nvGrpSpPr>
          <p:cNvPr id="16" name="Group 11">
            <a:extLst>
              <a:ext uri="{FF2B5EF4-FFF2-40B4-BE49-F238E27FC236}">
                <a16:creationId xmlns:a16="http://schemas.microsoft.com/office/drawing/2014/main" id="{73F2A7E3-32FE-B3FF-D0DC-1B9C49CC0037}"/>
              </a:ext>
            </a:extLst>
          </p:cNvPr>
          <p:cNvGrpSpPr/>
          <p:nvPr userDrawn="1"/>
        </p:nvGrpSpPr>
        <p:grpSpPr>
          <a:xfrm>
            <a:off x="6806131" y="5365970"/>
            <a:ext cx="3076451" cy="2741703"/>
            <a:chOff x="0" y="0"/>
            <a:chExt cx="6154506" cy="5483405"/>
          </a:xfrm>
        </p:grpSpPr>
        <p:grpSp>
          <p:nvGrpSpPr>
            <p:cNvPr id="17" name="Group 12">
              <a:extLst>
                <a:ext uri="{FF2B5EF4-FFF2-40B4-BE49-F238E27FC236}">
                  <a16:creationId xmlns:a16="http://schemas.microsoft.com/office/drawing/2014/main" id="{C8A14901-FA35-D362-8492-2211168F053A}"/>
                </a:ext>
              </a:extLst>
            </p:cNvPr>
            <p:cNvGrpSpPr/>
            <p:nvPr/>
          </p:nvGrpSpPr>
          <p:grpSpPr>
            <a:xfrm>
              <a:off x="0" y="0"/>
              <a:ext cx="4829289" cy="4114800"/>
              <a:chOff x="0" y="0"/>
              <a:chExt cx="953934" cy="812800"/>
            </a:xfrm>
          </p:grpSpPr>
          <p:sp>
            <p:nvSpPr>
              <p:cNvPr id="21" name="Freeform 13">
                <a:extLst>
                  <a:ext uri="{FF2B5EF4-FFF2-40B4-BE49-F238E27FC236}">
                    <a16:creationId xmlns:a16="http://schemas.microsoft.com/office/drawing/2014/main" id="{656EC644-4527-BA6F-D658-C782A217F107}"/>
                  </a:ext>
                </a:extLst>
              </p:cNvPr>
              <p:cNvSpPr/>
              <p:nvPr/>
            </p:nvSpPr>
            <p:spPr>
              <a:xfrm>
                <a:off x="0" y="0"/>
                <a:ext cx="953934" cy="812800"/>
              </a:xfrm>
              <a:custGeom>
                <a:avLst/>
                <a:gdLst/>
                <a:ahLst/>
                <a:cxnLst/>
                <a:rect l="l" t="t" r="r" b="b"/>
                <a:pathLst>
                  <a:path w="953934" h="812800">
                    <a:moveTo>
                      <a:pt x="109012" y="0"/>
                    </a:moveTo>
                    <a:lnTo>
                      <a:pt x="844921" y="0"/>
                    </a:lnTo>
                    <a:cubicBezTo>
                      <a:pt x="905127" y="0"/>
                      <a:pt x="953934" y="48806"/>
                      <a:pt x="953934" y="109012"/>
                    </a:cubicBezTo>
                    <a:lnTo>
                      <a:pt x="953934" y="703788"/>
                    </a:lnTo>
                    <a:cubicBezTo>
                      <a:pt x="953934" y="732700"/>
                      <a:pt x="942448" y="760427"/>
                      <a:pt x="922005" y="780871"/>
                    </a:cubicBezTo>
                    <a:cubicBezTo>
                      <a:pt x="901561" y="801315"/>
                      <a:pt x="873833" y="812800"/>
                      <a:pt x="844921" y="812800"/>
                    </a:cubicBezTo>
                    <a:lnTo>
                      <a:pt x="109012" y="812800"/>
                    </a:lnTo>
                    <a:cubicBezTo>
                      <a:pt x="48806" y="812800"/>
                      <a:pt x="0" y="763994"/>
                      <a:pt x="0" y="703788"/>
                    </a:cubicBezTo>
                    <a:lnTo>
                      <a:pt x="0" y="109012"/>
                    </a:lnTo>
                    <a:cubicBezTo>
                      <a:pt x="0" y="48806"/>
                      <a:pt x="48806" y="0"/>
                      <a:pt x="109012" y="0"/>
                    </a:cubicBezTo>
                    <a:close/>
                  </a:path>
                </a:pathLst>
              </a:custGeom>
              <a:solidFill>
                <a:srgbClr val="6FC9E9"/>
              </a:solidFill>
            </p:spPr>
            <p:txBody>
              <a:bodyPr/>
              <a:lstStyle/>
              <a:p>
                <a:endParaRPr lang="en-NA" sz="933"/>
              </a:p>
            </p:txBody>
          </p:sp>
          <p:sp>
            <p:nvSpPr>
              <p:cNvPr id="22" name="TextBox 14">
                <a:extLst>
                  <a:ext uri="{FF2B5EF4-FFF2-40B4-BE49-F238E27FC236}">
                    <a16:creationId xmlns:a16="http://schemas.microsoft.com/office/drawing/2014/main" id="{4C681D68-5A24-76AB-8A2E-75FE63E38439}"/>
                  </a:ext>
                </a:extLst>
              </p:cNvPr>
              <p:cNvSpPr txBox="1"/>
              <p:nvPr/>
            </p:nvSpPr>
            <p:spPr>
              <a:xfrm>
                <a:off x="0" y="-28575"/>
                <a:ext cx="953934" cy="841375"/>
              </a:xfrm>
              <a:prstGeom prst="rect">
                <a:avLst/>
              </a:prstGeom>
            </p:spPr>
            <p:txBody>
              <a:bodyPr lIns="50800" tIns="50800" rIns="50800" bIns="50800" rtlCol="0" anchor="ctr"/>
              <a:lstStyle/>
              <a:p>
                <a:pPr algn="ctr">
                  <a:lnSpc>
                    <a:spcPts val="1300"/>
                  </a:lnSpc>
                </a:pPr>
                <a:endParaRPr sz="933"/>
              </a:p>
            </p:txBody>
          </p:sp>
        </p:grpSp>
        <p:grpSp>
          <p:nvGrpSpPr>
            <p:cNvPr id="18" name="Group 15">
              <a:extLst>
                <a:ext uri="{FF2B5EF4-FFF2-40B4-BE49-F238E27FC236}">
                  <a16:creationId xmlns:a16="http://schemas.microsoft.com/office/drawing/2014/main" id="{47D0DE7A-4F5D-1BA9-5268-4ED577E8F5A4}"/>
                </a:ext>
              </a:extLst>
            </p:cNvPr>
            <p:cNvGrpSpPr/>
            <p:nvPr/>
          </p:nvGrpSpPr>
          <p:grpSpPr>
            <a:xfrm>
              <a:off x="1325217" y="1368605"/>
              <a:ext cx="4829289" cy="4114800"/>
              <a:chOff x="0" y="0"/>
              <a:chExt cx="953934" cy="812800"/>
            </a:xfrm>
          </p:grpSpPr>
          <p:sp>
            <p:nvSpPr>
              <p:cNvPr id="19" name="Freeform 16">
                <a:extLst>
                  <a:ext uri="{FF2B5EF4-FFF2-40B4-BE49-F238E27FC236}">
                    <a16:creationId xmlns:a16="http://schemas.microsoft.com/office/drawing/2014/main" id="{A9F7655F-C54A-75FF-A028-3022C68ADCBD}"/>
                  </a:ext>
                </a:extLst>
              </p:cNvPr>
              <p:cNvSpPr/>
              <p:nvPr/>
            </p:nvSpPr>
            <p:spPr>
              <a:xfrm>
                <a:off x="0" y="0"/>
                <a:ext cx="953934" cy="812800"/>
              </a:xfrm>
              <a:custGeom>
                <a:avLst/>
                <a:gdLst/>
                <a:ahLst/>
                <a:cxnLst/>
                <a:rect l="l" t="t" r="r" b="b"/>
                <a:pathLst>
                  <a:path w="953934" h="812800">
                    <a:moveTo>
                      <a:pt x="109012" y="0"/>
                    </a:moveTo>
                    <a:lnTo>
                      <a:pt x="844921" y="0"/>
                    </a:lnTo>
                    <a:cubicBezTo>
                      <a:pt x="905127" y="0"/>
                      <a:pt x="953934" y="48806"/>
                      <a:pt x="953934" y="109012"/>
                    </a:cubicBezTo>
                    <a:lnTo>
                      <a:pt x="953934" y="703788"/>
                    </a:lnTo>
                    <a:cubicBezTo>
                      <a:pt x="953934" y="732700"/>
                      <a:pt x="942448" y="760427"/>
                      <a:pt x="922005" y="780871"/>
                    </a:cubicBezTo>
                    <a:cubicBezTo>
                      <a:pt x="901561" y="801315"/>
                      <a:pt x="873833" y="812800"/>
                      <a:pt x="844921" y="812800"/>
                    </a:cubicBezTo>
                    <a:lnTo>
                      <a:pt x="109012" y="812800"/>
                    </a:lnTo>
                    <a:cubicBezTo>
                      <a:pt x="48806" y="812800"/>
                      <a:pt x="0" y="763994"/>
                      <a:pt x="0" y="703788"/>
                    </a:cubicBezTo>
                    <a:lnTo>
                      <a:pt x="0" y="109012"/>
                    </a:lnTo>
                    <a:cubicBezTo>
                      <a:pt x="0" y="48806"/>
                      <a:pt x="48806" y="0"/>
                      <a:pt x="109012" y="0"/>
                    </a:cubicBezTo>
                    <a:close/>
                  </a:path>
                </a:pathLst>
              </a:custGeom>
              <a:solidFill>
                <a:srgbClr val="268CCC"/>
              </a:solidFill>
            </p:spPr>
            <p:txBody>
              <a:bodyPr/>
              <a:lstStyle/>
              <a:p>
                <a:endParaRPr lang="en-NA" sz="933"/>
              </a:p>
            </p:txBody>
          </p:sp>
          <p:sp>
            <p:nvSpPr>
              <p:cNvPr id="20" name="TextBox 17">
                <a:extLst>
                  <a:ext uri="{FF2B5EF4-FFF2-40B4-BE49-F238E27FC236}">
                    <a16:creationId xmlns:a16="http://schemas.microsoft.com/office/drawing/2014/main" id="{9404C5AD-6026-5163-9DD9-DAA4E47CC8AD}"/>
                  </a:ext>
                </a:extLst>
              </p:cNvPr>
              <p:cNvSpPr txBox="1"/>
              <p:nvPr/>
            </p:nvSpPr>
            <p:spPr>
              <a:xfrm>
                <a:off x="0" y="-28575"/>
                <a:ext cx="953934" cy="841375"/>
              </a:xfrm>
              <a:prstGeom prst="rect">
                <a:avLst/>
              </a:prstGeom>
            </p:spPr>
            <p:txBody>
              <a:bodyPr lIns="50800" tIns="50800" rIns="50800" bIns="50800" rtlCol="0" anchor="ctr"/>
              <a:lstStyle/>
              <a:p>
                <a:pPr algn="ctr">
                  <a:lnSpc>
                    <a:spcPts val="1300"/>
                  </a:lnSpc>
                </a:pPr>
                <a:endParaRPr sz="933"/>
              </a:p>
            </p:txBody>
          </p:sp>
        </p:grpSp>
      </p:grpSp>
      <p:sp>
        <p:nvSpPr>
          <p:cNvPr id="23" name="Freeform 18">
            <a:extLst>
              <a:ext uri="{FF2B5EF4-FFF2-40B4-BE49-F238E27FC236}">
                <a16:creationId xmlns:a16="http://schemas.microsoft.com/office/drawing/2014/main" id="{4ACA0431-C7BC-0D6E-E2F7-0B56B2FA6C4B}"/>
              </a:ext>
            </a:extLst>
          </p:cNvPr>
          <p:cNvSpPr/>
          <p:nvPr userDrawn="1"/>
        </p:nvSpPr>
        <p:spPr>
          <a:xfrm>
            <a:off x="1278106" y="284309"/>
            <a:ext cx="4170366" cy="2690587"/>
          </a:xfrm>
          <a:custGeom>
            <a:avLst/>
            <a:gdLst/>
            <a:ahLst/>
            <a:cxnLst/>
            <a:rect l="l" t="t" r="r" b="b"/>
            <a:pathLst>
              <a:path w="6257178" h="4035880">
                <a:moveTo>
                  <a:pt x="0" y="0"/>
                </a:moveTo>
                <a:lnTo>
                  <a:pt x="6257178" y="0"/>
                </a:lnTo>
                <a:lnTo>
                  <a:pt x="6257178" y="4035880"/>
                </a:lnTo>
                <a:lnTo>
                  <a:pt x="0" y="4035880"/>
                </a:lnTo>
                <a:lnTo>
                  <a:pt x="0" y="0"/>
                </a:lnTo>
                <a:close/>
              </a:path>
            </a:pathLst>
          </a:custGeom>
          <a:blipFill>
            <a:blip r:embed="rId5"/>
            <a:stretch>
              <a:fillRect/>
            </a:stretch>
          </a:blipFill>
        </p:spPr>
        <p:txBody>
          <a:bodyPr/>
          <a:lstStyle/>
          <a:p>
            <a:endParaRPr lang="en-NA" sz="933"/>
          </a:p>
        </p:txBody>
      </p:sp>
      <p:sp>
        <p:nvSpPr>
          <p:cNvPr id="24" name="Freeform 19">
            <a:extLst>
              <a:ext uri="{FF2B5EF4-FFF2-40B4-BE49-F238E27FC236}">
                <a16:creationId xmlns:a16="http://schemas.microsoft.com/office/drawing/2014/main" id="{5035643E-39DC-AFA7-00A9-FB1B6F1E4F21}"/>
              </a:ext>
            </a:extLst>
          </p:cNvPr>
          <p:cNvSpPr/>
          <p:nvPr userDrawn="1"/>
        </p:nvSpPr>
        <p:spPr>
          <a:xfrm>
            <a:off x="374349" y="5227676"/>
            <a:ext cx="311272" cy="254142"/>
          </a:xfrm>
          <a:custGeom>
            <a:avLst/>
            <a:gdLst/>
            <a:ahLst/>
            <a:cxnLst/>
            <a:rect l="l" t="t" r="r" b="b"/>
            <a:pathLst>
              <a:path w="467030" h="381213">
                <a:moveTo>
                  <a:pt x="0" y="0"/>
                </a:moveTo>
                <a:lnTo>
                  <a:pt x="467030" y="0"/>
                </a:lnTo>
                <a:lnTo>
                  <a:pt x="467030" y="381213"/>
                </a:lnTo>
                <a:lnTo>
                  <a:pt x="0" y="3812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NA" sz="933"/>
          </a:p>
        </p:txBody>
      </p:sp>
      <p:sp>
        <p:nvSpPr>
          <p:cNvPr id="25" name="TextBox 20">
            <a:extLst>
              <a:ext uri="{FF2B5EF4-FFF2-40B4-BE49-F238E27FC236}">
                <a16:creationId xmlns:a16="http://schemas.microsoft.com/office/drawing/2014/main" id="{A039A1AC-23A3-73B3-F36D-05034FA49304}"/>
              </a:ext>
            </a:extLst>
          </p:cNvPr>
          <p:cNvSpPr txBox="1"/>
          <p:nvPr userDrawn="1"/>
        </p:nvSpPr>
        <p:spPr>
          <a:xfrm>
            <a:off x="123390" y="3167052"/>
            <a:ext cx="6706052" cy="1808187"/>
          </a:xfrm>
          <a:prstGeom prst="rect">
            <a:avLst/>
          </a:prstGeom>
        </p:spPr>
        <p:txBody>
          <a:bodyPr lIns="0" tIns="0" rIns="0" bIns="0" rtlCol="0" anchor="t">
            <a:spAutoFit/>
          </a:bodyPr>
          <a:lstStyle/>
          <a:p>
            <a:pPr algn="ctr">
              <a:lnSpc>
                <a:spcPts val="4719"/>
              </a:lnSpc>
            </a:pPr>
            <a:r>
              <a:rPr lang="en-US" sz="3932" b="1" dirty="0">
                <a:solidFill>
                  <a:srgbClr val="268CCC"/>
                </a:solidFill>
                <a:latin typeface="Poppins Medium"/>
                <a:ea typeface="Poppins Medium"/>
                <a:cs typeface="Poppins Medium"/>
                <a:sym typeface="Poppins Medium"/>
              </a:rPr>
              <a:t>Namibian Foundation for the Conservation of Seabirds</a:t>
            </a:r>
          </a:p>
        </p:txBody>
      </p:sp>
      <p:sp>
        <p:nvSpPr>
          <p:cNvPr id="26" name="TextBox 21">
            <a:extLst>
              <a:ext uri="{FF2B5EF4-FFF2-40B4-BE49-F238E27FC236}">
                <a16:creationId xmlns:a16="http://schemas.microsoft.com/office/drawing/2014/main" id="{DA61018C-42B4-445D-EA87-1FB87C13216E}"/>
              </a:ext>
            </a:extLst>
          </p:cNvPr>
          <p:cNvSpPr txBox="1"/>
          <p:nvPr userDrawn="1"/>
        </p:nvSpPr>
        <p:spPr>
          <a:xfrm>
            <a:off x="685621" y="5334220"/>
            <a:ext cx="6038030" cy="671530"/>
          </a:xfrm>
          <a:prstGeom prst="rect">
            <a:avLst/>
          </a:prstGeom>
        </p:spPr>
        <p:txBody>
          <a:bodyPr lIns="0" tIns="0" rIns="0" bIns="0" rtlCol="0" anchor="t">
            <a:spAutoFit/>
          </a:bodyPr>
          <a:lstStyle/>
          <a:p>
            <a:pPr algn="l">
              <a:lnSpc>
                <a:spcPts val="1758"/>
              </a:lnSpc>
            </a:pPr>
            <a:r>
              <a:rPr lang="en-US" sz="1256">
                <a:solidFill>
                  <a:srgbClr val="6FC9E9"/>
                </a:solidFill>
                <a:latin typeface="Paalalabas Wide"/>
                <a:ea typeface="Paalalabas Wide"/>
                <a:cs typeface="Paalalabas Wide"/>
                <a:sym typeface="Paalalabas Wide"/>
              </a:rPr>
              <a:t>OUR GOAL IS TO CONSERVE SEABIRDS ON THE NAMIBIA COAST AND IN ITS MARINE EXCLUSIVE ECONOMIC ZONE, WITH EMPHASIS ON THE MOST THREATENED SPECIES.</a:t>
            </a:r>
          </a:p>
        </p:txBody>
      </p:sp>
      <p:sp>
        <p:nvSpPr>
          <p:cNvPr id="27" name="TextBox 22">
            <a:extLst>
              <a:ext uri="{FF2B5EF4-FFF2-40B4-BE49-F238E27FC236}">
                <a16:creationId xmlns:a16="http://schemas.microsoft.com/office/drawing/2014/main" id="{7D113404-3CF8-5327-303F-2FDDFAF6655E}"/>
              </a:ext>
            </a:extLst>
          </p:cNvPr>
          <p:cNvSpPr txBox="1"/>
          <p:nvPr userDrawn="1"/>
        </p:nvSpPr>
        <p:spPr>
          <a:xfrm>
            <a:off x="578843" y="6346738"/>
            <a:ext cx="2870567" cy="258276"/>
          </a:xfrm>
          <a:prstGeom prst="rect">
            <a:avLst/>
          </a:prstGeom>
        </p:spPr>
        <p:txBody>
          <a:bodyPr lIns="0" tIns="0" rIns="0" bIns="0" rtlCol="0" anchor="t">
            <a:spAutoFit/>
          </a:bodyPr>
          <a:lstStyle/>
          <a:p>
            <a:pPr algn="l">
              <a:lnSpc>
                <a:spcPts val="2239"/>
              </a:lnSpc>
            </a:pPr>
            <a:r>
              <a:rPr lang="en-US" sz="1600">
                <a:solidFill>
                  <a:srgbClr val="000000"/>
                </a:solidFill>
                <a:latin typeface="Century Gothic Paneuropean"/>
                <a:ea typeface="Century Gothic Paneuropean"/>
                <a:cs typeface="Century Gothic Paneuropean"/>
                <a:sym typeface="Century Gothic Paneuropean"/>
              </a:rPr>
              <a:t>Date: </a:t>
            </a:r>
          </a:p>
        </p:txBody>
      </p:sp>
    </p:spTree>
    <p:extLst>
      <p:ext uri="{BB962C8B-B14F-4D97-AF65-F5344CB8AC3E}">
        <p14:creationId xmlns:p14="http://schemas.microsoft.com/office/powerpoint/2010/main" val="612186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24"/>
        <p:cNvGrpSpPr/>
        <p:nvPr/>
      </p:nvGrpSpPr>
      <p:grpSpPr>
        <a:xfrm>
          <a:off x="0" y="0"/>
          <a:ext cx="0" cy="0"/>
          <a:chOff x="0" y="0"/>
          <a:chExt cx="0" cy="0"/>
        </a:xfrm>
      </p:grpSpPr>
      <p:sp>
        <p:nvSpPr>
          <p:cNvPr id="25" name="Google Shape;25;p16"/>
          <p:cNvSpPr/>
          <p:nvPr/>
        </p:nvSpPr>
        <p:spPr>
          <a:xfrm>
            <a:off x="0" y="3886200"/>
            <a:ext cx="12188825" cy="2971800"/>
          </a:xfrm>
          <a:prstGeom prst="rect">
            <a:avLst/>
          </a:prstGeom>
          <a:gradFill>
            <a:gsLst>
              <a:gs pos="0">
                <a:srgbClr val="F2F2F2"/>
              </a:gs>
              <a:gs pos="100000">
                <a:srgbClr val="A5A5A5">
                  <a:alpha val="52941"/>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26" name="Google Shape;26;p16"/>
          <p:cNvSpPr txBox="1">
            <a:spLocks noGrp="1"/>
          </p:cNvSpPr>
          <p:nvPr>
            <p:ph type="ctrTitle"/>
          </p:nvPr>
        </p:nvSpPr>
        <p:spPr>
          <a:xfrm>
            <a:off x="914162" y="3887117"/>
            <a:ext cx="10360501" cy="61082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rgbClr val="3F3F3F"/>
              </a:buClr>
              <a:buSzPts val="4000"/>
              <a:buFont typeface="Calibri"/>
              <a:buNone/>
              <a:defRPr sz="4000">
                <a:solidFill>
                  <a:srgbClr val="3F3F3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6"/>
          <p:cNvSpPr txBox="1">
            <a:spLocks noGrp="1"/>
          </p:cNvSpPr>
          <p:nvPr>
            <p:ph type="subTitle" idx="1"/>
          </p:nvPr>
        </p:nvSpPr>
        <p:spPr>
          <a:xfrm>
            <a:off x="1828324" y="4399020"/>
            <a:ext cx="8532178" cy="764440"/>
          </a:xfrm>
          <a:prstGeom prst="rect">
            <a:avLst/>
          </a:prstGeom>
          <a:noFill/>
          <a:ln>
            <a:noFill/>
          </a:ln>
        </p:spPr>
        <p:txBody>
          <a:bodyPr spcFirstLastPara="1" wrap="square" lIns="91425" tIns="45700" rIns="91425" bIns="45700" anchor="t" anchorCtr="0">
            <a:normAutofit/>
          </a:bodyPr>
          <a:lstStyle>
            <a:lvl1pPr marR="0" lvl="0" algn="ctr" rtl="0">
              <a:spcBef>
                <a:spcPts val="48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R="0" lvl="1"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54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6pPr>
            <a:lvl7pPr marR="0" lvl="6" algn="ctr" rtl="0">
              <a:spcBef>
                <a:spcPts val="54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7pPr>
            <a:lvl8pPr marR="0" lvl="7" algn="ctr" rtl="0">
              <a:spcBef>
                <a:spcPts val="54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8pPr>
            <a:lvl9pPr marR="0" lvl="8" algn="ctr" rtl="0">
              <a:spcBef>
                <a:spcPts val="54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9pPr>
          </a:lstStyle>
          <a:p>
            <a:endParaRPr/>
          </a:p>
        </p:txBody>
      </p:sp>
      <p:sp>
        <p:nvSpPr>
          <p:cNvPr id="28" name="Google Shape;28;p16"/>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29" name="Google Shape;29;p16"/>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30" name="Google Shape;30;p16"/>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a:solidFill>
                  <a:schemeClr val="dk1"/>
                </a:solidFill>
                <a:latin typeface="Calibri"/>
                <a:ea typeface="Calibri"/>
                <a:cs typeface="Calibri"/>
                <a:sym typeface="Calibri"/>
              </a:defRPr>
            </a:lvl1pPr>
            <a:lvl2pPr marL="0" marR="0" lvl="1" indent="0" algn="l" rtl="0">
              <a:spcBef>
                <a:spcPts val="0"/>
              </a:spcBef>
              <a:buNone/>
              <a:defRPr sz="2400">
                <a:solidFill>
                  <a:schemeClr val="dk1"/>
                </a:solidFill>
                <a:latin typeface="Calibri"/>
                <a:ea typeface="Calibri"/>
                <a:cs typeface="Calibri"/>
                <a:sym typeface="Calibri"/>
              </a:defRPr>
            </a:lvl2pPr>
            <a:lvl3pPr marL="0" marR="0" lvl="2" indent="0" algn="l" rtl="0">
              <a:spcBef>
                <a:spcPts val="0"/>
              </a:spcBef>
              <a:buNone/>
              <a:defRPr sz="2400">
                <a:solidFill>
                  <a:schemeClr val="dk1"/>
                </a:solidFill>
                <a:latin typeface="Calibri"/>
                <a:ea typeface="Calibri"/>
                <a:cs typeface="Calibri"/>
                <a:sym typeface="Calibri"/>
              </a:defRPr>
            </a:lvl3pPr>
            <a:lvl4pPr marL="0" marR="0" lvl="3" indent="0" algn="l" rtl="0">
              <a:spcBef>
                <a:spcPts val="0"/>
              </a:spcBef>
              <a:buNone/>
              <a:defRPr sz="2400">
                <a:solidFill>
                  <a:schemeClr val="dk1"/>
                </a:solidFill>
                <a:latin typeface="Calibri"/>
                <a:ea typeface="Calibri"/>
                <a:cs typeface="Calibri"/>
                <a:sym typeface="Calibri"/>
              </a:defRPr>
            </a:lvl4pPr>
            <a:lvl5pPr marL="0" marR="0" lvl="4" indent="0" algn="l" rtl="0">
              <a:spcBef>
                <a:spcPts val="0"/>
              </a:spcBef>
              <a:buNone/>
              <a:defRPr sz="2400">
                <a:solidFill>
                  <a:schemeClr val="dk1"/>
                </a:solidFill>
                <a:latin typeface="Calibri"/>
                <a:ea typeface="Calibri"/>
                <a:cs typeface="Calibri"/>
                <a:sym typeface="Calibri"/>
              </a:defRPr>
            </a:lvl5pPr>
            <a:lvl6pPr marL="0" marR="0" lvl="5" indent="0" algn="l" rtl="0">
              <a:spcBef>
                <a:spcPts val="0"/>
              </a:spcBef>
              <a:buNone/>
              <a:defRPr sz="2400">
                <a:solidFill>
                  <a:schemeClr val="dk1"/>
                </a:solidFill>
                <a:latin typeface="Calibri"/>
                <a:ea typeface="Calibri"/>
                <a:cs typeface="Calibri"/>
                <a:sym typeface="Calibri"/>
              </a:defRPr>
            </a:lvl6pPr>
            <a:lvl7pPr marL="0" marR="0" lvl="6" indent="0" algn="l" rtl="0">
              <a:spcBef>
                <a:spcPts val="0"/>
              </a:spcBef>
              <a:buNone/>
              <a:defRPr sz="2400">
                <a:solidFill>
                  <a:schemeClr val="dk1"/>
                </a:solidFill>
                <a:latin typeface="Calibri"/>
                <a:ea typeface="Calibri"/>
                <a:cs typeface="Calibri"/>
                <a:sym typeface="Calibri"/>
              </a:defRPr>
            </a:lvl7pPr>
            <a:lvl8pPr marL="0" marR="0" lvl="7" indent="0" algn="l" rtl="0">
              <a:spcBef>
                <a:spcPts val="0"/>
              </a:spcBef>
              <a:buNone/>
              <a:defRPr sz="2400">
                <a:solidFill>
                  <a:schemeClr val="dk1"/>
                </a:solidFill>
                <a:latin typeface="Calibri"/>
                <a:ea typeface="Calibri"/>
                <a:cs typeface="Calibri"/>
                <a:sym typeface="Calibri"/>
              </a:defRPr>
            </a:lvl8pPr>
            <a:lvl9pPr marL="0" marR="0" lvl="8" indent="0" algn="l" rtl="0">
              <a:spcBef>
                <a:spcPts val="0"/>
              </a:spcBef>
              <a:buNone/>
              <a:defRPr sz="2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
        <p:nvSpPr>
          <p:cNvPr id="32" name="Google Shape;32;p17"/>
          <p:cNvSpPr txBox="1">
            <a:spLocks noGrp="1"/>
          </p:cNvSpPr>
          <p:nvPr>
            <p:ph type="ctrTitle"/>
          </p:nvPr>
        </p:nvSpPr>
        <p:spPr>
          <a:xfrm>
            <a:off x="914162" y="2130426"/>
            <a:ext cx="10360501" cy="1470025"/>
          </a:xfrm>
          <a:prstGeom prst="rect">
            <a:avLst/>
          </a:prstGeom>
          <a:noFill/>
          <a:ln>
            <a:noFill/>
          </a:ln>
        </p:spPr>
        <p:txBody>
          <a:bodyPr spcFirstLastPara="1" wrap="square" lIns="0" tIns="0" rIns="0" bIns="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7"/>
          <p:cNvSpPr txBox="1">
            <a:spLocks noGrp="1"/>
          </p:cNvSpPr>
          <p:nvPr>
            <p:ph type="subTitle" idx="1"/>
          </p:nvPr>
        </p:nvSpPr>
        <p:spPr>
          <a:xfrm>
            <a:off x="1828324" y="3886200"/>
            <a:ext cx="8532178" cy="1752600"/>
          </a:xfrm>
          <a:prstGeom prst="rect">
            <a:avLst/>
          </a:prstGeom>
          <a:noFill/>
          <a:ln>
            <a:noFill/>
          </a:ln>
        </p:spPr>
        <p:txBody>
          <a:bodyPr spcFirstLastPara="1" wrap="square" lIns="91425" tIns="45700" rIns="91425" bIns="45700" anchor="t" anchorCtr="0">
            <a:noAutofit/>
          </a:bodyPr>
          <a:lstStyle>
            <a:lvl1pPr marR="0" lvl="0" algn="ctr" rtl="0">
              <a:spcBef>
                <a:spcPts val="720"/>
              </a:spcBef>
              <a:spcAft>
                <a:spcPts val="0"/>
              </a:spcAft>
              <a:buClr>
                <a:srgbClr val="888888"/>
              </a:buClr>
              <a:buSzPts val="3600"/>
              <a:buFont typeface="Arial"/>
              <a:buNone/>
              <a:defRPr sz="3600" b="0" i="0" u="none" strike="noStrike" cap="none">
                <a:solidFill>
                  <a:srgbClr val="888888"/>
                </a:solidFill>
                <a:latin typeface="Calibri"/>
                <a:ea typeface="Calibri"/>
                <a:cs typeface="Calibri"/>
                <a:sym typeface="Calibri"/>
              </a:defRPr>
            </a:lvl1pPr>
            <a:lvl2pPr marR="0" lvl="1"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54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6pPr>
            <a:lvl7pPr marR="0" lvl="6" algn="ctr" rtl="0">
              <a:spcBef>
                <a:spcPts val="54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7pPr>
            <a:lvl8pPr marR="0" lvl="7" algn="ctr" rtl="0">
              <a:spcBef>
                <a:spcPts val="54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8pPr>
            <a:lvl9pPr marR="0" lvl="8" algn="ctr" rtl="0">
              <a:spcBef>
                <a:spcPts val="54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9pPr>
          </a:lstStyle>
          <a:p>
            <a:endParaRPr/>
          </a:p>
        </p:txBody>
      </p:sp>
      <p:sp>
        <p:nvSpPr>
          <p:cNvPr id="34" name="Google Shape;34;p17"/>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35" name="Google Shape;35;p17"/>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36" name="Google Shape;36;p17"/>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a:solidFill>
                  <a:schemeClr val="dk1"/>
                </a:solidFill>
                <a:latin typeface="Calibri"/>
                <a:ea typeface="Calibri"/>
                <a:cs typeface="Calibri"/>
                <a:sym typeface="Calibri"/>
              </a:defRPr>
            </a:lvl1pPr>
            <a:lvl2pPr marL="0" marR="0" lvl="1" indent="0" algn="l" rtl="0">
              <a:spcBef>
                <a:spcPts val="0"/>
              </a:spcBef>
              <a:buNone/>
              <a:defRPr sz="2400">
                <a:solidFill>
                  <a:schemeClr val="dk1"/>
                </a:solidFill>
                <a:latin typeface="Calibri"/>
                <a:ea typeface="Calibri"/>
                <a:cs typeface="Calibri"/>
                <a:sym typeface="Calibri"/>
              </a:defRPr>
            </a:lvl2pPr>
            <a:lvl3pPr marL="0" marR="0" lvl="2" indent="0" algn="l" rtl="0">
              <a:spcBef>
                <a:spcPts val="0"/>
              </a:spcBef>
              <a:buNone/>
              <a:defRPr sz="2400">
                <a:solidFill>
                  <a:schemeClr val="dk1"/>
                </a:solidFill>
                <a:latin typeface="Calibri"/>
                <a:ea typeface="Calibri"/>
                <a:cs typeface="Calibri"/>
                <a:sym typeface="Calibri"/>
              </a:defRPr>
            </a:lvl3pPr>
            <a:lvl4pPr marL="0" marR="0" lvl="3" indent="0" algn="l" rtl="0">
              <a:spcBef>
                <a:spcPts val="0"/>
              </a:spcBef>
              <a:buNone/>
              <a:defRPr sz="2400">
                <a:solidFill>
                  <a:schemeClr val="dk1"/>
                </a:solidFill>
                <a:latin typeface="Calibri"/>
                <a:ea typeface="Calibri"/>
                <a:cs typeface="Calibri"/>
                <a:sym typeface="Calibri"/>
              </a:defRPr>
            </a:lvl4pPr>
            <a:lvl5pPr marL="0" marR="0" lvl="4" indent="0" algn="l" rtl="0">
              <a:spcBef>
                <a:spcPts val="0"/>
              </a:spcBef>
              <a:buNone/>
              <a:defRPr sz="2400">
                <a:solidFill>
                  <a:schemeClr val="dk1"/>
                </a:solidFill>
                <a:latin typeface="Calibri"/>
                <a:ea typeface="Calibri"/>
                <a:cs typeface="Calibri"/>
                <a:sym typeface="Calibri"/>
              </a:defRPr>
            </a:lvl5pPr>
            <a:lvl6pPr marL="0" marR="0" lvl="5" indent="0" algn="l" rtl="0">
              <a:spcBef>
                <a:spcPts val="0"/>
              </a:spcBef>
              <a:buNone/>
              <a:defRPr sz="2400">
                <a:solidFill>
                  <a:schemeClr val="dk1"/>
                </a:solidFill>
                <a:latin typeface="Calibri"/>
                <a:ea typeface="Calibri"/>
                <a:cs typeface="Calibri"/>
                <a:sym typeface="Calibri"/>
              </a:defRPr>
            </a:lvl6pPr>
            <a:lvl7pPr marL="0" marR="0" lvl="6" indent="0" algn="l" rtl="0">
              <a:spcBef>
                <a:spcPts val="0"/>
              </a:spcBef>
              <a:buNone/>
              <a:defRPr sz="2400">
                <a:solidFill>
                  <a:schemeClr val="dk1"/>
                </a:solidFill>
                <a:latin typeface="Calibri"/>
                <a:ea typeface="Calibri"/>
                <a:cs typeface="Calibri"/>
                <a:sym typeface="Calibri"/>
              </a:defRPr>
            </a:lvl7pPr>
            <a:lvl8pPr marL="0" marR="0" lvl="7" indent="0" algn="l" rtl="0">
              <a:spcBef>
                <a:spcPts val="0"/>
              </a:spcBef>
              <a:buNone/>
              <a:defRPr sz="2400">
                <a:solidFill>
                  <a:schemeClr val="dk1"/>
                </a:solidFill>
                <a:latin typeface="Calibri"/>
                <a:ea typeface="Calibri"/>
                <a:cs typeface="Calibri"/>
                <a:sym typeface="Calibri"/>
              </a:defRPr>
            </a:lvl8pPr>
            <a:lvl9pPr marL="0" marR="0" lvl="8" indent="0" algn="l" rtl="0">
              <a:spcBef>
                <a:spcPts val="0"/>
              </a:spcBef>
              <a:buNone/>
              <a:defRPr sz="2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18"/>
          <p:cNvSpPr txBox="1">
            <a:spLocks noGrp="1"/>
          </p:cNvSpPr>
          <p:nvPr>
            <p:ph type="title"/>
          </p:nvPr>
        </p:nvSpPr>
        <p:spPr>
          <a:xfrm>
            <a:off x="261938" y="260350"/>
            <a:ext cx="11664949" cy="288330"/>
          </a:xfrm>
          <a:prstGeom prst="rect">
            <a:avLst/>
          </a:prstGeom>
          <a:noFill/>
          <a:ln>
            <a:noFill/>
          </a:ln>
        </p:spPr>
        <p:txBody>
          <a:bodyPr spcFirstLastPara="1" wrap="square" lIns="0" tIns="0" rIns="0" bIns="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8"/>
          <p:cNvSpPr txBox="1">
            <a:spLocks noGrp="1"/>
          </p:cNvSpPr>
          <p:nvPr>
            <p:ph type="body" idx="1"/>
          </p:nvPr>
        </p:nvSpPr>
        <p:spPr>
          <a:xfrm>
            <a:off x="609441" y="1138425"/>
            <a:ext cx="10969943" cy="4987739"/>
          </a:xfrm>
          <a:prstGeom prst="rect">
            <a:avLst/>
          </a:prstGeom>
          <a:noFill/>
          <a:ln>
            <a:noFill/>
          </a:ln>
        </p:spPr>
        <p:txBody>
          <a:bodyPr spcFirstLastPara="1" wrap="square" lIns="91425" tIns="45700" rIns="91425" bIns="45700" anchor="t" anchorCtr="0">
            <a:noAutofit/>
          </a:bodyPr>
          <a:lstStyle>
            <a:lvl1pPr marL="457200" marR="0" lvl="0" indent="-457200" algn="l" rtl="0">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40" name="Google Shape;40;p18"/>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1" name="Google Shape;41;p18"/>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2" name="Google Shape;42;p18"/>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a:solidFill>
                  <a:schemeClr val="dk1"/>
                </a:solidFill>
                <a:latin typeface="Calibri"/>
                <a:ea typeface="Calibri"/>
                <a:cs typeface="Calibri"/>
                <a:sym typeface="Calibri"/>
              </a:defRPr>
            </a:lvl1pPr>
            <a:lvl2pPr marL="0" marR="0" lvl="1" indent="0" algn="l" rtl="0">
              <a:spcBef>
                <a:spcPts val="0"/>
              </a:spcBef>
              <a:buNone/>
              <a:defRPr sz="2400">
                <a:solidFill>
                  <a:schemeClr val="dk1"/>
                </a:solidFill>
                <a:latin typeface="Calibri"/>
                <a:ea typeface="Calibri"/>
                <a:cs typeface="Calibri"/>
                <a:sym typeface="Calibri"/>
              </a:defRPr>
            </a:lvl2pPr>
            <a:lvl3pPr marL="0" marR="0" lvl="2" indent="0" algn="l" rtl="0">
              <a:spcBef>
                <a:spcPts val="0"/>
              </a:spcBef>
              <a:buNone/>
              <a:defRPr sz="2400">
                <a:solidFill>
                  <a:schemeClr val="dk1"/>
                </a:solidFill>
                <a:latin typeface="Calibri"/>
                <a:ea typeface="Calibri"/>
                <a:cs typeface="Calibri"/>
                <a:sym typeface="Calibri"/>
              </a:defRPr>
            </a:lvl3pPr>
            <a:lvl4pPr marL="0" marR="0" lvl="3" indent="0" algn="l" rtl="0">
              <a:spcBef>
                <a:spcPts val="0"/>
              </a:spcBef>
              <a:buNone/>
              <a:defRPr sz="2400">
                <a:solidFill>
                  <a:schemeClr val="dk1"/>
                </a:solidFill>
                <a:latin typeface="Calibri"/>
                <a:ea typeface="Calibri"/>
                <a:cs typeface="Calibri"/>
                <a:sym typeface="Calibri"/>
              </a:defRPr>
            </a:lvl4pPr>
            <a:lvl5pPr marL="0" marR="0" lvl="4" indent="0" algn="l" rtl="0">
              <a:spcBef>
                <a:spcPts val="0"/>
              </a:spcBef>
              <a:buNone/>
              <a:defRPr sz="2400">
                <a:solidFill>
                  <a:schemeClr val="dk1"/>
                </a:solidFill>
                <a:latin typeface="Calibri"/>
                <a:ea typeface="Calibri"/>
                <a:cs typeface="Calibri"/>
                <a:sym typeface="Calibri"/>
              </a:defRPr>
            </a:lvl5pPr>
            <a:lvl6pPr marL="0" marR="0" lvl="5" indent="0" algn="l" rtl="0">
              <a:spcBef>
                <a:spcPts val="0"/>
              </a:spcBef>
              <a:buNone/>
              <a:defRPr sz="2400">
                <a:solidFill>
                  <a:schemeClr val="dk1"/>
                </a:solidFill>
                <a:latin typeface="Calibri"/>
                <a:ea typeface="Calibri"/>
                <a:cs typeface="Calibri"/>
                <a:sym typeface="Calibri"/>
              </a:defRPr>
            </a:lvl6pPr>
            <a:lvl7pPr marL="0" marR="0" lvl="6" indent="0" algn="l" rtl="0">
              <a:spcBef>
                <a:spcPts val="0"/>
              </a:spcBef>
              <a:buNone/>
              <a:defRPr sz="2400">
                <a:solidFill>
                  <a:schemeClr val="dk1"/>
                </a:solidFill>
                <a:latin typeface="Calibri"/>
                <a:ea typeface="Calibri"/>
                <a:cs typeface="Calibri"/>
                <a:sym typeface="Calibri"/>
              </a:defRPr>
            </a:lvl7pPr>
            <a:lvl8pPr marL="0" marR="0" lvl="7" indent="0" algn="l" rtl="0">
              <a:spcBef>
                <a:spcPts val="0"/>
              </a:spcBef>
              <a:buNone/>
              <a:defRPr sz="2400">
                <a:solidFill>
                  <a:schemeClr val="dk1"/>
                </a:solidFill>
                <a:latin typeface="Calibri"/>
                <a:ea typeface="Calibri"/>
                <a:cs typeface="Calibri"/>
                <a:sym typeface="Calibri"/>
              </a:defRPr>
            </a:lvl8pPr>
            <a:lvl9pPr marL="0" marR="0" lvl="8" indent="0" algn="l" rtl="0">
              <a:spcBef>
                <a:spcPts val="0"/>
              </a:spcBef>
              <a:buNone/>
              <a:defRPr sz="2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19"/>
          <p:cNvSpPr txBox="1">
            <a:spLocks noGrp="1"/>
          </p:cNvSpPr>
          <p:nvPr>
            <p:ph type="title"/>
          </p:nvPr>
        </p:nvSpPr>
        <p:spPr>
          <a:xfrm>
            <a:off x="962833" y="4406901"/>
            <a:ext cx="10360501" cy="136207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5300"/>
              <a:buFont typeface="Calibri"/>
              <a:buNone/>
              <a:defRPr sz="53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9"/>
          <p:cNvSpPr txBox="1">
            <a:spLocks noGrp="1"/>
          </p:cNvSpPr>
          <p:nvPr>
            <p:ph type="body" idx="1"/>
          </p:nvPr>
        </p:nvSpPr>
        <p:spPr>
          <a:xfrm>
            <a:off x="962833" y="2906713"/>
            <a:ext cx="10360501"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54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1pPr>
            <a:lvl2pPr marL="914400" marR="0" lvl="1" indent="-228600" algn="l"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L="1371600" marR="0" lvl="2" indent="-228600" algn="l" rtl="0">
              <a:spcBef>
                <a:spcPts val="42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3pPr>
            <a:lvl4pPr marL="1828800" marR="0" lvl="3" indent="-228600" algn="l" rtl="0">
              <a:spcBef>
                <a:spcPts val="38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4pPr>
            <a:lvl5pPr marL="2286000" marR="0" lvl="4" indent="-228600" algn="l" rtl="0">
              <a:spcBef>
                <a:spcPts val="38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5pPr>
            <a:lvl6pPr marL="2743200" marR="0" lvl="5" indent="-228600" algn="l" rtl="0">
              <a:spcBef>
                <a:spcPts val="38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6pPr>
            <a:lvl7pPr marL="3200400" marR="0" lvl="6" indent="-228600" algn="l" rtl="0">
              <a:spcBef>
                <a:spcPts val="38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7pPr>
            <a:lvl8pPr marL="3657600" marR="0" lvl="7" indent="-228600" algn="l" rtl="0">
              <a:spcBef>
                <a:spcPts val="38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8pPr>
            <a:lvl9pPr marL="4114800" marR="0" lvl="8" indent="-228600" algn="l" rtl="0">
              <a:spcBef>
                <a:spcPts val="38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9pPr>
          </a:lstStyle>
          <a:p>
            <a:endParaRPr/>
          </a:p>
        </p:txBody>
      </p:sp>
      <p:sp>
        <p:nvSpPr>
          <p:cNvPr id="46" name="Google Shape;46;p19"/>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7" name="Google Shape;47;p19"/>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8" name="Google Shape;48;p19"/>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a:solidFill>
                  <a:schemeClr val="dk1"/>
                </a:solidFill>
                <a:latin typeface="Calibri"/>
                <a:ea typeface="Calibri"/>
                <a:cs typeface="Calibri"/>
                <a:sym typeface="Calibri"/>
              </a:defRPr>
            </a:lvl1pPr>
            <a:lvl2pPr marL="0" marR="0" lvl="1" indent="0" algn="l" rtl="0">
              <a:spcBef>
                <a:spcPts val="0"/>
              </a:spcBef>
              <a:buNone/>
              <a:defRPr sz="2400">
                <a:solidFill>
                  <a:schemeClr val="dk1"/>
                </a:solidFill>
                <a:latin typeface="Calibri"/>
                <a:ea typeface="Calibri"/>
                <a:cs typeface="Calibri"/>
                <a:sym typeface="Calibri"/>
              </a:defRPr>
            </a:lvl2pPr>
            <a:lvl3pPr marL="0" marR="0" lvl="2" indent="0" algn="l" rtl="0">
              <a:spcBef>
                <a:spcPts val="0"/>
              </a:spcBef>
              <a:buNone/>
              <a:defRPr sz="2400">
                <a:solidFill>
                  <a:schemeClr val="dk1"/>
                </a:solidFill>
                <a:latin typeface="Calibri"/>
                <a:ea typeface="Calibri"/>
                <a:cs typeface="Calibri"/>
                <a:sym typeface="Calibri"/>
              </a:defRPr>
            </a:lvl3pPr>
            <a:lvl4pPr marL="0" marR="0" lvl="3" indent="0" algn="l" rtl="0">
              <a:spcBef>
                <a:spcPts val="0"/>
              </a:spcBef>
              <a:buNone/>
              <a:defRPr sz="2400">
                <a:solidFill>
                  <a:schemeClr val="dk1"/>
                </a:solidFill>
                <a:latin typeface="Calibri"/>
                <a:ea typeface="Calibri"/>
                <a:cs typeface="Calibri"/>
                <a:sym typeface="Calibri"/>
              </a:defRPr>
            </a:lvl4pPr>
            <a:lvl5pPr marL="0" marR="0" lvl="4" indent="0" algn="l" rtl="0">
              <a:spcBef>
                <a:spcPts val="0"/>
              </a:spcBef>
              <a:buNone/>
              <a:defRPr sz="2400">
                <a:solidFill>
                  <a:schemeClr val="dk1"/>
                </a:solidFill>
                <a:latin typeface="Calibri"/>
                <a:ea typeface="Calibri"/>
                <a:cs typeface="Calibri"/>
                <a:sym typeface="Calibri"/>
              </a:defRPr>
            </a:lvl5pPr>
            <a:lvl6pPr marL="0" marR="0" lvl="5" indent="0" algn="l" rtl="0">
              <a:spcBef>
                <a:spcPts val="0"/>
              </a:spcBef>
              <a:buNone/>
              <a:defRPr sz="2400">
                <a:solidFill>
                  <a:schemeClr val="dk1"/>
                </a:solidFill>
                <a:latin typeface="Calibri"/>
                <a:ea typeface="Calibri"/>
                <a:cs typeface="Calibri"/>
                <a:sym typeface="Calibri"/>
              </a:defRPr>
            </a:lvl6pPr>
            <a:lvl7pPr marL="0" marR="0" lvl="6" indent="0" algn="l" rtl="0">
              <a:spcBef>
                <a:spcPts val="0"/>
              </a:spcBef>
              <a:buNone/>
              <a:defRPr sz="2400">
                <a:solidFill>
                  <a:schemeClr val="dk1"/>
                </a:solidFill>
                <a:latin typeface="Calibri"/>
                <a:ea typeface="Calibri"/>
                <a:cs typeface="Calibri"/>
                <a:sym typeface="Calibri"/>
              </a:defRPr>
            </a:lvl7pPr>
            <a:lvl8pPr marL="0" marR="0" lvl="7" indent="0" algn="l" rtl="0">
              <a:spcBef>
                <a:spcPts val="0"/>
              </a:spcBef>
              <a:buNone/>
              <a:defRPr sz="2400">
                <a:solidFill>
                  <a:schemeClr val="dk1"/>
                </a:solidFill>
                <a:latin typeface="Calibri"/>
                <a:ea typeface="Calibri"/>
                <a:cs typeface="Calibri"/>
                <a:sym typeface="Calibri"/>
              </a:defRPr>
            </a:lvl8pPr>
            <a:lvl9pPr marL="0" marR="0" lvl="8" indent="0" algn="l" rtl="0">
              <a:spcBef>
                <a:spcPts val="0"/>
              </a:spcBef>
              <a:buNone/>
              <a:defRPr sz="2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261938" y="260350"/>
            <a:ext cx="11664949" cy="288330"/>
          </a:xfrm>
          <a:prstGeom prst="rect">
            <a:avLst/>
          </a:prstGeom>
          <a:noFill/>
          <a:ln>
            <a:noFill/>
          </a:ln>
        </p:spPr>
        <p:txBody>
          <a:bodyPr spcFirstLastPara="1" wrap="square" lIns="0" tIns="0" rIns="0" bIns="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body" idx="1"/>
          </p:nvPr>
        </p:nvSpPr>
        <p:spPr>
          <a:xfrm>
            <a:off x="609441" y="1600201"/>
            <a:ext cx="5383398" cy="4525963"/>
          </a:xfrm>
          <a:prstGeom prst="rect">
            <a:avLst/>
          </a:prstGeom>
          <a:noFill/>
          <a:ln>
            <a:noFill/>
          </a:ln>
        </p:spPr>
        <p:txBody>
          <a:bodyPr spcFirstLastPara="1" wrap="square" lIns="91425" tIns="45700" rIns="91425" bIns="45700" anchor="t" anchorCtr="0">
            <a:noAutofit/>
          </a:bodyPr>
          <a:lstStyle>
            <a:lvl1pPr marL="457200" marR="0" lvl="0" indent="-463550" algn="l" rtl="0">
              <a:spcBef>
                <a:spcPts val="74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2" name="Google Shape;52;p20"/>
          <p:cNvSpPr txBox="1">
            <a:spLocks noGrp="1"/>
          </p:cNvSpPr>
          <p:nvPr>
            <p:ph type="body" idx="2"/>
          </p:nvPr>
        </p:nvSpPr>
        <p:spPr>
          <a:xfrm>
            <a:off x="6195986" y="1600201"/>
            <a:ext cx="5383398" cy="4525963"/>
          </a:xfrm>
          <a:prstGeom prst="rect">
            <a:avLst/>
          </a:prstGeom>
          <a:noFill/>
          <a:ln>
            <a:noFill/>
          </a:ln>
        </p:spPr>
        <p:txBody>
          <a:bodyPr spcFirstLastPara="1" wrap="square" lIns="91425" tIns="45700" rIns="91425" bIns="45700" anchor="t" anchorCtr="0">
            <a:noAutofit/>
          </a:bodyPr>
          <a:lstStyle>
            <a:lvl1pPr marL="457200" marR="0" lvl="0" indent="-463550" algn="l" rtl="0">
              <a:spcBef>
                <a:spcPts val="74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3" name="Google Shape;53;p20"/>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54" name="Google Shape;54;p20"/>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55" name="Google Shape;55;p20"/>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a:solidFill>
                  <a:schemeClr val="dk1"/>
                </a:solidFill>
                <a:latin typeface="Calibri"/>
                <a:ea typeface="Calibri"/>
                <a:cs typeface="Calibri"/>
                <a:sym typeface="Calibri"/>
              </a:defRPr>
            </a:lvl1pPr>
            <a:lvl2pPr marL="0" marR="0" lvl="1" indent="0" algn="l" rtl="0">
              <a:spcBef>
                <a:spcPts val="0"/>
              </a:spcBef>
              <a:buNone/>
              <a:defRPr sz="2400">
                <a:solidFill>
                  <a:schemeClr val="dk1"/>
                </a:solidFill>
                <a:latin typeface="Calibri"/>
                <a:ea typeface="Calibri"/>
                <a:cs typeface="Calibri"/>
                <a:sym typeface="Calibri"/>
              </a:defRPr>
            </a:lvl2pPr>
            <a:lvl3pPr marL="0" marR="0" lvl="2" indent="0" algn="l" rtl="0">
              <a:spcBef>
                <a:spcPts val="0"/>
              </a:spcBef>
              <a:buNone/>
              <a:defRPr sz="2400">
                <a:solidFill>
                  <a:schemeClr val="dk1"/>
                </a:solidFill>
                <a:latin typeface="Calibri"/>
                <a:ea typeface="Calibri"/>
                <a:cs typeface="Calibri"/>
                <a:sym typeface="Calibri"/>
              </a:defRPr>
            </a:lvl3pPr>
            <a:lvl4pPr marL="0" marR="0" lvl="3" indent="0" algn="l" rtl="0">
              <a:spcBef>
                <a:spcPts val="0"/>
              </a:spcBef>
              <a:buNone/>
              <a:defRPr sz="2400">
                <a:solidFill>
                  <a:schemeClr val="dk1"/>
                </a:solidFill>
                <a:latin typeface="Calibri"/>
                <a:ea typeface="Calibri"/>
                <a:cs typeface="Calibri"/>
                <a:sym typeface="Calibri"/>
              </a:defRPr>
            </a:lvl4pPr>
            <a:lvl5pPr marL="0" marR="0" lvl="4" indent="0" algn="l" rtl="0">
              <a:spcBef>
                <a:spcPts val="0"/>
              </a:spcBef>
              <a:buNone/>
              <a:defRPr sz="2400">
                <a:solidFill>
                  <a:schemeClr val="dk1"/>
                </a:solidFill>
                <a:latin typeface="Calibri"/>
                <a:ea typeface="Calibri"/>
                <a:cs typeface="Calibri"/>
                <a:sym typeface="Calibri"/>
              </a:defRPr>
            </a:lvl5pPr>
            <a:lvl6pPr marL="0" marR="0" lvl="5" indent="0" algn="l" rtl="0">
              <a:spcBef>
                <a:spcPts val="0"/>
              </a:spcBef>
              <a:buNone/>
              <a:defRPr sz="2400">
                <a:solidFill>
                  <a:schemeClr val="dk1"/>
                </a:solidFill>
                <a:latin typeface="Calibri"/>
                <a:ea typeface="Calibri"/>
                <a:cs typeface="Calibri"/>
                <a:sym typeface="Calibri"/>
              </a:defRPr>
            </a:lvl6pPr>
            <a:lvl7pPr marL="0" marR="0" lvl="6" indent="0" algn="l" rtl="0">
              <a:spcBef>
                <a:spcPts val="0"/>
              </a:spcBef>
              <a:buNone/>
              <a:defRPr sz="2400">
                <a:solidFill>
                  <a:schemeClr val="dk1"/>
                </a:solidFill>
                <a:latin typeface="Calibri"/>
                <a:ea typeface="Calibri"/>
                <a:cs typeface="Calibri"/>
                <a:sym typeface="Calibri"/>
              </a:defRPr>
            </a:lvl7pPr>
            <a:lvl8pPr marL="0" marR="0" lvl="7" indent="0" algn="l" rtl="0">
              <a:spcBef>
                <a:spcPts val="0"/>
              </a:spcBef>
              <a:buNone/>
              <a:defRPr sz="2400">
                <a:solidFill>
                  <a:schemeClr val="dk1"/>
                </a:solidFill>
                <a:latin typeface="Calibri"/>
                <a:ea typeface="Calibri"/>
                <a:cs typeface="Calibri"/>
                <a:sym typeface="Calibri"/>
              </a:defRPr>
            </a:lvl8pPr>
            <a:lvl9pPr marL="0" marR="0" lvl="8" indent="0" algn="l" rtl="0">
              <a:spcBef>
                <a:spcPts val="0"/>
              </a:spcBef>
              <a:buNone/>
              <a:defRPr sz="2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21"/>
          <p:cNvSpPr txBox="1">
            <a:spLocks noGrp="1"/>
          </p:cNvSpPr>
          <p:nvPr>
            <p:ph type="title"/>
          </p:nvPr>
        </p:nvSpPr>
        <p:spPr>
          <a:xfrm>
            <a:off x="261938" y="260350"/>
            <a:ext cx="11664949" cy="288330"/>
          </a:xfrm>
          <a:prstGeom prst="rect">
            <a:avLst/>
          </a:prstGeom>
          <a:noFill/>
          <a:ln>
            <a:noFill/>
          </a:ln>
        </p:spPr>
        <p:txBody>
          <a:bodyPr spcFirstLastPara="1" wrap="square" lIns="0" tIns="0" rIns="0" bIns="0" anchor="ctr" anchorCtr="0">
            <a:noAutofit/>
          </a:bodyPr>
          <a:lstStyle>
            <a:lvl1pPr lvl="0" algn="l">
              <a:spcBef>
                <a:spcPts val="0"/>
              </a:spcBef>
              <a:spcAft>
                <a:spcPts val="0"/>
              </a:spcAft>
              <a:buClr>
                <a:schemeClr val="dk1"/>
              </a:buClr>
              <a:buSzPts val="2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1"/>
          <p:cNvSpPr txBox="1">
            <a:spLocks noGrp="1"/>
          </p:cNvSpPr>
          <p:nvPr>
            <p:ph type="body" idx="1"/>
          </p:nvPr>
        </p:nvSpPr>
        <p:spPr>
          <a:xfrm>
            <a:off x="609441" y="1535113"/>
            <a:ext cx="5385514" cy="639763"/>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64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1pPr>
            <a:lvl2pPr marL="914400" marR="0" lvl="1" indent="-228600" algn="l" rtl="0">
              <a:spcBef>
                <a:spcPts val="540"/>
              </a:spcBef>
              <a:spcAft>
                <a:spcPts val="0"/>
              </a:spcAft>
              <a:buClr>
                <a:schemeClr val="dk1"/>
              </a:buClr>
              <a:buSzPts val="2700"/>
              <a:buFont typeface="Arial"/>
              <a:buNone/>
              <a:defRPr sz="2700" b="1"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3pPr>
            <a:lvl4pPr marL="1828800" marR="0" lvl="3" indent="-228600" algn="l" rtl="0">
              <a:spcBef>
                <a:spcPts val="42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4pPr>
            <a:lvl5pPr marL="2286000" marR="0" lvl="4" indent="-228600" algn="l" rtl="0">
              <a:spcBef>
                <a:spcPts val="42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5pPr>
            <a:lvl6pPr marL="2743200" marR="0" lvl="5" indent="-228600" algn="l" rtl="0">
              <a:spcBef>
                <a:spcPts val="42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6pPr>
            <a:lvl7pPr marL="3200400" marR="0" lvl="6" indent="-228600" algn="l" rtl="0">
              <a:spcBef>
                <a:spcPts val="42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7pPr>
            <a:lvl8pPr marL="3657600" marR="0" lvl="7" indent="-228600" algn="l" rtl="0">
              <a:spcBef>
                <a:spcPts val="42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8pPr>
            <a:lvl9pPr marL="4114800" marR="0" lvl="8" indent="-228600" algn="l" rtl="0">
              <a:spcBef>
                <a:spcPts val="42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9pPr>
          </a:lstStyle>
          <a:p>
            <a:endParaRPr/>
          </a:p>
        </p:txBody>
      </p:sp>
      <p:sp>
        <p:nvSpPr>
          <p:cNvPr id="59" name="Google Shape;59;p21"/>
          <p:cNvSpPr txBox="1">
            <a:spLocks noGrp="1"/>
          </p:cNvSpPr>
          <p:nvPr>
            <p:ph type="body" idx="2"/>
          </p:nvPr>
        </p:nvSpPr>
        <p:spPr>
          <a:xfrm>
            <a:off x="609441" y="2174875"/>
            <a:ext cx="5385514" cy="3951288"/>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4pPr>
            <a:lvl5pPr marL="2286000" marR="0" lvl="4"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9pPr>
          </a:lstStyle>
          <a:p>
            <a:endParaRPr/>
          </a:p>
        </p:txBody>
      </p:sp>
      <p:sp>
        <p:nvSpPr>
          <p:cNvPr id="60" name="Google Shape;60;p21"/>
          <p:cNvSpPr txBox="1">
            <a:spLocks noGrp="1"/>
          </p:cNvSpPr>
          <p:nvPr>
            <p:ph type="body" idx="3"/>
          </p:nvPr>
        </p:nvSpPr>
        <p:spPr>
          <a:xfrm>
            <a:off x="6191756" y="1535113"/>
            <a:ext cx="5387630" cy="639763"/>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64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1pPr>
            <a:lvl2pPr marL="914400" marR="0" lvl="1" indent="-228600" algn="l" rtl="0">
              <a:spcBef>
                <a:spcPts val="540"/>
              </a:spcBef>
              <a:spcAft>
                <a:spcPts val="0"/>
              </a:spcAft>
              <a:buClr>
                <a:schemeClr val="dk1"/>
              </a:buClr>
              <a:buSzPts val="2700"/>
              <a:buFont typeface="Arial"/>
              <a:buNone/>
              <a:defRPr sz="2700" b="1"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3pPr>
            <a:lvl4pPr marL="1828800" marR="0" lvl="3" indent="-228600" algn="l" rtl="0">
              <a:spcBef>
                <a:spcPts val="42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4pPr>
            <a:lvl5pPr marL="2286000" marR="0" lvl="4" indent="-228600" algn="l" rtl="0">
              <a:spcBef>
                <a:spcPts val="42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5pPr>
            <a:lvl6pPr marL="2743200" marR="0" lvl="5" indent="-228600" algn="l" rtl="0">
              <a:spcBef>
                <a:spcPts val="42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6pPr>
            <a:lvl7pPr marL="3200400" marR="0" lvl="6" indent="-228600" algn="l" rtl="0">
              <a:spcBef>
                <a:spcPts val="42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7pPr>
            <a:lvl8pPr marL="3657600" marR="0" lvl="7" indent="-228600" algn="l" rtl="0">
              <a:spcBef>
                <a:spcPts val="42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8pPr>
            <a:lvl9pPr marL="4114800" marR="0" lvl="8" indent="-228600" algn="l" rtl="0">
              <a:spcBef>
                <a:spcPts val="42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9pPr>
          </a:lstStyle>
          <a:p>
            <a:endParaRPr/>
          </a:p>
        </p:txBody>
      </p:sp>
      <p:sp>
        <p:nvSpPr>
          <p:cNvPr id="61" name="Google Shape;61;p21"/>
          <p:cNvSpPr txBox="1">
            <a:spLocks noGrp="1"/>
          </p:cNvSpPr>
          <p:nvPr>
            <p:ph type="body" idx="4"/>
          </p:nvPr>
        </p:nvSpPr>
        <p:spPr>
          <a:xfrm>
            <a:off x="6191756" y="2174875"/>
            <a:ext cx="5387630" cy="3951288"/>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4pPr>
            <a:lvl5pPr marL="2286000" marR="0" lvl="4"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9pPr>
          </a:lstStyle>
          <a:p>
            <a:endParaRPr/>
          </a:p>
        </p:txBody>
      </p:sp>
      <p:sp>
        <p:nvSpPr>
          <p:cNvPr id="62" name="Google Shape;62;p21"/>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63" name="Google Shape;63;p21"/>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64" name="Google Shape;64;p21"/>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a:solidFill>
                  <a:schemeClr val="dk1"/>
                </a:solidFill>
                <a:latin typeface="Calibri"/>
                <a:ea typeface="Calibri"/>
                <a:cs typeface="Calibri"/>
                <a:sym typeface="Calibri"/>
              </a:defRPr>
            </a:lvl1pPr>
            <a:lvl2pPr marL="0" marR="0" lvl="1" indent="0" algn="l" rtl="0">
              <a:spcBef>
                <a:spcPts val="0"/>
              </a:spcBef>
              <a:buNone/>
              <a:defRPr sz="2400">
                <a:solidFill>
                  <a:schemeClr val="dk1"/>
                </a:solidFill>
                <a:latin typeface="Calibri"/>
                <a:ea typeface="Calibri"/>
                <a:cs typeface="Calibri"/>
                <a:sym typeface="Calibri"/>
              </a:defRPr>
            </a:lvl2pPr>
            <a:lvl3pPr marL="0" marR="0" lvl="2" indent="0" algn="l" rtl="0">
              <a:spcBef>
                <a:spcPts val="0"/>
              </a:spcBef>
              <a:buNone/>
              <a:defRPr sz="2400">
                <a:solidFill>
                  <a:schemeClr val="dk1"/>
                </a:solidFill>
                <a:latin typeface="Calibri"/>
                <a:ea typeface="Calibri"/>
                <a:cs typeface="Calibri"/>
                <a:sym typeface="Calibri"/>
              </a:defRPr>
            </a:lvl3pPr>
            <a:lvl4pPr marL="0" marR="0" lvl="3" indent="0" algn="l" rtl="0">
              <a:spcBef>
                <a:spcPts val="0"/>
              </a:spcBef>
              <a:buNone/>
              <a:defRPr sz="2400">
                <a:solidFill>
                  <a:schemeClr val="dk1"/>
                </a:solidFill>
                <a:latin typeface="Calibri"/>
                <a:ea typeface="Calibri"/>
                <a:cs typeface="Calibri"/>
                <a:sym typeface="Calibri"/>
              </a:defRPr>
            </a:lvl4pPr>
            <a:lvl5pPr marL="0" marR="0" lvl="4" indent="0" algn="l" rtl="0">
              <a:spcBef>
                <a:spcPts val="0"/>
              </a:spcBef>
              <a:buNone/>
              <a:defRPr sz="2400">
                <a:solidFill>
                  <a:schemeClr val="dk1"/>
                </a:solidFill>
                <a:latin typeface="Calibri"/>
                <a:ea typeface="Calibri"/>
                <a:cs typeface="Calibri"/>
                <a:sym typeface="Calibri"/>
              </a:defRPr>
            </a:lvl5pPr>
            <a:lvl6pPr marL="0" marR="0" lvl="5" indent="0" algn="l" rtl="0">
              <a:spcBef>
                <a:spcPts val="0"/>
              </a:spcBef>
              <a:buNone/>
              <a:defRPr sz="2400">
                <a:solidFill>
                  <a:schemeClr val="dk1"/>
                </a:solidFill>
                <a:latin typeface="Calibri"/>
                <a:ea typeface="Calibri"/>
                <a:cs typeface="Calibri"/>
                <a:sym typeface="Calibri"/>
              </a:defRPr>
            </a:lvl6pPr>
            <a:lvl7pPr marL="0" marR="0" lvl="6" indent="0" algn="l" rtl="0">
              <a:spcBef>
                <a:spcPts val="0"/>
              </a:spcBef>
              <a:buNone/>
              <a:defRPr sz="2400">
                <a:solidFill>
                  <a:schemeClr val="dk1"/>
                </a:solidFill>
                <a:latin typeface="Calibri"/>
                <a:ea typeface="Calibri"/>
                <a:cs typeface="Calibri"/>
                <a:sym typeface="Calibri"/>
              </a:defRPr>
            </a:lvl7pPr>
            <a:lvl8pPr marL="0" marR="0" lvl="7" indent="0" algn="l" rtl="0">
              <a:spcBef>
                <a:spcPts val="0"/>
              </a:spcBef>
              <a:buNone/>
              <a:defRPr sz="2400">
                <a:solidFill>
                  <a:schemeClr val="dk1"/>
                </a:solidFill>
                <a:latin typeface="Calibri"/>
                <a:ea typeface="Calibri"/>
                <a:cs typeface="Calibri"/>
                <a:sym typeface="Calibri"/>
              </a:defRPr>
            </a:lvl8pPr>
            <a:lvl9pPr marL="0" marR="0" lvl="8" indent="0" algn="l" rtl="0">
              <a:spcBef>
                <a:spcPts val="0"/>
              </a:spcBef>
              <a:buNone/>
              <a:defRPr sz="2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rgbClr val="262626"/>
        </a:solidFill>
        <a:effectLst/>
      </p:bgPr>
    </p:bg>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261938" y="260350"/>
            <a:ext cx="11664949" cy="288330"/>
          </a:xfrm>
          <a:prstGeom prst="rect">
            <a:avLst/>
          </a:prstGeom>
          <a:noFill/>
          <a:ln>
            <a:noFill/>
          </a:ln>
        </p:spPr>
        <p:txBody>
          <a:bodyPr spcFirstLastPara="1" wrap="square" lIns="0" tIns="0" rIns="0" bIns="0" anchor="ctr" anchorCtr="0">
            <a:noAutofit/>
          </a:bodyPr>
          <a:lstStyle>
            <a:lvl1pPr lvl="0" algn="l">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68" name="Google Shape;68;p22"/>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69" name="Google Shape;69;p22"/>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a:solidFill>
                  <a:schemeClr val="dk1"/>
                </a:solidFill>
                <a:latin typeface="Calibri"/>
                <a:ea typeface="Calibri"/>
                <a:cs typeface="Calibri"/>
                <a:sym typeface="Calibri"/>
              </a:defRPr>
            </a:lvl1pPr>
            <a:lvl2pPr marL="0" marR="0" lvl="1" indent="0" algn="l" rtl="0">
              <a:spcBef>
                <a:spcPts val="0"/>
              </a:spcBef>
              <a:buNone/>
              <a:defRPr sz="2400">
                <a:solidFill>
                  <a:schemeClr val="dk1"/>
                </a:solidFill>
                <a:latin typeface="Calibri"/>
                <a:ea typeface="Calibri"/>
                <a:cs typeface="Calibri"/>
                <a:sym typeface="Calibri"/>
              </a:defRPr>
            </a:lvl2pPr>
            <a:lvl3pPr marL="0" marR="0" lvl="2" indent="0" algn="l" rtl="0">
              <a:spcBef>
                <a:spcPts val="0"/>
              </a:spcBef>
              <a:buNone/>
              <a:defRPr sz="2400">
                <a:solidFill>
                  <a:schemeClr val="dk1"/>
                </a:solidFill>
                <a:latin typeface="Calibri"/>
                <a:ea typeface="Calibri"/>
                <a:cs typeface="Calibri"/>
                <a:sym typeface="Calibri"/>
              </a:defRPr>
            </a:lvl3pPr>
            <a:lvl4pPr marL="0" marR="0" lvl="3" indent="0" algn="l" rtl="0">
              <a:spcBef>
                <a:spcPts val="0"/>
              </a:spcBef>
              <a:buNone/>
              <a:defRPr sz="2400">
                <a:solidFill>
                  <a:schemeClr val="dk1"/>
                </a:solidFill>
                <a:latin typeface="Calibri"/>
                <a:ea typeface="Calibri"/>
                <a:cs typeface="Calibri"/>
                <a:sym typeface="Calibri"/>
              </a:defRPr>
            </a:lvl4pPr>
            <a:lvl5pPr marL="0" marR="0" lvl="4" indent="0" algn="l" rtl="0">
              <a:spcBef>
                <a:spcPts val="0"/>
              </a:spcBef>
              <a:buNone/>
              <a:defRPr sz="2400">
                <a:solidFill>
                  <a:schemeClr val="dk1"/>
                </a:solidFill>
                <a:latin typeface="Calibri"/>
                <a:ea typeface="Calibri"/>
                <a:cs typeface="Calibri"/>
                <a:sym typeface="Calibri"/>
              </a:defRPr>
            </a:lvl5pPr>
            <a:lvl6pPr marL="0" marR="0" lvl="5" indent="0" algn="l" rtl="0">
              <a:spcBef>
                <a:spcPts val="0"/>
              </a:spcBef>
              <a:buNone/>
              <a:defRPr sz="2400">
                <a:solidFill>
                  <a:schemeClr val="dk1"/>
                </a:solidFill>
                <a:latin typeface="Calibri"/>
                <a:ea typeface="Calibri"/>
                <a:cs typeface="Calibri"/>
                <a:sym typeface="Calibri"/>
              </a:defRPr>
            </a:lvl6pPr>
            <a:lvl7pPr marL="0" marR="0" lvl="6" indent="0" algn="l" rtl="0">
              <a:spcBef>
                <a:spcPts val="0"/>
              </a:spcBef>
              <a:buNone/>
              <a:defRPr sz="2400">
                <a:solidFill>
                  <a:schemeClr val="dk1"/>
                </a:solidFill>
                <a:latin typeface="Calibri"/>
                <a:ea typeface="Calibri"/>
                <a:cs typeface="Calibri"/>
                <a:sym typeface="Calibri"/>
              </a:defRPr>
            </a:lvl7pPr>
            <a:lvl8pPr marL="0" marR="0" lvl="7" indent="0" algn="l" rtl="0">
              <a:spcBef>
                <a:spcPts val="0"/>
              </a:spcBef>
              <a:buNone/>
              <a:defRPr sz="2400">
                <a:solidFill>
                  <a:schemeClr val="dk1"/>
                </a:solidFill>
                <a:latin typeface="Calibri"/>
                <a:ea typeface="Calibri"/>
                <a:cs typeface="Calibri"/>
                <a:sym typeface="Calibri"/>
              </a:defRPr>
            </a:lvl8pPr>
            <a:lvl9pPr marL="0" marR="0" lvl="8" indent="0" algn="l" rtl="0">
              <a:spcBef>
                <a:spcPts val="0"/>
              </a:spcBef>
              <a:buNone/>
              <a:defRPr sz="2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23"/>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72" name="Google Shape;72;p23"/>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73" name="Google Shape;73;p23"/>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a:solidFill>
                  <a:schemeClr val="dk1"/>
                </a:solidFill>
                <a:latin typeface="Calibri"/>
                <a:ea typeface="Calibri"/>
                <a:cs typeface="Calibri"/>
                <a:sym typeface="Calibri"/>
              </a:defRPr>
            </a:lvl1pPr>
            <a:lvl2pPr marL="0" marR="0" lvl="1" indent="0" algn="l" rtl="0">
              <a:spcBef>
                <a:spcPts val="0"/>
              </a:spcBef>
              <a:buNone/>
              <a:defRPr sz="2400">
                <a:solidFill>
                  <a:schemeClr val="dk1"/>
                </a:solidFill>
                <a:latin typeface="Calibri"/>
                <a:ea typeface="Calibri"/>
                <a:cs typeface="Calibri"/>
                <a:sym typeface="Calibri"/>
              </a:defRPr>
            </a:lvl2pPr>
            <a:lvl3pPr marL="0" marR="0" lvl="2" indent="0" algn="l" rtl="0">
              <a:spcBef>
                <a:spcPts val="0"/>
              </a:spcBef>
              <a:buNone/>
              <a:defRPr sz="2400">
                <a:solidFill>
                  <a:schemeClr val="dk1"/>
                </a:solidFill>
                <a:latin typeface="Calibri"/>
                <a:ea typeface="Calibri"/>
                <a:cs typeface="Calibri"/>
                <a:sym typeface="Calibri"/>
              </a:defRPr>
            </a:lvl3pPr>
            <a:lvl4pPr marL="0" marR="0" lvl="3" indent="0" algn="l" rtl="0">
              <a:spcBef>
                <a:spcPts val="0"/>
              </a:spcBef>
              <a:buNone/>
              <a:defRPr sz="2400">
                <a:solidFill>
                  <a:schemeClr val="dk1"/>
                </a:solidFill>
                <a:latin typeface="Calibri"/>
                <a:ea typeface="Calibri"/>
                <a:cs typeface="Calibri"/>
                <a:sym typeface="Calibri"/>
              </a:defRPr>
            </a:lvl4pPr>
            <a:lvl5pPr marL="0" marR="0" lvl="4" indent="0" algn="l" rtl="0">
              <a:spcBef>
                <a:spcPts val="0"/>
              </a:spcBef>
              <a:buNone/>
              <a:defRPr sz="2400">
                <a:solidFill>
                  <a:schemeClr val="dk1"/>
                </a:solidFill>
                <a:latin typeface="Calibri"/>
                <a:ea typeface="Calibri"/>
                <a:cs typeface="Calibri"/>
                <a:sym typeface="Calibri"/>
              </a:defRPr>
            </a:lvl5pPr>
            <a:lvl6pPr marL="0" marR="0" lvl="5" indent="0" algn="l" rtl="0">
              <a:spcBef>
                <a:spcPts val="0"/>
              </a:spcBef>
              <a:buNone/>
              <a:defRPr sz="2400">
                <a:solidFill>
                  <a:schemeClr val="dk1"/>
                </a:solidFill>
                <a:latin typeface="Calibri"/>
                <a:ea typeface="Calibri"/>
                <a:cs typeface="Calibri"/>
                <a:sym typeface="Calibri"/>
              </a:defRPr>
            </a:lvl6pPr>
            <a:lvl7pPr marL="0" marR="0" lvl="6" indent="0" algn="l" rtl="0">
              <a:spcBef>
                <a:spcPts val="0"/>
              </a:spcBef>
              <a:buNone/>
              <a:defRPr sz="2400">
                <a:solidFill>
                  <a:schemeClr val="dk1"/>
                </a:solidFill>
                <a:latin typeface="Calibri"/>
                <a:ea typeface="Calibri"/>
                <a:cs typeface="Calibri"/>
                <a:sym typeface="Calibri"/>
              </a:defRPr>
            </a:lvl7pPr>
            <a:lvl8pPr marL="0" marR="0" lvl="7" indent="0" algn="l" rtl="0">
              <a:spcBef>
                <a:spcPts val="0"/>
              </a:spcBef>
              <a:buNone/>
              <a:defRPr sz="2400">
                <a:solidFill>
                  <a:schemeClr val="dk1"/>
                </a:solidFill>
                <a:latin typeface="Calibri"/>
                <a:ea typeface="Calibri"/>
                <a:cs typeface="Calibri"/>
                <a:sym typeface="Calibri"/>
              </a:defRPr>
            </a:lvl8pPr>
            <a:lvl9pPr marL="0" marR="0" lvl="8" indent="0" algn="l" rtl="0">
              <a:spcBef>
                <a:spcPts val="0"/>
              </a:spcBef>
              <a:buNone/>
              <a:defRPr sz="2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261938" y="260350"/>
            <a:ext cx="11664949" cy="28833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chemeClr val="dk1"/>
              </a:buClr>
              <a:buSzPts val="2400"/>
              <a:buFont typeface="Calibri"/>
              <a:buNone/>
              <a:defRPr sz="2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4">
          <p15:clr>
            <a:srgbClr val="F26B43"/>
          </p15:clr>
        </p15:guide>
        <p15:guide id="2" pos="3839">
          <p15:clr>
            <a:srgbClr val="F26B43"/>
          </p15:clr>
        </p15:guide>
        <p15:guide id="3" pos="7513">
          <p15:clr>
            <a:srgbClr val="F26B43"/>
          </p15:clr>
        </p15:guide>
        <p15:guide id="4" pos="165">
          <p15:clr>
            <a:srgbClr val="F26B43"/>
          </p15:clr>
        </p15:guide>
        <p15:guide id="5" orient="horz" pos="346">
          <p15:clr>
            <a:srgbClr val="F26B43"/>
          </p15:clr>
        </p15:guide>
        <p15:guide id="6" orient="horz" pos="4156">
          <p15:clr>
            <a:srgbClr val="F26B43"/>
          </p15:clr>
        </p15:guide>
        <p15:guide id="7" orient="horz" pos="48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4"/><Relationship Id="rId7" Type="http://schemas.openxmlformats.org/officeDocument/2006/relationships/image" Target="../media/image40.jpeg"/><Relationship Id="rId2" Type="http://schemas.openxmlformats.org/officeDocument/2006/relationships/video" Target="../media/media1.mp4"/><Relationship Id="rId1" Type="http://schemas.microsoft.com/office/2007/relationships/media" Target="../media/media1.mp4"/><Relationship Id="rId6" Type="http://schemas.microsoft.com/office/2018/10/relationships/comments" Target="../comments/modernComment_171_DB8AB37F.xml"/><Relationship Id="rId11" Type="http://schemas.openxmlformats.org/officeDocument/2006/relationships/image" Target="../media/image44.emf"/><Relationship Id="rId5" Type="http://schemas.openxmlformats.org/officeDocument/2006/relationships/slideLayout" Target="../slideLayouts/slideLayout6.xml"/><Relationship Id="rId10" Type="http://schemas.openxmlformats.org/officeDocument/2006/relationships/image" Target="../media/image43.png"/><Relationship Id="rId4" Type="http://schemas.openxmlformats.org/officeDocument/2006/relationships/video" Target="../media/media2.mp4"/><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microsoft.com/office/2018/10/relationships/comments" Target="../comments/modernComment_119_F95D94C7.xml"/><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7CA5B2-3E37-1E0F-2A9C-292A37E9205B}"/>
              </a:ext>
            </a:extLst>
          </p:cNvPr>
          <p:cNvSpPr/>
          <p:nvPr/>
        </p:nvSpPr>
        <p:spPr>
          <a:xfrm>
            <a:off x="203147" y="3022706"/>
            <a:ext cx="6449920" cy="198068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NA" sz="933"/>
          </a:p>
        </p:txBody>
      </p:sp>
      <p:sp>
        <p:nvSpPr>
          <p:cNvPr id="8" name="TextBox 7">
            <a:extLst>
              <a:ext uri="{FF2B5EF4-FFF2-40B4-BE49-F238E27FC236}">
                <a16:creationId xmlns:a16="http://schemas.microsoft.com/office/drawing/2014/main" id="{D7A40ED6-60A9-4409-5D20-B8031E5A6168}"/>
              </a:ext>
            </a:extLst>
          </p:cNvPr>
          <p:cNvSpPr txBox="1"/>
          <p:nvPr/>
        </p:nvSpPr>
        <p:spPr>
          <a:xfrm>
            <a:off x="363320" y="3022706"/>
            <a:ext cx="6297560" cy="1753942"/>
          </a:xfrm>
          <a:prstGeom prst="rect">
            <a:avLst/>
          </a:prstGeom>
          <a:noFill/>
        </p:spPr>
        <p:txBody>
          <a:bodyPr wrap="square" rtlCol="0">
            <a:spAutoFit/>
          </a:bodyPr>
          <a:lstStyle/>
          <a:p>
            <a:r>
              <a:rPr lang="en-US" sz="3599" dirty="0">
                <a:solidFill>
                  <a:srgbClr val="00CCFF"/>
                </a:solidFill>
              </a:rPr>
              <a:t>The Formation of NAMCOB, Its Roles and The Seabird Rangers life on the Islands</a:t>
            </a:r>
          </a:p>
        </p:txBody>
      </p:sp>
      <p:sp>
        <p:nvSpPr>
          <p:cNvPr id="9" name="Rectangle 8">
            <a:extLst>
              <a:ext uri="{FF2B5EF4-FFF2-40B4-BE49-F238E27FC236}">
                <a16:creationId xmlns:a16="http://schemas.microsoft.com/office/drawing/2014/main" id="{D7D1BC8D-06D2-9775-5123-537072EFDBFF}"/>
              </a:ext>
            </a:extLst>
          </p:cNvPr>
          <p:cNvSpPr/>
          <p:nvPr/>
        </p:nvSpPr>
        <p:spPr>
          <a:xfrm>
            <a:off x="203147" y="5003390"/>
            <a:ext cx="6457733" cy="8085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NA" sz="933" dirty="0"/>
          </a:p>
        </p:txBody>
      </p:sp>
      <p:sp>
        <p:nvSpPr>
          <p:cNvPr id="11" name="TextBox 10">
            <a:extLst>
              <a:ext uri="{FF2B5EF4-FFF2-40B4-BE49-F238E27FC236}">
                <a16:creationId xmlns:a16="http://schemas.microsoft.com/office/drawing/2014/main" id="{63D3483B-AF6D-1D0C-CA81-AAF31835CF9C}"/>
              </a:ext>
            </a:extLst>
          </p:cNvPr>
          <p:cNvSpPr txBox="1"/>
          <p:nvPr/>
        </p:nvSpPr>
        <p:spPr>
          <a:xfrm>
            <a:off x="1269669" y="6374633"/>
            <a:ext cx="1879111" cy="235898"/>
          </a:xfrm>
          <a:prstGeom prst="rect">
            <a:avLst/>
          </a:prstGeom>
          <a:noFill/>
        </p:spPr>
        <p:txBody>
          <a:bodyPr wrap="square" rtlCol="0">
            <a:spAutoFit/>
          </a:bodyPr>
          <a:lstStyle/>
          <a:p>
            <a:r>
              <a:rPr lang="en-US" sz="933" dirty="0"/>
              <a:t>13 March 2026</a:t>
            </a:r>
          </a:p>
        </p:txBody>
      </p:sp>
    </p:spTree>
    <p:extLst>
      <p:ext uri="{BB962C8B-B14F-4D97-AF65-F5344CB8AC3E}">
        <p14:creationId xmlns:p14="http://schemas.microsoft.com/office/powerpoint/2010/main" val="4085971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4C18DD8D-B152-DE75-EF8C-8D278A245856}"/>
            </a:ext>
          </a:extLst>
        </p:cNvPr>
        <p:cNvGrpSpPr/>
        <p:nvPr/>
      </p:nvGrpSpPr>
      <p:grpSpPr>
        <a:xfrm>
          <a:off x="0" y="0"/>
          <a:ext cx="0" cy="0"/>
          <a:chOff x="0" y="0"/>
          <a:chExt cx="0" cy="0"/>
        </a:xfrm>
      </p:grpSpPr>
      <p:pic>
        <p:nvPicPr>
          <p:cNvPr id="16388" name="Picture 4">
            <a:extLst>
              <a:ext uri="{FF2B5EF4-FFF2-40B4-BE49-F238E27FC236}">
                <a16:creationId xmlns:a16="http://schemas.microsoft.com/office/drawing/2014/main" id="{D4C25383-0AA1-1EF2-FB57-988B2A0A7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58" y="882721"/>
            <a:ext cx="10107180" cy="5850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06EEA1-061B-F6AE-104B-7D0B95402370}"/>
              </a:ext>
            </a:extLst>
          </p:cNvPr>
          <p:cNvSpPr>
            <a:spLocks noGrp="1"/>
          </p:cNvSpPr>
          <p:nvPr/>
        </p:nvSpPr>
        <p:spPr>
          <a:xfrm>
            <a:off x="836612" y="-808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3200" b="1" i="0" u="sng" strike="noStrike" kern="1200" cap="none" spc="0" normalizeH="0" baseline="0" noProof="0" dirty="0">
                <a:ln>
                  <a:noFill/>
                </a:ln>
                <a:solidFill>
                  <a:srgbClr val="0E2841">
                    <a:lumMod val="75000"/>
                    <a:lumOff val="25000"/>
                  </a:srgbClr>
                </a:solidFill>
                <a:effectLst/>
                <a:uLnTx/>
                <a:uFillTx/>
                <a:latin typeface="Aptos" panose="020B0004020202020204" pitchFamily="34" charset="0"/>
              </a:rPr>
              <a:t>Rehabilitation Centre </a:t>
            </a:r>
            <a:endParaRPr lang="en-NA" sz="3200" u="sng" dirty="0">
              <a:latin typeface="Aptos" panose="020B0004020202020204" pitchFamily="34" charset="0"/>
            </a:endParaRPr>
          </a:p>
        </p:txBody>
      </p:sp>
    </p:spTree>
    <p:extLst>
      <p:ext uri="{BB962C8B-B14F-4D97-AF65-F5344CB8AC3E}">
        <p14:creationId xmlns:p14="http://schemas.microsoft.com/office/powerpoint/2010/main" val="2886880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3303377E-5F4C-3F7C-5340-3323BEC2F2C6}"/>
            </a:ext>
          </a:extLst>
        </p:cNvPr>
        <p:cNvGrpSpPr/>
        <p:nvPr/>
      </p:nvGrpSpPr>
      <p:grpSpPr>
        <a:xfrm>
          <a:off x="0" y="0"/>
          <a:ext cx="0" cy="0"/>
          <a:chOff x="0" y="0"/>
          <a:chExt cx="0" cy="0"/>
        </a:xfrm>
      </p:grpSpPr>
      <p:pic>
        <p:nvPicPr>
          <p:cNvPr id="17410" name="Picture 2">
            <a:extLst>
              <a:ext uri="{FF2B5EF4-FFF2-40B4-BE49-F238E27FC236}">
                <a16:creationId xmlns:a16="http://schemas.microsoft.com/office/drawing/2014/main" id="{6F3A99E4-DBFA-AFC9-3699-084392755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22" y="114300"/>
            <a:ext cx="10321059" cy="580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901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6AA9-C12F-1936-691B-EBDE029DE436}"/>
              </a:ext>
            </a:extLst>
          </p:cNvPr>
          <p:cNvSpPr>
            <a:spLocks noGrp="1"/>
          </p:cNvSpPr>
          <p:nvPr>
            <p:ph type="title"/>
          </p:nvPr>
        </p:nvSpPr>
        <p:spPr>
          <a:xfrm>
            <a:off x="-301418" y="0"/>
            <a:ext cx="3243022" cy="1002359"/>
          </a:xfrm>
        </p:spPr>
        <p:txBody>
          <a:bodyPr spcFirstLastPara="1" vert="horz" wrap="square" lIns="91416" tIns="45708" rIns="91416" bIns="45708" rtlCol="0" anchor="ctr" anchorCtr="0">
            <a:normAutofit/>
          </a:bodyPr>
          <a:lstStyle/>
          <a:p>
            <a:pPr algn="ctr"/>
            <a:r>
              <a:rPr lang="en-US" sz="3200" b="1" u="sng" dirty="0">
                <a:solidFill>
                  <a:srgbClr val="0E2841">
                    <a:lumMod val="75000"/>
                    <a:lumOff val="25000"/>
                  </a:srgbClr>
                </a:solidFill>
                <a:latin typeface="Aptos" panose="020B0004020202020204" pitchFamily="34" charset="0"/>
              </a:rPr>
              <a:t>Handling </a:t>
            </a:r>
            <a:endParaRPr lang="en-US" sz="4000" u="sng" dirty="0">
              <a:latin typeface="Aptos" panose="020B0004020202020204" pitchFamily="34" charset="0"/>
            </a:endParaRPr>
          </a:p>
        </p:txBody>
      </p:sp>
      <p:sp>
        <p:nvSpPr>
          <p:cNvPr id="4" name="Content Placeholder 3">
            <a:extLst>
              <a:ext uri="{FF2B5EF4-FFF2-40B4-BE49-F238E27FC236}">
                <a16:creationId xmlns:a16="http://schemas.microsoft.com/office/drawing/2014/main" id="{5B8FF806-450C-F308-964A-0F55546A166C}"/>
              </a:ext>
            </a:extLst>
          </p:cNvPr>
          <p:cNvSpPr>
            <a:spLocks noGrp="1"/>
          </p:cNvSpPr>
          <p:nvPr>
            <p:ph sz="half" idx="2"/>
          </p:nvPr>
        </p:nvSpPr>
        <p:spPr>
          <a:xfrm>
            <a:off x="156897" y="740430"/>
            <a:ext cx="4088645" cy="2079272"/>
          </a:xfrm>
        </p:spPr>
        <p:txBody>
          <a:bodyPr spcFirstLastPara="1" vert="horz" wrap="square" lIns="91416" tIns="45708" rIns="91416" bIns="45708" rtlCol="0" anchor="ctr" anchorCtr="0">
            <a:normAutofit fontScale="92500" lnSpcReduction="10000"/>
          </a:bodyPr>
          <a:lstStyle/>
          <a:p>
            <a:r>
              <a:rPr lang="en-US" sz="2000" dirty="0">
                <a:latin typeface="Aptos" panose="020B0004020202020204" pitchFamily="34" charset="0"/>
              </a:rPr>
              <a:t>Distraction</a:t>
            </a:r>
          </a:p>
          <a:p>
            <a:r>
              <a:rPr lang="en-US" sz="2000" dirty="0">
                <a:latin typeface="Aptos" panose="020B0004020202020204" pitchFamily="34" charset="0"/>
              </a:rPr>
              <a:t>Fast grab of flipper with non dominant hand</a:t>
            </a:r>
          </a:p>
          <a:p>
            <a:r>
              <a:rPr lang="en-US" sz="2000" dirty="0">
                <a:latin typeface="Aptos" panose="020B0004020202020204" pitchFamily="34" charset="0"/>
              </a:rPr>
              <a:t>Hand on head with dominant hand</a:t>
            </a:r>
          </a:p>
          <a:p>
            <a:r>
              <a:rPr lang="en-US" sz="2000" dirty="0">
                <a:latin typeface="Aptos" panose="020B0004020202020204" pitchFamily="34" charset="0"/>
              </a:rPr>
              <a:t>Pick up</a:t>
            </a:r>
          </a:p>
        </p:txBody>
      </p:sp>
      <p:pic>
        <p:nvPicPr>
          <p:cNvPr id="13" name="Picture 12" descr="A person wearing safety goggles and holding a penguin&#10;&#10;Description automatically generated">
            <a:extLst>
              <a:ext uri="{FF2B5EF4-FFF2-40B4-BE49-F238E27FC236}">
                <a16:creationId xmlns:a16="http://schemas.microsoft.com/office/drawing/2014/main" id="{035D1F45-2E8C-8456-92CB-B4F7B65D98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7236" y="3044133"/>
            <a:ext cx="2649823" cy="3533097"/>
          </a:xfrm>
          <a:prstGeom prst="rect">
            <a:avLst/>
          </a:prstGeom>
        </p:spPr>
      </p:pic>
      <p:pic>
        <p:nvPicPr>
          <p:cNvPr id="3" name="IMG_3748">
            <a:hlinkClick r:id="" action="ppaction://media"/>
            <a:extLst>
              <a:ext uri="{FF2B5EF4-FFF2-40B4-BE49-F238E27FC236}">
                <a16:creationId xmlns:a16="http://schemas.microsoft.com/office/drawing/2014/main" id="{9D5F2D05-8EC2-705B-6BD3-E284D54198F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1766" y="2933261"/>
            <a:ext cx="4832052" cy="3624040"/>
          </a:xfrm>
          <a:prstGeom prst="rect">
            <a:avLst/>
          </a:prstGeom>
        </p:spPr>
      </p:pic>
      <p:pic>
        <p:nvPicPr>
          <p:cNvPr id="5" name="IMG_3749">
            <a:hlinkClick r:id="" action="ppaction://media"/>
            <a:extLst>
              <a:ext uri="{FF2B5EF4-FFF2-40B4-BE49-F238E27FC236}">
                <a16:creationId xmlns:a16="http://schemas.microsoft.com/office/drawing/2014/main" id="{012A45B4-E343-CE45-DA98-907B335A556E}"/>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888993" y="2938205"/>
            <a:ext cx="4852031" cy="3639024"/>
          </a:xfrm>
          <a:prstGeom prst="rect">
            <a:avLst/>
          </a:prstGeom>
        </p:spPr>
      </p:pic>
      <p:pic>
        <p:nvPicPr>
          <p:cNvPr id="6" name="Picture 5">
            <a:extLst>
              <a:ext uri="{FF2B5EF4-FFF2-40B4-BE49-F238E27FC236}">
                <a16:creationId xmlns:a16="http://schemas.microsoft.com/office/drawing/2014/main" id="{15E65857-3F4E-386C-3224-619427A3636F}"/>
              </a:ext>
            </a:extLst>
          </p:cNvPr>
          <p:cNvPicPr>
            <a:picLocks noChangeAspect="1"/>
          </p:cNvPicPr>
          <p:nvPr/>
        </p:nvPicPr>
        <p:blipFill>
          <a:blip r:embed="rId10"/>
          <a:stretch>
            <a:fillRect/>
          </a:stretch>
        </p:blipFill>
        <p:spPr>
          <a:xfrm>
            <a:off x="4245542" y="893"/>
            <a:ext cx="4801102" cy="2700621"/>
          </a:xfrm>
          <a:prstGeom prst="rect">
            <a:avLst/>
          </a:prstGeom>
        </p:spPr>
      </p:pic>
      <p:pic>
        <p:nvPicPr>
          <p:cNvPr id="7" name="Picture 6">
            <a:extLst>
              <a:ext uri="{FF2B5EF4-FFF2-40B4-BE49-F238E27FC236}">
                <a16:creationId xmlns:a16="http://schemas.microsoft.com/office/drawing/2014/main" id="{28DF49BA-45EC-DEF3-9169-31AE731197CB}"/>
              </a:ext>
            </a:extLst>
          </p:cNvPr>
          <p:cNvPicPr>
            <a:picLocks noChangeAspect="1"/>
          </p:cNvPicPr>
          <p:nvPr/>
        </p:nvPicPr>
        <p:blipFill>
          <a:blip r:embed="rId11"/>
          <a:stretch>
            <a:fillRect/>
          </a:stretch>
        </p:blipFill>
        <p:spPr>
          <a:xfrm>
            <a:off x="7496870" y="893"/>
            <a:ext cx="5114242" cy="3043240"/>
          </a:xfrm>
          <a:prstGeom prst="rect">
            <a:avLst/>
          </a:prstGeom>
        </p:spPr>
      </p:pic>
    </p:spTree>
    <p:extLst>
      <p:ext uri="{BB962C8B-B14F-4D97-AF65-F5344CB8AC3E}">
        <p14:creationId xmlns:p14="http://schemas.microsoft.com/office/powerpoint/2010/main" val="368330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75"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013"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video>
              <p:cMediaNode vol="80000">
                <p:cTn id="24" fill="hold" display="0">
                  <p:stCondLst>
                    <p:cond delay="indefinite"/>
                  </p:stCondLst>
                </p:cTn>
                <p:tgtEl>
                  <p:spTgt spid="5"/>
                </p:tgtEl>
              </p:cMediaNode>
            </p:video>
          </p:childTnLst>
        </p:cTn>
      </p:par>
    </p:tnLst>
  </p:timing>
  <p:extLst>
    <p:ext uri="{6950BFC3-D8DA-4A85-94F7-54DA5524770B}">
      <p188:commentRel xmlns:p188="http://schemas.microsoft.com/office/powerpoint/2018/8/main" r:id="rId6"/>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3A70D0A5-1B57-FD28-6C33-69D00B2ABC8B}"/>
            </a:ext>
          </a:extLst>
        </p:cNvPr>
        <p:cNvGrpSpPr/>
        <p:nvPr/>
      </p:nvGrpSpPr>
      <p:grpSpPr>
        <a:xfrm>
          <a:off x="0" y="0"/>
          <a:ext cx="0" cy="0"/>
          <a:chOff x="0" y="0"/>
          <a:chExt cx="0" cy="0"/>
        </a:xfrm>
      </p:grpSpPr>
      <p:pic>
        <p:nvPicPr>
          <p:cNvPr id="17411" name="Picture 3">
            <a:extLst>
              <a:ext uri="{FF2B5EF4-FFF2-40B4-BE49-F238E27FC236}">
                <a16:creationId xmlns:a16="http://schemas.microsoft.com/office/drawing/2014/main" id="{750A2300-33F8-3DE3-9620-FC7135FC2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42" y="196128"/>
            <a:ext cx="11125200" cy="625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986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6973D0BC-EB62-C63A-5B17-B24D77369D46}"/>
            </a:ext>
          </a:extLst>
        </p:cNvPr>
        <p:cNvGrpSpPr/>
        <p:nvPr/>
      </p:nvGrpSpPr>
      <p:grpSpPr>
        <a:xfrm>
          <a:off x="0" y="0"/>
          <a:ext cx="0" cy="0"/>
          <a:chOff x="0" y="0"/>
          <a:chExt cx="0" cy="0"/>
        </a:xfrm>
      </p:grpSpPr>
      <p:pic>
        <p:nvPicPr>
          <p:cNvPr id="18434" name="Picture 2">
            <a:extLst>
              <a:ext uri="{FF2B5EF4-FFF2-40B4-BE49-F238E27FC236}">
                <a16:creationId xmlns:a16="http://schemas.microsoft.com/office/drawing/2014/main" id="{641DAB9C-A3C1-2642-64D3-74ADC4C6E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850" y="0"/>
            <a:ext cx="7800975" cy="6257925"/>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a:extLst>
              <a:ext uri="{FF2B5EF4-FFF2-40B4-BE49-F238E27FC236}">
                <a16:creationId xmlns:a16="http://schemas.microsoft.com/office/drawing/2014/main" id="{B583C000-3741-BB34-65E0-16BDA899C4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19" y="2525857"/>
            <a:ext cx="4778197" cy="298132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B197A0FF-38F4-AEDE-E62C-F9EB7474FF1C}"/>
              </a:ext>
            </a:extLst>
          </p:cNvPr>
          <p:cNvSpPr>
            <a:spLocks noGrp="1"/>
          </p:cNvSpPr>
          <p:nvPr/>
        </p:nvSpPr>
        <p:spPr>
          <a:xfrm>
            <a:off x="6117" y="1150289"/>
            <a:ext cx="5181600" cy="8664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u="sng" kern="1200" dirty="0">
                <a:solidFill>
                  <a:schemeClr val="bg2"/>
                </a:solidFill>
                <a:latin typeface="+mj-lt"/>
                <a:ea typeface="+mj-ea"/>
                <a:cs typeface="+mj-cs"/>
              </a:rPr>
              <a:t>BASIC CLEANING </a:t>
            </a:r>
            <a:endParaRPr lang="en-NA" sz="3200" b="1" u="sng" dirty="0">
              <a:solidFill>
                <a:schemeClr val="bg2"/>
              </a:solidFill>
            </a:endParaRPr>
          </a:p>
        </p:txBody>
      </p:sp>
    </p:spTree>
    <p:extLst>
      <p:ext uri="{BB962C8B-B14F-4D97-AF65-F5344CB8AC3E}">
        <p14:creationId xmlns:p14="http://schemas.microsoft.com/office/powerpoint/2010/main" val="2456249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45CA9EF5-CC5C-814C-BAC8-22A3434838E3}"/>
            </a:ext>
          </a:extLst>
        </p:cNvPr>
        <p:cNvGrpSpPr/>
        <p:nvPr/>
      </p:nvGrpSpPr>
      <p:grpSpPr>
        <a:xfrm>
          <a:off x="0" y="0"/>
          <a:ext cx="0" cy="0"/>
          <a:chOff x="0" y="0"/>
          <a:chExt cx="0" cy="0"/>
        </a:xfrm>
      </p:grpSpPr>
      <p:cxnSp>
        <p:nvCxnSpPr>
          <p:cNvPr id="379" name="Google Shape;379;p4">
            <a:extLst>
              <a:ext uri="{FF2B5EF4-FFF2-40B4-BE49-F238E27FC236}">
                <a16:creationId xmlns:a16="http://schemas.microsoft.com/office/drawing/2014/main" id="{48084811-2553-E4FC-EFB5-9B2381CE4F41}"/>
              </a:ext>
            </a:extLst>
          </p:cNvPr>
          <p:cNvCxnSpPr/>
          <p:nvPr/>
        </p:nvCxnSpPr>
        <p:spPr>
          <a:xfrm>
            <a:off x="6329325" y="4089815"/>
            <a:ext cx="0" cy="0"/>
          </a:xfrm>
          <a:prstGeom prst="straightConnector1">
            <a:avLst/>
          </a:prstGeom>
          <a:noFill/>
          <a:ln w="14275" cap="flat" cmpd="sng">
            <a:solidFill>
              <a:srgbClr val="ED1C24"/>
            </a:solidFill>
            <a:prstDash val="solid"/>
            <a:miter lim="800000"/>
            <a:headEnd type="none" w="med" len="med"/>
            <a:tailEnd type="none" w="med" len="med"/>
          </a:ln>
        </p:spPr>
      </p:cxnSp>
      <p:cxnSp>
        <p:nvCxnSpPr>
          <p:cNvPr id="380" name="Google Shape;380;p4">
            <a:extLst>
              <a:ext uri="{FF2B5EF4-FFF2-40B4-BE49-F238E27FC236}">
                <a16:creationId xmlns:a16="http://schemas.microsoft.com/office/drawing/2014/main" id="{9B2BFF05-A918-22AE-1384-216E8E174234}"/>
              </a:ext>
            </a:extLst>
          </p:cNvPr>
          <p:cNvCxnSpPr/>
          <p:nvPr/>
        </p:nvCxnSpPr>
        <p:spPr>
          <a:xfrm>
            <a:off x="5290952" y="3720431"/>
            <a:ext cx="0" cy="0"/>
          </a:xfrm>
          <a:prstGeom prst="straightConnector1">
            <a:avLst/>
          </a:prstGeom>
          <a:noFill/>
          <a:ln w="14275" cap="flat" cmpd="sng">
            <a:solidFill>
              <a:srgbClr val="ED1C24"/>
            </a:solidFill>
            <a:prstDash val="solid"/>
            <a:miter lim="800000"/>
            <a:headEnd type="none" w="med" len="med"/>
            <a:tailEnd type="none" w="med" len="med"/>
          </a:ln>
        </p:spPr>
      </p:cxnSp>
      <p:sp>
        <p:nvSpPr>
          <p:cNvPr id="386" name="Google Shape;386;p4">
            <a:extLst>
              <a:ext uri="{FF2B5EF4-FFF2-40B4-BE49-F238E27FC236}">
                <a16:creationId xmlns:a16="http://schemas.microsoft.com/office/drawing/2014/main" id="{95A148D5-04ED-46E6-341C-E438AA1273CE}"/>
              </a:ext>
            </a:extLst>
          </p:cNvPr>
          <p:cNvSpPr/>
          <p:nvPr/>
        </p:nvSpPr>
        <p:spPr>
          <a:xfrm>
            <a:off x="3812283" y="2824254"/>
            <a:ext cx="313840" cy="249462"/>
          </a:xfrm>
          <a:custGeom>
            <a:avLst/>
            <a:gdLst/>
            <a:ahLst/>
            <a:cxnLst/>
            <a:rect l="l" t="t" r="r" b="b"/>
            <a:pathLst>
              <a:path w="96" h="76" extrusionOk="0">
                <a:moveTo>
                  <a:pt x="88" y="76"/>
                </a:moveTo>
                <a:cubicBezTo>
                  <a:pt x="8" y="76"/>
                  <a:pt x="8" y="76"/>
                  <a:pt x="8" y="76"/>
                </a:cubicBezTo>
                <a:cubicBezTo>
                  <a:pt x="4" y="76"/>
                  <a:pt x="0" y="72"/>
                  <a:pt x="0" y="68"/>
                </a:cubicBezTo>
                <a:cubicBezTo>
                  <a:pt x="0" y="8"/>
                  <a:pt x="0" y="8"/>
                  <a:pt x="0" y="8"/>
                </a:cubicBezTo>
                <a:cubicBezTo>
                  <a:pt x="0" y="4"/>
                  <a:pt x="4" y="0"/>
                  <a:pt x="8" y="0"/>
                </a:cubicBezTo>
                <a:cubicBezTo>
                  <a:pt x="88" y="0"/>
                  <a:pt x="88" y="0"/>
                  <a:pt x="88" y="0"/>
                </a:cubicBezTo>
                <a:cubicBezTo>
                  <a:pt x="92" y="0"/>
                  <a:pt x="96" y="4"/>
                  <a:pt x="96" y="8"/>
                </a:cubicBezTo>
                <a:cubicBezTo>
                  <a:pt x="96" y="68"/>
                  <a:pt x="96" y="68"/>
                  <a:pt x="96" y="68"/>
                </a:cubicBezTo>
                <a:cubicBezTo>
                  <a:pt x="96" y="72"/>
                  <a:pt x="92" y="76"/>
                  <a:pt x="88" y="76"/>
                </a:cubicBezTo>
                <a:close/>
                <a:moveTo>
                  <a:pt x="8" y="4"/>
                </a:moveTo>
                <a:cubicBezTo>
                  <a:pt x="6" y="4"/>
                  <a:pt x="4" y="6"/>
                  <a:pt x="4" y="8"/>
                </a:cubicBezTo>
                <a:cubicBezTo>
                  <a:pt x="4" y="68"/>
                  <a:pt x="4" y="68"/>
                  <a:pt x="4" y="68"/>
                </a:cubicBezTo>
                <a:cubicBezTo>
                  <a:pt x="4" y="70"/>
                  <a:pt x="6" y="72"/>
                  <a:pt x="8" y="72"/>
                </a:cubicBezTo>
                <a:cubicBezTo>
                  <a:pt x="88" y="72"/>
                  <a:pt x="88" y="72"/>
                  <a:pt x="88" y="72"/>
                </a:cubicBezTo>
                <a:cubicBezTo>
                  <a:pt x="90" y="72"/>
                  <a:pt x="92" y="70"/>
                  <a:pt x="92" y="68"/>
                </a:cubicBezTo>
                <a:cubicBezTo>
                  <a:pt x="92" y="8"/>
                  <a:pt x="92" y="8"/>
                  <a:pt x="92" y="8"/>
                </a:cubicBezTo>
                <a:cubicBezTo>
                  <a:pt x="92" y="6"/>
                  <a:pt x="90" y="4"/>
                  <a:pt x="88" y="4"/>
                </a:cubicBezTo>
                <a:lnTo>
                  <a:pt x="8" y="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87" name="Google Shape;387;p4">
            <a:extLst>
              <a:ext uri="{FF2B5EF4-FFF2-40B4-BE49-F238E27FC236}">
                <a16:creationId xmlns:a16="http://schemas.microsoft.com/office/drawing/2014/main" id="{4588F8EF-6C93-016F-1378-0062C84A4158}"/>
              </a:ext>
            </a:extLst>
          </p:cNvPr>
          <p:cNvSpPr/>
          <p:nvPr/>
        </p:nvSpPr>
        <p:spPr>
          <a:xfrm>
            <a:off x="3871296" y="3087129"/>
            <a:ext cx="195815" cy="13412"/>
          </a:xfrm>
          <a:custGeom>
            <a:avLst/>
            <a:gdLst/>
            <a:ahLst/>
            <a:cxnLst/>
            <a:rect l="l" t="t" r="r" b="b"/>
            <a:pathLst>
              <a:path w="60" h="4" extrusionOk="0">
                <a:moveTo>
                  <a:pt x="58" y="4"/>
                </a:moveTo>
                <a:cubicBezTo>
                  <a:pt x="2" y="4"/>
                  <a:pt x="2" y="4"/>
                  <a:pt x="2" y="4"/>
                </a:cubicBezTo>
                <a:cubicBezTo>
                  <a:pt x="1" y="4"/>
                  <a:pt x="0" y="3"/>
                  <a:pt x="0" y="2"/>
                </a:cubicBezTo>
                <a:cubicBezTo>
                  <a:pt x="0" y="1"/>
                  <a:pt x="1" y="0"/>
                  <a:pt x="2" y="0"/>
                </a:cubicBezTo>
                <a:cubicBezTo>
                  <a:pt x="58" y="0"/>
                  <a:pt x="58" y="0"/>
                  <a:pt x="58" y="0"/>
                </a:cubicBezTo>
                <a:cubicBezTo>
                  <a:pt x="59" y="0"/>
                  <a:pt x="60" y="1"/>
                  <a:pt x="60" y="2"/>
                </a:cubicBezTo>
                <a:cubicBezTo>
                  <a:pt x="60" y="3"/>
                  <a:pt x="59" y="4"/>
                  <a:pt x="58"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88" name="Google Shape;388;p4">
            <a:extLst>
              <a:ext uri="{FF2B5EF4-FFF2-40B4-BE49-F238E27FC236}">
                <a16:creationId xmlns:a16="http://schemas.microsoft.com/office/drawing/2014/main" id="{20F8B497-9C5C-89F8-0B40-2B0ECEB8450C}"/>
              </a:ext>
            </a:extLst>
          </p:cNvPr>
          <p:cNvSpPr/>
          <p:nvPr/>
        </p:nvSpPr>
        <p:spPr>
          <a:xfrm>
            <a:off x="3955792" y="3060304"/>
            <a:ext cx="13412" cy="40236"/>
          </a:xfrm>
          <a:custGeom>
            <a:avLst/>
            <a:gdLst/>
            <a:ahLst/>
            <a:cxnLst/>
            <a:rect l="l" t="t" r="r" b="b"/>
            <a:pathLst>
              <a:path w="4" h="12" extrusionOk="0">
                <a:moveTo>
                  <a:pt x="2" y="12"/>
                </a:moveTo>
                <a:cubicBezTo>
                  <a:pt x="1" y="12"/>
                  <a:pt x="0" y="11"/>
                  <a:pt x="0" y="10"/>
                </a:cubicBezTo>
                <a:cubicBezTo>
                  <a:pt x="0" y="2"/>
                  <a:pt x="0" y="2"/>
                  <a:pt x="0" y="2"/>
                </a:cubicBezTo>
                <a:cubicBezTo>
                  <a:pt x="0" y="1"/>
                  <a:pt x="1" y="0"/>
                  <a:pt x="2" y="0"/>
                </a:cubicBezTo>
                <a:cubicBezTo>
                  <a:pt x="3" y="0"/>
                  <a:pt x="4" y="1"/>
                  <a:pt x="4" y="2"/>
                </a:cubicBezTo>
                <a:cubicBezTo>
                  <a:pt x="4" y="10"/>
                  <a:pt x="4" y="10"/>
                  <a:pt x="4" y="10"/>
                </a:cubicBezTo>
                <a:cubicBezTo>
                  <a:pt x="4" y="11"/>
                  <a:pt x="3" y="12"/>
                  <a:pt x="2" y="1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89" name="Google Shape;389;p4">
            <a:extLst>
              <a:ext uri="{FF2B5EF4-FFF2-40B4-BE49-F238E27FC236}">
                <a16:creationId xmlns:a16="http://schemas.microsoft.com/office/drawing/2014/main" id="{562E5E9F-E4AC-6542-F835-EDE39A9725DC}"/>
              </a:ext>
            </a:extLst>
          </p:cNvPr>
          <p:cNvSpPr/>
          <p:nvPr/>
        </p:nvSpPr>
        <p:spPr>
          <a:xfrm>
            <a:off x="3955792" y="3028115"/>
            <a:ext cx="26824" cy="25483"/>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0" name="Google Shape;390;p4">
            <a:extLst>
              <a:ext uri="{FF2B5EF4-FFF2-40B4-BE49-F238E27FC236}">
                <a16:creationId xmlns:a16="http://schemas.microsoft.com/office/drawing/2014/main" id="{2BF77308-EEAD-8B1E-63DE-ADD888F16E16}"/>
              </a:ext>
            </a:extLst>
          </p:cNvPr>
          <p:cNvSpPr/>
          <p:nvPr/>
        </p:nvSpPr>
        <p:spPr>
          <a:xfrm>
            <a:off x="3818989" y="3007998"/>
            <a:ext cx="300429" cy="13412"/>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1" name="Google Shape;391;p4">
            <a:extLst>
              <a:ext uri="{FF2B5EF4-FFF2-40B4-BE49-F238E27FC236}">
                <a16:creationId xmlns:a16="http://schemas.microsoft.com/office/drawing/2014/main" id="{74896A63-8A27-D93A-0F81-9FAD7D0CB134}"/>
              </a:ext>
            </a:extLst>
          </p:cNvPr>
          <p:cNvSpPr/>
          <p:nvPr/>
        </p:nvSpPr>
        <p:spPr>
          <a:xfrm>
            <a:off x="3891414" y="2928867"/>
            <a:ext cx="52307" cy="65720"/>
          </a:xfrm>
          <a:custGeom>
            <a:avLst/>
            <a:gdLst/>
            <a:ahLst/>
            <a:cxnLst/>
            <a:rect l="l" t="t" r="r" b="b"/>
            <a:pathLst>
              <a:path w="16" h="20" extrusionOk="0">
                <a:moveTo>
                  <a:pt x="14" y="20"/>
                </a:moveTo>
                <a:cubicBezTo>
                  <a:pt x="2" y="20"/>
                  <a:pt x="2" y="20"/>
                  <a:pt x="2" y="20"/>
                </a:cubicBezTo>
                <a:cubicBezTo>
                  <a:pt x="1" y="20"/>
                  <a:pt x="0" y="19"/>
                  <a:pt x="0" y="18"/>
                </a:cubicBezTo>
                <a:cubicBezTo>
                  <a:pt x="0" y="2"/>
                  <a:pt x="0" y="2"/>
                  <a:pt x="0" y="2"/>
                </a:cubicBezTo>
                <a:cubicBezTo>
                  <a:pt x="0" y="1"/>
                  <a:pt x="1" y="0"/>
                  <a:pt x="2" y="0"/>
                </a:cubicBezTo>
                <a:cubicBezTo>
                  <a:pt x="14" y="0"/>
                  <a:pt x="14" y="0"/>
                  <a:pt x="14" y="0"/>
                </a:cubicBezTo>
                <a:cubicBezTo>
                  <a:pt x="15" y="0"/>
                  <a:pt x="16" y="1"/>
                  <a:pt x="16" y="2"/>
                </a:cubicBezTo>
                <a:cubicBezTo>
                  <a:pt x="16" y="18"/>
                  <a:pt x="16" y="18"/>
                  <a:pt x="16" y="18"/>
                </a:cubicBezTo>
                <a:cubicBezTo>
                  <a:pt x="16" y="19"/>
                  <a:pt x="15" y="20"/>
                  <a:pt x="14" y="20"/>
                </a:cubicBezTo>
                <a:close/>
                <a:moveTo>
                  <a:pt x="4" y="16"/>
                </a:moveTo>
                <a:cubicBezTo>
                  <a:pt x="12" y="16"/>
                  <a:pt x="12" y="16"/>
                  <a:pt x="12" y="16"/>
                </a:cubicBezTo>
                <a:cubicBezTo>
                  <a:pt x="12" y="4"/>
                  <a:pt x="12" y="4"/>
                  <a:pt x="12" y="4"/>
                </a:cubicBezTo>
                <a:cubicBezTo>
                  <a:pt x="4" y="4"/>
                  <a:pt x="4" y="4"/>
                  <a:pt x="4" y="4"/>
                </a:cubicBezTo>
                <a:lnTo>
                  <a:pt x="4" y="1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2" name="Google Shape;392;p4">
            <a:extLst>
              <a:ext uri="{FF2B5EF4-FFF2-40B4-BE49-F238E27FC236}">
                <a16:creationId xmlns:a16="http://schemas.microsoft.com/office/drawing/2014/main" id="{79B9FB45-E9C2-D0F8-A052-47E2AF2E1DF7}"/>
              </a:ext>
            </a:extLst>
          </p:cNvPr>
          <p:cNvSpPr/>
          <p:nvPr/>
        </p:nvSpPr>
        <p:spPr>
          <a:xfrm>
            <a:off x="3955792" y="2889973"/>
            <a:ext cx="52307" cy="104614"/>
          </a:xfrm>
          <a:custGeom>
            <a:avLst/>
            <a:gdLst/>
            <a:ahLst/>
            <a:cxnLst/>
            <a:rect l="l" t="t" r="r" b="b"/>
            <a:pathLst>
              <a:path w="16" h="32" extrusionOk="0">
                <a:moveTo>
                  <a:pt x="14" y="32"/>
                </a:moveTo>
                <a:cubicBezTo>
                  <a:pt x="2" y="32"/>
                  <a:pt x="2" y="32"/>
                  <a:pt x="2" y="32"/>
                </a:cubicBezTo>
                <a:cubicBezTo>
                  <a:pt x="1" y="32"/>
                  <a:pt x="0" y="31"/>
                  <a:pt x="0" y="30"/>
                </a:cubicBezTo>
                <a:cubicBezTo>
                  <a:pt x="0" y="2"/>
                  <a:pt x="0" y="2"/>
                  <a:pt x="0" y="2"/>
                </a:cubicBezTo>
                <a:cubicBezTo>
                  <a:pt x="0" y="1"/>
                  <a:pt x="1" y="0"/>
                  <a:pt x="2" y="0"/>
                </a:cubicBezTo>
                <a:cubicBezTo>
                  <a:pt x="14" y="0"/>
                  <a:pt x="14" y="0"/>
                  <a:pt x="14" y="0"/>
                </a:cubicBezTo>
                <a:cubicBezTo>
                  <a:pt x="15" y="0"/>
                  <a:pt x="16" y="1"/>
                  <a:pt x="16" y="2"/>
                </a:cubicBezTo>
                <a:cubicBezTo>
                  <a:pt x="16" y="30"/>
                  <a:pt x="16" y="30"/>
                  <a:pt x="16" y="30"/>
                </a:cubicBezTo>
                <a:cubicBezTo>
                  <a:pt x="16" y="31"/>
                  <a:pt x="15" y="32"/>
                  <a:pt x="14" y="32"/>
                </a:cubicBezTo>
                <a:close/>
                <a:moveTo>
                  <a:pt x="4" y="28"/>
                </a:moveTo>
                <a:cubicBezTo>
                  <a:pt x="12" y="28"/>
                  <a:pt x="12" y="28"/>
                  <a:pt x="12" y="28"/>
                </a:cubicBezTo>
                <a:cubicBezTo>
                  <a:pt x="12" y="4"/>
                  <a:pt x="12" y="4"/>
                  <a:pt x="12" y="4"/>
                </a:cubicBezTo>
                <a:cubicBezTo>
                  <a:pt x="4" y="4"/>
                  <a:pt x="4" y="4"/>
                  <a:pt x="4" y="4"/>
                </a:cubicBezTo>
                <a:lnTo>
                  <a:pt x="4" y="2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3" name="Google Shape;393;p4">
            <a:extLst>
              <a:ext uri="{FF2B5EF4-FFF2-40B4-BE49-F238E27FC236}">
                <a16:creationId xmlns:a16="http://schemas.microsoft.com/office/drawing/2014/main" id="{A03A922B-4173-2B32-0405-7D9AE7701990}"/>
              </a:ext>
            </a:extLst>
          </p:cNvPr>
          <p:cNvSpPr/>
          <p:nvPr/>
        </p:nvSpPr>
        <p:spPr>
          <a:xfrm>
            <a:off x="4021509" y="2863149"/>
            <a:ext cx="52307" cy="131437"/>
          </a:xfrm>
          <a:custGeom>
            <a:avLst/>
            <a:gdLst/>
            <a:ahLst/>
            <a:cxnLst/>
            <a:rect l="l" t="t" r="r" b="b"/>
            <a:pathLst>
              <a:path w="16" h="40" extrusionOk="0">
                <a:moveTo>
                  <a:pt x="14" y="40"/>
                </a:moveTo>
                <a:cubicBezTo>
                  <a:pt x="2" y="40"/>
                  <a:pt x="2" y="40"/>
                  <a:pt x="2" y="40"/>
                </a:cubicBezTo>
                <a:cubicBezTo>
                  <a:pt x="1" y="40"/>
                  <a:pt x="0" y="39"/>
                  <a:pt x="0" y="38"/>
                </a:cubicBezTo>
                <a:cubicBezTo>
                  <a:pt x="0" y="2"/>
                  <a:pt x="0" y="2"/>
                  <a:pt x="0" y="2"/>
                </a:cubicBezTo>
                <a:cubicBezTo>
                  <a:pt x="0" y="1"/>
                  <a:pt x="1" y="0"/>
                  <a:pt x="2" y="0"/>
                </a:cubicBezTo>
                <a:cubicBezTo>
                  <a:pt x="14" y="0"/>
                  <a:pt x="14" y="0"/>
                  <a:pt x="14" y="0"/>
                </a:cubicBezTo>
                <a:cubicBezTo>
                  <a:pt x="15" y="0"/>
                  <a:pt x="16" y="1"/>
                  <a:pt x="16" y="2"/>
                </a:cubicBezTo>
                <a:cubicBezTo>
                  <a:pt x="16" y="38"/>
                  <a:pt x="16" y="38"/>
                  <a:pt x="16" y="38"/>
                </a:cubicBezTo>
                <a:cubicBezTo>
                  <a:pt x="16" y="39"/>
                  <a:pt x="15" y="40"/>
                  <a:pt x="14" y="40"/>
                </a:cubicBezTo>
                <a:close/>
                <a:moveTo>
                  <a:pt x="4" y="36"/>
                </a:moveTo>
                <a:cubicBezTo>
                  <a:pt x="12" y="36"/>
                  <a:pt x="12" y="36"/>
                  <a:pt x="12" y="36"/>
                </a:cubicBezTo>
                <a:cubicBezTo>
                  <a:pt x="12" y="4"/>
                  <a:pt x="12" y="4"/>
                  <a:pt x="12" y="4"/>
                </a:cubicBezTo>
                <a:cubicBezTo>
                  <a:pt x="4" y="4"/>
                  <a:pt x="4" y="4"/>
                  <a:pt x="4" y="4"/>
                </a:cubicBezTo>
                <a:lnTo>
                  <a:pt x="4" y="3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4" name="Google Shape;394;p4">
            <a:extLst>
              <a:ext uri="{FF2B5EF4-FFF2-40B4-BE49-F238E27FC236}">
                <a16:creationId xmlns:a16="http://schemas.microsoft.com/office/drawing/2014/main" id="{AD57DFF8-29DC-5122-BF7A-6079EEBC7181}"/>
              </a:ext>
            </a:extLst>
          </p:cNvPr>
          <p:cNvSpPr/>
          <p:nvPr/>
        </p:nvSpPr>
        <p:spPr>
          <a:xfrm>
            <a:off x="3864589" y="2863149"/>
            <a:ext cx="13412" cy="13143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grpSp>
        <p:nvGrpSpPr>
          <p:cNvPr id="425" name="Google Shape;425;p4">
            <a:extLst>
              <a:ext uri="{FF2B5EF4-FFF2-40B4-BE49-F238E27FC236}">
                <a16:creationId xmlns:a16="http://schemas.microsoft.com/office/drawing/2014/main" id="{48C0C1A2-81E4-6B3C-B1F3-7BC8DAB56510}"/>
              </a:ext>
            </a:extLst>
          </p:cNvPr>
          <p:cNvGrpSpPr/>
          <p:nvPr/>
        </p:nvGrpSpPr>
        <p:grpSpPr>
          <a:xfrm>
            <a:off x="4463988" y="5104243"/>
            <a:ext cx="266393" cy="266392"/>
            <a:chOff x="2182813" y="2376488"/>
            <a:chExt cx="371476" cy="371475"/>
          </a:xfrm>
        </p:grpSpPr>
        <p:sp>
          <p:nvSpPr>
            <p:cNvPr id="426" name="Google Shape;426;p4">
              <a:extLst>
                <a:ext uri="{FF2B5EF4-FFF2-40B4-BE49-F238E27FC236}">
                  <a16:creationId xmlns:a16="http://schemas.microsoft.com/office/drawing/2014/main" id="{15985B45-C48A-0B46-9B07-69A3DCE21D10}"/>
                </a:ext>
              </a:extLst>
            </p:cNvPr>
            <p:cNvSpPr/>
            <p:nvPr/>
          </p:nvSpPr>
          <p:spPr>
            <a:xfrm>
              <a:off x="2182813" y="2376488"/>
              <a:ext cx="371475" cy="371475"/>
            </a:xfrm>
            <a:custGeom>
              <a:avLst/>
              <a:gdLst/>
              <a:ahLst/>
              <a:cxnLst/>
              <a:rect l="l" t="t" r="r" b="b"/>
              <a:pathLst>
                <a:path w="96" h="96" extrusionOk="0">
                  <a:moveTo>
                    <a:pt x="54" y="96"/>
                  </a:moveTo>
                  <a:cubicBezTo>
                    <a:pt x="42" y="96"/>
                    <a:pt x="42" y="96"/>
                    <a:pt x="42" y="96"/>
                  </a:cubicBezTo>
                  <a:cubicBezTo>
                    <a:pt x="41" y="96"/>
                    <a:pt x="40" y="95"/>
                    <a:pt x="40" y="94"/>
                  </a:cubicBezTo>
                  <a:cubicBezTo>
                    <a:pt x="40" y="83"/>
                    <a:pt x="40" y="83"/>
                    <a:pt x="40" y="83"/>
                  </a:cubicBezTo>
                  <a:cubicBezTo>
                    <a:pt x="37" y="82"/>
                    <a:pt x="33" y="81"/>
                    <a:pt x="31" y="79"/>
                  </a:cubicBezTo>
                  <a:cubicBezTo>
                    <a:pt x="23" y="88"/>
                    <a:pt x="23" y="88"/>
                    <a:pt x="23" y="88"/>
                  </a:cubicBezTo>
                  <a:cubicBezTo>
                    <a:pt x="22" y="88"/>
                    <a:pt x="20" y="88"/>
                    <a:pt x="20" y="88"/>
                  </a:cubicBezTo>
                  <a:cubicBezTo>
                    <a:pt x="8" y="76"/>
                    <a:pt x="8" y="76"/>
                    <a:pt x="8" y="76"/>
                  </a:cubicBezTo>
                  <a:cubicBezTo>
                    <a:pt x="8" y="76"/>
                    <a:pt x="8" y="75"/>
                    <a:pt x="8" y="75"/>
                  </a:cubicBezTo>
                  <a:cubicBezTo>
                    <a:pt x="8" y="74"/>
                    <a:pt x="8" y="74"/>
                    <a:pt x="8" y="73"/>
                  </a:cubicBezTo>
                  <a:cubicBezTo>
                    <a:pt x="17" y="65"/>
                    <a:pt x="17" y="65"/>
                    <a:pt x="17" y="65"/>
                  </a:cubicBezTo>
                  <a:cubicBezTo>
                    <a:pt x="15" y="63"/>
                    <a:pt x="14" y="59"/>
                    <a:pt x="13" y="56"/>
                  </a:cubicBezTo>
                  <a:cubicBezTo>
                    <a:pt x="2" y="56"/>
                    <a:pt x="2" y="56"/>
                    <a:pt x="2" y="56"/>
                  </a:cubicBezTo>
                  <a:cubicBezTo>
                    <a:pt x="1" y="56"/>
                    <a:pt x="0" y="55"/>
                    <a:pt x="0" y="54"/>
                  </a:cubicBezTo>
                  <a:cubicBezTo>
                    <a:pt x="0" y="42"/>
                    <a:pt x="0" y="42"/>
                    <a:pt x="0" y="42"/>
                  </a:cubicBezTo>
                  <a:cubicBezTo>
                    <a:pt x="0" y="41"/>
                    <a:pt x="1" y="40"/>
                    <a:pt x="2" y="40"/>
                  </a:cubicBezTo>
                  <a:cubicBezTo>
                    <a:pt x="13" y="40"/>
                    <a:pt x="13" y="40"/>
                    <a:pt x="13" y="40"/>
                  </a:cubicBezTo>
                  <a:cubicBezTo>
                    <a:pt x="14" y="37"/>
                    <a:pt x="15" y="33"/>
                    <a:pt x="17" y="31"/>
                  </a:cubicBezTo>
                  <a:cubicBezTo>
                    <a:pt x="8" y="23"/>
                    <a:pt x="8" y="23"/>
                    <a:pt x="8" y="23"/>
                  </a:cubicBezTo>
                  <a:cubicBezTo>
                    <a:pt x="8" y="22"/>
                    <a:pt x="8" y="22"/>
                    <a:pt x="8" y="21"/>
                  </a:cubicBezTo>
                  <a:cubicBezTo>
                    <a:pt x="8" y="21"/>
                    <a:pt x="8" y="20"/>
                    <a:pt x="8" y="20"/>
                  </a:cubicBezTo>
                  <a:cubicBezTo>
                    <a:pt x="20" y="8"/>
                    <a:pt x="20" y="8"/>
                    <a:pt x="20" y="8"/>
                  </a:cubicBezTo>
                  <a:cubicBezTo>
                    <a:pt x="20" y="8"/>
                    <a:pt x="22" y="8"/>
                    <a:pt x="23" y="8"/>
                  </a:cubicBezTo>
                  <a:cubicBezTo>
                    <a:pt x="31" y="17"/>
                    <a:pt x="31" y="17"/>
                    <a:pt x="31" y="17"/>
                  </a:cubicBezTo>
                  <a:cubicBezTo>
                    <a:pt x="33" y="15"/>
                    <a:pt x="37" y="14"/>
                    <a:pt x="40" y="13"/>
                  </a:cubicBezTo>
                  <a:cubicBezTo>
                    <a:pt x="40" y="2"/>
                    <a:pt x="40" y="2"/>
                    <a:pt x="40" y="2"/>
                  </a:cubicBezTo>
                  <a:cubicBezTo>
                    <a:pt x="40" y="1"/>
                    <a:pt x="41" y="0"/>
                    <a:pt x="42" y="0"/>
                  </a:cubicBezTo>
                  <a:cubicBezTo>
                    <a:pt x="54" y="0"/>
                    <a:pt x="54" y="0"/>
                    <a:pt x="54" y="0"/>
                  </a:cubicBezTo>
                  <a:cubicBezTo>
                    <a:pt x="55" y="0"/>
                    <a:pt x="56" y="1"/>
                    <a:pt x="56" y="2"/>
                  </a:cubicBezTo>
                  <a:cubicBezTo>
                    <a:pt x="56" y="13"/>
                    <a:pt x="56" y="13"/>
                    <a:pt x="56" y="13"/>
                  </a:cubicBezTo>
                  <a:cubicBezTo>
                    <a:pt x="60" y="14"/>
                    <a:pt x="64" y="16"/>
                    <a:pt x="67" y="17"/>
                  </a:cubicBezTo>
                  <a:cubicBezTo>
                    <a:pt x="68" y="18"/>
                    <a:pt x="68" y="19"/>
                    <a:pt x="67" y="20"/>
                  </a:cubicBezTo>
                  <a:cubicBezTo>
                    <a:pt x="67" y="21"/>
                    <a:pt x="66" y="21"/>
                    <a:pt x="65" y="21"/>
                  </a:cubicBezTo>
                  <a:cubicBezTo>
                    <a:pt x="62" y="19"/>
                    <a:pt x="57" y="18"/>
                    <a:pt x="54" y="17"/>
                  </a:cubicBezTo>
                  <a:cubicBezTo>
                    <a:pt x="53" y="17"/>
                    <a:pt x="52" y="16"/>
                    <a:pt x="52" y="15"/>
                  </a:cubicBezTo>
                  <a:cubicBezTo>
                    <a:pt x="52" y="4"/>
                    <a:pt x="52" y="4"/>
                    <a:pt x="52" y="4"/>
                  </a:cubicBezTo>
                  <a:cubicBezTo>
                    <a:pt x="44" y="4"/>
                    <a:pt x="44" y="4"/>
                    <a:pt x="44" y="4"/>
                  </a:cubicBezTo>
                  <a:cubicBezTo>
                    <a:pt x="44" y="15"/>
                    <a:pt x="44" y="15"/>
                    <a:pt x="44" y="15"/>
                  </a:cubicBezTo>
                  <a:cubicBezTo>
                    <a:pt x="44" y="16"/>
                    <a:pt x="43" y="17"/>
                    <a:pt x="42" y="17"/>
                  </a:cubicBezTo>
                  <a:cubicBezTo>
                    <a:pt x="39" y="18"/>
                    <a:pt x="34" y="19"/>
                    <a:pt x="31" y="21"/>
                  </a:cubicBezTo>
                  <a:cubicBezTo>
                    <a:pt x="31" y="21"/>
                    <a:pt x="30" y="21"/>
                    <a:pt x="29" y="20"/>
                  </a:cubicBezTo>
                  <a:cubicBezTo>
                    <a:pt x="21" y="13"/>
                    <a:pt x="21" y="13"/>
                    <a:pt x="21" y="13"/>
                  </a:cubicBezTo>
                  <a:cubicBezTo>
                    <a:pt x="13" y="21"/>
                    <a:pt x="13" y="21"/>
                    <a:pt x="13" y="21"/>
                  </a:cubicBezTo>
                  <a:cubicBezTo>
                    <a:pt x="20" y="29"/>
                    <a:pt x="20" y="29"/>
                    <a:pt x="20" y="29"/>
                  </a:cubicBezTo>
                  <a:cubicBezTo>
                    <a:pt x="21" y="30"/>
                    <a:pt x="21" y="31"/>
                    <a:pt x="21" y="31"/>
                  </a:cubicBezTo>
                  <a:cubicBezTo>
                    <a:pt x="19" y="34"/>
                    <a:pt x="17" y="40"/>
                    <a:pt x="17" y="42"/>
                  </a:cubicBezTo>
                  <a:cubicBezTo>
                    <a:pt x="17" y="43"/>
                    <a:pt x="16" y="44"/>
                    <a:pt x="15" y="44"/>
                  </a:cubicBezTo>
                  <a:cubicBezTo>
                    <a:pt x="4" y="44"/>
                    <a:pt x="4" y="44"/>
                    <a:pt x="4" y="44"/>
                  </a:cubicBezTo>
                  <a:cubicBezTo>
                    <a:pt x="4" y="52"/>
                    <a:pt x="4" y="52"/>
                    <a:pt x="4" y="52"/>
                  </a:cubicBezTo>
                  <a:cubicBezTo>
                    <a:pt x="15" y="52"/>
                    <a:pt x="15" y="52"/>
                    <a:pt x="15" y="52"/>
                  </a:cubicBezTo>
                  <a:cubicBezTo>
                    <a:pt x="16" y="52"/>
                    <a:pt x="17" y="53"/>
                    <a:pt x="17" y="54"/>
                  </a:cubicBezTo>
                  <a:cubicBezTo>
                    <a:pt x="17" y="56"/>
                    <a:pt x="19" y="62"/>
                    <a:pt x="21" y="65"/>
                  </a:cubicBezTo>
                  <a:cubicBezTo>
                    <a:pt x="21" y="65"/>
                    <a:pt x="21" y="66"/>
                    <a:pt x="20" y="67"/>
                  </a:cubicBezTo>
                  <a:cubicBezTo>
                    <a:pt x="13" y="75"/>
                    <a:pt x="13" y="75"/>
                    <a:pt x="13" y="75"/>
                  </a:cubicBezTo>
                  <a:cubicBezTo>
                    <a:pt x="21" y="83"/>
                    <a:pt x="21" y="83"/>
                    <a:pt x="21" y="83"/>
                  </a:cubicBezTo>
                  <a:cubicBezTo>
                    <a:pt x="29" y="76"/>
                    <a:pt x="29" y="76"/>
                    <a:pt x="29" y="76"/>
                  </a:cubicBezTo>
                  <a:cubicBezTo>
                    <a:pt x="30" y="75"/>
                    <a:pt x="31" y="75"/>
                    <a:pt x="31" y="75"/>
                  </a:cubicBezTo>
                  <a:cubicBezTo>
                    <a:pt x="34" y="77"/>
                    <a:pt x="40" y="79"/>
                    <a:pt x="42" y="79"/>
                  </a:cubicBezTo>
                  <a:cubicBezTo>
                    <a:pt x="43" y="79"/>
                    <a:pt x="44" y="80"/>
                    <a:pt x="44" y="81"/>
                  </a:cubicBezTo>
                  <a:cubicBezTo>
                    <a:pt x="44" y="92"/>
                    <a:pt x="44" y="92"/>
                    <a:pt x="44" y="92"/>
                  </a:cubicBezTo>
                  <a:cubicBezTo>
                    <a:pt x="52" y="92"/>
                    <a:pt x="52" y="92"/>
                    <a:pt x="52" y="92"/>
                  </a:cubicBezTo>
                  <a:cubicBezTo>
                    <a:pt x="52" y="81"/>
                    <a:pt x="52" y="81"/>
                    <a:pt x="52" y="81"/>
                  </a:cubicBezTo>
                  <a:cubicBezTo>
                    <a:pt x="52" y="80"/>
                    <a:pt x="53" y="79"/>
                    <a:pt x="54" y="79"/>
                  </a:cubicBezTo>
                  <a:cubicBezTo>
                    <a:pt x="56" y="79"/>
                    <a:pt x="62" y="77"/>
                    <a:pt x="65" y="75"/>
                  </a:cubicBezTo>
                  <a:cubicBezTo>
                    <a:pt x="65" y="75"/>
                    <a:pt x="66" y="75"/>
                    <a:pt x="67" y="76"/>
                  </a:cubicBezTo>
                  <a:cubicBezTo>
                    <a:pt x="75" y="83"/>
                    <a:pt x="75" y="83"/>
                    <a:pt x="75" y="83"/>
                  </a:cubicBezTo>
                  <a:cubicBezTo>
                    <a:pt x="83" y="75"/>
                    <a:pt x="83" y="75"/>
                    <a:pt x="83" y="75"/>
                  </a:cubicBezTo>
                  <a:cubicBezTo>
                    <a:pt x="76" y="67"/>
                    <a:pt x="76" y="67"/>
                    <a:pt x="76" y="67"/>
                  </a:cubicBezTo>
                  <a:cubicBezTo>
                    <a:pt x="75" y="66"/>
                    <a:pt x="75" y="65"/>
                    <a:pt x="75" y="65"/>
                  </a:cubicBezTo>
                  <a:cubicBezTo>
                    <a:pt x="77" y="62"/>
                    <a:pt x="79" y="56"/>
                    <a:pt x="79" y="54"/>
                  </a:cubicBezTo>
                  <a:cubicBezTo>
                    <a:pt x="79" y="53"/>
                    <a:pt x="80" y="52"/>
                    <a:pt x="81" y="52"/>
                  </a:cubicBezTo>
                  <a:cubicBezTo>
                    <a:pt x="92" y="52"/>
                    <a:pt x="92" y="52"/>
                    <a:pt x="92" y="52"/>
                  </a:cubicBezTo>
                  <a:cubicBezTo>
                    <a:pt x="92" y="44"/>
                    <a:pt x="92" y="44"/>
                    <a:pt x="92" y="44"/>
                  </a:cubicBezTo>
                  <a:cubicBezTo>
                    <a:pt x="81" y="44"/>
                    <a:pt x="81" y="44"/>
                    <a:pt x="81" y="44"/>
                  </a:cubicBezTo>
                  <a:cubicBezTo>
                    <a:pt x="80" y="44"/>
                    <a:pt x="79" y="43"/>
                    <a:pt x="79" y="42"/>
                  </a:cubicBezTo>
                  <a:cubicBezTo>
                    <a:pt x="79" y="41"/>
                    <a:pt x="78" y="38"/>
                    <a:pt x="77" y="36"/>
                  </a:cubicBezTo>
                  <a:cubicBezTo>
                    <a:pt x="77" y="35"/>
                    <a:pt x="77" y="33"/>
                    <a:pt x="78" y="33"/>
                  </a:cubicBezTo>
                  <a:cubicBezTo>
                    <a:pt x="79" y="33"/>
                    <a:pt x="81" y="33"/>
                    <a:pt x="81" y="34"/>
                  </a:cubicBezTo>
                  <a:cubicBezTo>
                    <a:pt x="82" y="36"/>
                    <a:pt x="82" y="38"/>
                    <a:pt x="83" y="40"/>
                  </a:cubicBezTo>
                  <a:cubicBezTo>
                    <a:pt x="94" y="40"/>
                    <a:pt x="94" y="40"/>
                    <a:pt x="94" y="40"/>
                  </a:cubicBezTo>
                  <a:cubicBezTo>
                    <a:pt x="95" y="40"/>
                    <a:pt x="96" y="41"/>
                    <a:pt x="96" y="42"/>
                  </a:cubicBezTo>
                  <a:cubicBezTo>
                    <a:pt x="96" y="54"/>
                    <a:pt x="96" y="54"/>
                    <a:pt x="96" y="54"/>
                  </a:cubicBezTo>
                  <a:cubicBezTo>
                    <a:pt x="96" y="55"/>
                    <a:pt x="95" y="56"/>
                    <a:pt x="94" y="56"/>
                  </a:cubicBezTo>
                  <a:cubicBezTo>
                    <a:pt x="83" y="56"/>
                    <a:pt x="83" y="56"/>
                    <a:pt x="83" y="56"/>
                  </a:cubicBezTo>
                  <a:cubicBezTo>
                    <a:pt x="82" y="59"/>
                    <a:pt x="81" y="63"/>
                    <a:pt x="79" y="65"/>
                  </a:cubicBezTo>
                  <a:cubicBezTo>
                    <a:pt x="88" y="73"/>
                    <a:pt x="88" y="73"/>
                    <a:pt x="88" y="73"/>
                  </a:cubicBezTo>
                  <a:cubicBezTo>
                    <a:pt x="88" y="74"/>
                    <a:pt x="88" y="76"/>
                    <a:pt x="88" y="76"/>
                  </a:cubicBezTo>
                  <a:cubicBezTo>
                    <a:pt x="76" y="88"/>
                    <a:pt x="76" y="88"/>
                    <a:pt x="76" y="88"/>
                  </a:cubicBezTo>
                  <a:cubicBezTo>
                    <a:pt x="76" y="88"/>
                    <a:pt x="74" y="88"/>
                    <a:pt x="73" y="88"/>
                  </a:cubicBezTo>
                  <a:cubicBezTo>
                    <a:pt x="65" y="79"/>
                    <a:pt x="65" y="79"/>
                    <a:pt x="65" y="79"/>
                  </a:cubicBezTo>
                  <a:cubicBezTo>
                    <a:pt x="63" y="81"/>
                    <a:pt x="59" y="82"/>
                    <a:pt x="56" y="83"/>
                  </a:cubicBezTo>
                  <a:cubicBezTo>
                    <a:pt x="56" y="94"/>
                    <a:pt x="56" y="94"/>
                    <a:pt x="56" y="94"/>
                  </a:cubicBezTo>
                  <a:cubicBezTo>
                    <a:pt x="56" y="95"/>
                    <a:pt x="55" y="96"/>
                    <a:pt x="54" y="9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427" name="Google Shape;427;p4">
              <a:extLst>
                <a:ext uri="{FF2B5EF4-FFF2-40B4-BE49-F238E27FC236}">
                  <a16:creationId xmlns:a16="http://schemas.microsoft.com/office/drawing/2014/main" id="{31D3AB9B-EF4F-EAD8-669C-F07826B8948B}"/>
                </a:ext>
              </a:extLst>
            </p:cNvPr>
            <p:cNvSpPr/>
            <p:nvPr/>
          </p:nvSpPr>
          <p:spPr>
            <a:xfrm>
              <a:off x="2298701" y="2376488"/>
              <a:ext cx="255588" cy="231775"/>
            </a:xfrm>
            <a:custGeom>
              <a:avLst/>
              <a:gdLst/>
              <a:ahLst/>
              <a:cxnLst/>
              <a:rect l="l" t="t" r="r" b="b"/>
              <a:pathLst>
                <a:path w="66" h="60" extrusionOk="0">
                  <a:moveTo>
                    <a:pt x="18" y="60"/>
                  </a:moveTo>
                  <a:cubicBezTo>
                    <a:pt x="17" y="60"/>
                    <a:pt x="17" y="60"/>
                    <a:pt x="17" y="59"/>
                  </a:cubicBezTo>
                  <a:cubicBezTo>
                    <a:pt x="1" y="41"/>
                    <a:pt x="1" y="41"/>
                    <a:pt x="1" y="41"/>
                  </a:cubicBezTo>
                  <a:cubicBezTo>
                    <a:pt x="0" y="41"/>
                    <a:pt x="0" y="39"/>
                    <a:pt x="1" y="39"/>
                  </a:cubicBezTo>
                  <a:cubicBezTo>
                    <a:pt x="1" y="38"/>
                    <a:pt x="3" y="38"/>
                    <a:pt x="3" y="39"/>
                  </a:cubicBezTo>
                  <a:cubicBezTo>
                    <a:pt x="18" y="55"/>
                    <a:pt x="18" y="55"/>
                    <a:pt x="18" y="55"/>
                  </a:cubicBezTo>
                  <a:cubicBezTo>
                    <a:pt x="62" y="1"/>
                    <a:pt x="62" y="1"/>
                    <a:pt x="62" y="1"/>
                  </a:cubicBezTo>
                  <a:cubicBezTo>
                    <a:pt x="63" y="0"/>
                    <a:pt x="64" y="0"/>
                    <a:pt x="65" y="0"/>
                  </a:cubicBezTo>
                  <a:cubicBezTo>
                    <a:pt x="66" y="1"/>
                    <a:pt x="66" y="2"/>
                    <a:pt x="66" y="3"/>
                  </a:cubicBezTo>
                  <a:cubicBezTo>
                    <a:pt x="20" y="59"/>
                    <a:pt x="20" y="59"/>
                    <a:pt x="20" y="59"/>
                  </a:cubicBezTo>
                  <a:cubicBezTo>
                    <a:pt x="19" y="60"/>
                    <a:pt x="19" y="60"/>
                    <a:pt x="18" y="60"/>
                  </a:cubicBezTo>
                  <a:cubicBezTo>
                    <a:pt x="18" y="60"/>
                    <a:pt x="18" y="60"/>
                    <a:pt x="18" y="6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grpSp>
      <p:pic>
        <p:nvPicPr>
          <p:cNvPr id="26" name="Graphic 25" descr="Penguin outline">
            <a:extLst>
              <a:ext uri="{FF2B5EF4-FFF2-40B4-BE49-F238E27FC236}">
                <a16:creationId xmlns:a16="http://schemas.microsoft.com/office/drawing/2014/main" id="{E6639D8A-9B52-AE4E-55B4-84DEB63DC3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8593" y="5134896"/>
            <a:ext cx="430162" cy="430162"/>
          </a:xfrm>
          <a:prstGeom prst="rect">
            <a:avLst/>
          </a:prstGeom>
        </p:spPr>
      </p:pic>
      <p:pic>
        <p:nvPicPr>
          <p:cNvPr id="1026" name="Picture 2" descr="A pier on the water&#10;&#10;AI-generated content may be incorrect.">
            <a:extLst>
              <a:ext uri="{FF2B5EF4-FFF2-40B4-BE49-F238E27FC236}">
                <a16:creationId xmlns:a16="http://schemas.microsoft.com/office/drawing/2014/main" id="{0459771F-EFF3-8A18-B76A-21AB09C197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950" y="-684257"/>
            <a:ext cx="6176263" cy="82308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building on a rocky island&#10;&#10;AI-generated content may be incorrect.">
            <a:extLst>
              <a:ext uri="{FF2B5EF4-FFF2-40B4-BE49-F238E27FC236}">
                <a16:creationId xmlns:a16="http://schemas.microsoft.com/office/drawing/2014/main" id="{70D73887-3104-ACC7-1638-675270633C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9313" y="-595067"/>
            <a:ext cx="6179512" cy="8235172"/>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837A8D5F-88FB-80CA-28D2-1D5CEA8EC137}"/>
              </a:ext>
            </a:extLst>
          </p:cNvPr>
          <p:cNvSpPr>
            <a:spLocks noGrp="1"/>
          </p:cNvSpPr>
          <p:nvPr/>
        </p:nvSpPr>
        <p:spPr>
          <a:xfrm>
            <a:off x="2102573" y="2375938"/>
            <a:ext cx="7464136" cy="11985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t>Monitoring and protecting seabirds in a remote coastal ecosystem</a:t>
            </a:r>
          </a:p>
        </p:txBody>
      </p:sp>
      <p:sp>
        <p:nvSpPr>
          <p:cNvPr id="3" name="Subtitle 2">
            <a:extLst>
              <a:ext uri="{FF2B5EF4-FFF2-40B4-BE49-F238E27FC236}">
                <a16:creationId xmlns:a16="http://schemas.microsoft.com/office/drawing/2014/main" id="{09C1E8F8-F075-9FE2-8563-031639F65E0C}"/>
              </a:ext>
            </a:extLst>
          </p:cNvPr>
          <p:cNvSpPr>
            <a:spLocks noGrp="1"/>
          </p:cNvSpPr>
          <p:nvPr/>
        </p:nvSpPr>
        <p:spPr>
          <a:xfrm>
            <a:off x="1932855" y="932951"/>
            <a:ext cx="7464136" cy="9271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dirty="0"/>
              <a:t>Life of a Ranger on the Island</a:t>
            </a:r>
          </a:p>
        </p:txBody>
      </p:sp>
    </p:spTree>
    <p:extLst>
      <p:ext uri="{BB962C8B-B14F-4D97-AF65-F5344CB8AC3E}">
        <p14:creationId xmlns:p14="http://schemas.microsoft.com/office/powerpoint/2010/main" val="2129899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BC5961C4-D9A0-DEBA-6939-5033ABD9E6F1}"/>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8FC3A3A6-E56B-7881-2085-6B3F7364E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313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A6602E43-3E6C-CE4F-EE14-D11604FE966F}"/>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D336EB69-32EA-98F2-71DB-CA5AFCC75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36" y="300037"/>
            <a:ext cx="4695825" cy="6257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3">
            <a:extLst>
              <a:ext uri="{FF2B5EF4-FFF2-40B4-BE49-F238E27FC236}">
                <a16:creationId xmlns:a16="http://schemas.microsoft.com/office/drawing/2014/main" id="{5A488411-D5E6-EF9F-B87B-17259539BE3D}"/>
              </a:ext>
            </a:extLst>
          </p:cNvPr>
          <p:cNvSpPr txBox="1"/>
          <p:nvPr/>
        </p:nvSpPr>
        <p:spPr>
          <a:xfrm>
            <a:off x="5415540" y="1536173"/>
            <a:ext cx="5659582" cy="2554545"/>
          </a:xfrm>
          <a:prstGeom prst="rect">
            <a:avLst/>
          </a:prstGeom>
          <a:noFill/>
        </p:spPr>
        <p:txBody>
          <a:bodyPr wrap="square" rtlCol="0">
            <a:spAutoFit/>
          </a:bodyPr>
          <a:lstStyle>
            <a:defPPr>
              <a:defRPr lang="en-N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3200" dirty="0">
                <a:latin typeface="Aptos" panose="020B0004020202020204" pitchFamily="34" charset="0"/>
              </a:rPr>
              <a:t>Six weeks of deployment </a:t>
            </a:r>
          </a:p>
          <a:p>
            <a:pPr marL="571500" indent="-571500">
              <a:buFont typeface="Arial" panose="020B0604020202020204" pitchFamily="34" charset="0"/>
              <a:buChar char="•"/>
            </a:pPr>
            <a:r>
              <a:rPr lang="en-US" sz="3200" dirty="0">
                <a:latin typeface="Aptos" panose="020B0004020202020204" pitchFamily="34" charset="0"/>
              </a:rPr>
              <a:t>2 people on an Island then rotate</a:t>
            </a:r>
          </a:p>
          <a:p>
            <a:pPr marL="571500" indent="-571500">
              <a:buFont typeface="Arial" panose="020B0604020202020204" pitchFamily="34" charset="0"/>
              <a:buChar char="•"/>
            </a:pPr>
            <a:r>
              <a:rPr lang="en-US" sz="3200" dirty="0">
                <a:latin typeface="Aptos" panose="020B0004020202020204" pitchFamily="34" charset="0"/>
              </a:rPr>
              <a:t>Water supply</a:t>
            </a:r>
          </a:p>
          <a:p>
            <a:pPr marL="571500" indent="-571500">
              <a:buFont typeface="Arial" panose="020B0604020202020204" pitchFamily="34" charset="0"/>
              <a:buChar char="•"/>
            </a:pPr>
            <a:r>
              <a:rPr lang="en-US" sz="3200" dirty="0">
                <a:latin typeface="Aptos" panose="020B0004020202020204" pitchFamily="34" charset="0"/>
              </a:rPr>
              <a:t>Solar system power </a:t>
            </a:r>
            <a:endParaRPr lang="en-NA" sz="3200" dirty="0">
              <a:latin typeface="Aptos" panose="020B0004020202020204" pitchFamily="34" charset="0"/>
            </a:endParaRPr>
          </a:p>
        </p:txBody>
      </p:sp>
    </p:spTree>
    <p:extLst>
      <p:ext uri="{BB962C8B-B14F-4D97-AF65-F5344CB8AC3E}">
        <p14:creationId xmlns:p14="http://schemas.microsoft.com/office/powerpoint/2010/main" val="3005244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3B1B313A-5786-B79A-49AB-DA50A8D0D858}"/>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9B5AC133-F104-981C-3418-23F3A93A4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27" y="1618489"/>
            <a:ext cx="3619151" cy="513560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F86BA9B1-1675-A9A7-038F-3289DB12F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2545" y="-1"/>
            <a:ext cx="4776280" cy="62386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617BA89-62E5-5F9E-EBD3-504DDAE9D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5924" y="1601209"/>
            <a:ext cx="3866621" cy="51528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91B917-3032-FCEE-9919-7F15532883C1}"/>
              </a:ext>
            </a:extLst>
          </p:cNvPr>
          <p:cNvSpPr txBox="1"/>
          <p:nvPr/>
        </p:nvSpPr>
        <p:spPr>
          <a:xfrm>
            <a:off x="2992582" y="3275112"/>
            <a:ext cx="6130636" cy="307777"/>
          </a:xfrm>
          <a:prstGeom prst="rect">
            <a:avLst/>
          </a:prstGeom>
          <a:noFill/>
        </p:spPr>
        <p:txBody>
          <a:bodyPr wrap="square">
            <a:spAutoFit/>
          </a:bodyPr>
          <a:lstStyle/>
          <a:p>
            <a:r>
              <a:rPr lang="en-NA" dirty="0"/>
              <a:t> </a:t>
            </a:r>
          </a:p>
        </p:txBody>
      </p:sp>
      <p:sp>
        <p:nvSpPr>
          <p:cNvPr id="5" name="Title 1">
            <a:extLst>
              <a:ext uri="{FF2B5EF4-FFF2-40B4-BE49-F238E27FC236}">
                <a16:creationId xmlns:a16="http://schemas.microsoft.com/office/drawing/2014/main" id="{905F236E-4785-E604-1424-B27B3CCD3681}"/>
              </a:ext>
            </a:extLst>
          </p:cNvPr>
          <p:cNvSpPr>
            <a:spLocks noGrp="1"/>
          </p:cNvSpPr>
          <p:nvPr/>
        </p:nvSpPr>
        <p:spPr>
          <a:xfrm>
            <a:off x="221434" y="3119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solidFill>
                  <a:schemeClr val="tx2">
                    <a:lumMod val="75000"/>
                  </a:schemeClr>
                </a:solidFill>
                <a:latin typeface="Aptos" panose="020B0004020202020204" pitchFamily="34" charset="0"/>
              </a:rPr>
              <a:t>History</a:t>
            </a:r>
            <a:r>
              <a:rPr lang="en-US" dirty="0"/>
              <a:t> </a:t>
            </a:r>
            <a:endParaRPr lang="en-NA" dirty="0"/>
          </a:p>
        </p:txBody>
      </p:sp>
    </p:spTree>
    <p:extLst>
      <p:ext uri="{BB962C8B-B14F-4D97-AF65-F5344CB8AC3E}">
        <p14:creationId xmlns:p14="http://schemas.microsoft.com/office/powerpoint/2010/main" val="2124032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7E0DB45F-FFEE-53B1-DDC2-EFD0FE342C7F}"/>
            </a:ext>
          </a:extLst>
        </p:cNvPr>
        <p:cNvGrpSpPr/>
        <p:nvPr/>
      </p:nvGrpSpPr>
      <p:grpSpPr>
        <a:xfrm>
          <a:off x="0" y="0"/>
          <a:ext cx="0" cy="0"/>
          <a:chOff x="0" y="0"/>
          <a:chExt cx="0" cy="0"/>
        </a:xfrm>
      </p:grpSpPr>
      <p:pic>
        <p:nvPicPr>
          <p:cNvPr id="5128" name="Picture 8" descr="A person in a yellow vest standing in front of a group of birds&#10;&#10;AI-generated content may be incorrect.">
            <a:extLst>
              <a:ext uri="{FF2B5EF4-FFF2-40B4-BE49-F238E27FC236}">
                <a16:creationId xmlns:a16="http://schemas.microsoft.com/office/drawing/2014/main" id="{BE4544B2-E60C-F5CB-6709-893ECF0AA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432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A large group of birds&#10;&#10;AI-generated content may be incorrect.">
            <a:extLst>
              <a:ext uri="{FF2B5EF4-FFF2-40B4-BE49-F238E27FC236}">
                <a16:creationId xmlns:a16="http://schemas.microsoft.com/office/drawing/2014/main" id="{FD0544AA-59F4-D36A-CEDA-11975D1C0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2259806"/>
            <a:ext cx="2752725" cy="202882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 person walking on a beach&#10;&#10;AI-generated content may be incorrect.">
            <a:extLst>
              <a:ext uri="{FF2B5EF4-FFF2-40B4-BE49-F238E27FC236}">
                <a16:creationId xmlns:a16="http://schemas.microsoft.com/office/drawing/2014/main" id="{03030150-BAE7-B377-112B-6D00C42CB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938" y="80962"/>
            <a:ext cx="2752725" cy="1876425"/>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A group of birds on the ground&#10;&#10;AI-generated content may be incorrect.">
            <a:extLst>
              <a:ext uri="{FF2B5EF4-FFF2-40B4-BE49-F238E27FC236}">
                <a16:creationId xmlns:a16="http://schemas.microsoft.com/office/drawing/2014/main" id="{8C33DF91-3503-E797-82D6-2FF3F9F697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97457"/>
            <a:ext cx="27432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A group of penguins on the sand&#10;&#10;AI-generated content may be incorrect.">
            <a:extLst>
              <a:ext uri="{FF2B5EF4-FFF2-40B4-BE49-F238E27FC236}">
                <a16:creationId xmlns:a16="http://schemas.microsoft.com/office/drawing/2014/main" id="{6EF6801E-A661-4235-6D49-0E23556130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4301" y="4591050"/>
            <a:ext cx="2752725" cy="20383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5DD59CB-290D-5EBD-5E35-A2B54DEB6CA7}"/>
              </a:ext>
            </a:extLst>
          </p:cNvPr>
          <p:cNvSpPr>
            <a:spLocks noGrp="1"/>
          </p:cNvSpPr>
          <p:nvPr/>
        </p:nvSpPr>
        <p:spPr>
          <a:xfrm>
            <a:off x="6284734" y="596928"/>
            <a:ext cx="4789763" cy="16628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solidFill>
                  <a:schemeClr val="tx2">
                    <a:lumMod val="75000"/>
                  </a:schemeClr>
                </a:solidFill>
                <a:latin typeface="Aptos" panose="020B0004020202020204" pitchFamily="34" charset="0"/>
              </a:rPr>
              <a:t>Life on the Island</a:t>
            </a:r>
            <a:br>
              <a:rPr lang="en-US" sz="4000" b="1" dirty="0"/>
            </a:br>
            <a:endParaRPr lang="en-NA" sz="4000" dirty="0"/>
          </a:p>
        </p:txBody>
      </p:sp>
      <p:sp>
        <p:nvSpPr>
          <p:cNvPr id="5" name="Content Placeholder 2">
            <a:extLst>
              <a:ext uri="{FF2B5EF4-FFF2-40B4-BE49-F238E27FC236}">
                <a16:creationId xmlns:a16="http://schemas.microsoft.com/office/drawing/2014/main" id="{E654EA2D-8CB6-2069-1668-E588A59D66CE}"/>
              </a:ext>
            </a:extLst>
          </p:cNvPr>
          <p:cNvSpPr>
            <a:spLocks noGrp="1"/>
          </p:cNvSpPr>
          <p:nvPr/>
        </p:nvSpPr>
        <p:spPr>
          <a:xfrm>
            <a:off x="6094412" y="1934064"/>
            <a:ext cx="5513504" cy="4234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latin typeface="Aptos" panose="020B0004020202020204" pitchFamily="34" charset="0"/>
              </a:rPr>
              <a:t>Islands – small, isolated, and teeming with life.</a:t>
            </a:r>
          </a:p>
          <a:p>
            <a:pPr algn="just"/>
            <a:r>
              <a:rPr lang="en-US" sz="2000" dirty="0">
                <a:latin typeface="Aptos" panose="020B0004020202020204" pitchFamily="34" charset="0"/>
              </a:rPr>
              <a:t>This is where our days begin and end. Out here, the field is our office. Among the fog, dust, birds' calls, and quiet moments, we are reminded daily just how wild and extraordinary this work is.</a:t>
            </a:r>
          </a:p>
          <a:p>
            <a:pPr algn="just"/>
            <a:r>
              <a:rPr lang="en-US" sz="2000" dirty="0">
                <a:latin typeface="Aptos" panose="020B0004020202020204" pitchFamily="34" charset="0"/>
              </a:rPr>
              <a:t>Home to African Penguins, Cape Gannets, and Cormorants.</a:t>
            </a:r>
          </a:p>
          <a:p>
            <a:pPr algn="just"/>
            <a:r>
              <a:rPr lang="en-US" sz="2000" dirty="0">
                <a:latin typeface="Aptos" panose="020B0004020202020204" pitchFamily="34" charset="0"/>
              </a:rPr>
              <a:t>Main Duties: protect, monitor, and understand these seabird colonies</a:t>
            </a:r>
            <a:r>
              <a:rPr lang="en-US" sz="2400" dirty="0">
                <a:latin typeface="Aptos" panose="020B0004020202020204" pitchFamily="34" charset="0"/>
              </a:rPr>
              <a:t>.</a:t>
            </a:r>
          </a:p>
        </p:txBody>
      </p:sp>
    </p:spTree>
    <p:extLst>
      <p:ext uri="{BB962C8B-B14F-4D97-AF65-F5344CB8AC3E}">
        <p14:creationId xmlns:p14="http://schemas.microsoft.com/office/powerpoint/2010/main" val="245907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B8660089-6DB3-B341-4608-DAF216CA0FE4}"/>
            </a:ext>
          </a:extLst>
        </p:cNvPr>
        <p:cNvGrpSpPr/>
        <p:nvPr/>
      </p:nvGrpSpPr>
      <p:grpSpPr>
        <a:xfrm>
          <a:off x="0" y="0"/>
          <a:ext cx="0" cy="0"/>
          <a:chOff x="0" y="0"/>
          <a:chExt cx="0" cy="0"/>
        </a:xfrm>
      </p:grpSpPr>
      <p:sp>
        <p:nvSpPr>
          <p:cNvPr id="440" name="Google Shape;440;p4">
            <a:extLst>
              <a:ext uri="{FF2B5EF4-FFF2-40B4-BE49-F238E27FC236}">
                <a16:creationId xmlns:a16="http://schemas.microsoft.com/office/drawing/2014/main" id="{886528B0-E17A-618E-D84D-DE84FB48376C}"/>
              </a:ext>
            </a:extLst>
          </p:cNvPr>
          <p:cNvSpPr txBox="1">
            <a:spLocks noGrp="1"/>
          </p:cNvSpPr>
          <p:nvPr>
            <p:ph type="title"/>
          </p:nvPr>
        </p:nvSpPr>
        <p:spPr>
          <a:xfrm>
            <a:off x="133369" y="216309"/>
            <a:ext cx="9187611" cy="668594"/>
          </a:xfrm>
          <a:prstGeom prst="rect">
            <a:avLst/>
          </a:prstGeom>
          <a:noFill/>
          <a:ln>
            <a:noFill/>
          </a:ln>
        </p:spPr>
        <p:txBody>
          <a:bodyPr spcFirstLastPara="1" wrap="square" lIns="0" tIns="0" rIns="0" bIns="0" anchor="ctr" anchorCtr="0">
            <a:noAutofit/>
          </a:bodyPr>
          <a:lstStyle/>
          <a:p>
            <a:r>
              <a:rPr lang="en-US" u="sng" kern="1200" dirty="0">
                <a:solidFill>
                  <a:srgbClr val="4F81BD">
                    <a:lumMod val="75000"/>
                  </a:srgbClr>
                </a:solidFill>
                <a:latin typeface="Aptos" panose="020B0004020202020204" pitchFamily="34" charset="0"/>
                <a:cs typeface="Poppins Bold"/>
              </a:rPr>
              <a:t>Namibia’s Marine Protected Area (NIMPA)</a:t>
            </a:r>
          </a:p>
        </p:txBody>
      </p:sp>
      <p:sp>
        <p:nvSpPr>
          <p:cNvPr id="2" name="TextBox 1">
            <a:extLst>
              <a:ext uri="{FF2B5EF4-FFF2-40B4-BE49-F238E27FC236}">
                <a16:creationId xmlns:a16="http://schemas.microsoft.com/office/drawing/2014/main" id="{9FF32DD5-6593-EA15-A8BE-3EEAE76AEA13}"/>
              </a:ext>
            </a:extLst>
          </p:cNvPr>
          <p:cNvSpPr txBox="1"/>
          <p:nvPr/>
        </p:nvSpPr>
        <p:spPr>
          <a:xfrm>
            <a:off x="107394" y="1231128"/>
            <a:ext cx="6158080" cy="5139869"/>
          </a:xfrm>
          <a:prstGeom prst="rect">
            <a:avLst/>
          </a:prstGeom>
          <a:noFill/>
        </p:spPr>
        <p:txBody>
          <a:bodyPr wrap="square">
            <a:spAutoFit/>
          </a:bodyPr>
          <a:lstStyle/>
          <a:p>
            <a:pPr marL="342900" indent="-342900" algn="just" defTabSz="457200">
              <a:spcBef>
                <a:spcPct val="20000"/>
              </a:spcBef>
              <a:buFont typeface="Arial"/>
              <a:buChar char="•"/>
              <a:defRPr/>
            </a:pPr>
            <a:r>
              <a:rPr lang="en-ZA" sz="2000" dirty="0">
                <a:solidFill>
                  <a:prstClr val="black"/>
                </a:solidFill>
                <a:latin typeface="Aptos" panose="020B0004020202020204" pitchFamily="34" charset="0"/>
                <a:cs typeface="Poppins" panose="00000500000000000000" pitchFamily="2" charset="0"/>
              </a:rPr>
              <a:t>Coastline of Namibia: 1 572km; Exclusive Economic Zone (EEZ): 200 nm</a:t>
            </a:r>
            <a:endParaRPr lang="en-US" sz="2000" dirty="0">
              <a:solidFill>
                <a:prstClr val="black"/>
              </a:solidFill>
              <a:latin typeface="Aptos" panose="020B0004020202020204" pitchFamily="34" charset="0"/>
              <a:cs typeface="Poppins" panose="00000500000000000000" pitchFamily="2" charset="0"/>
            </a:endParaRPr>
          </a:p>
          <a:p>
            <a:pPr marL="342900" indent="-342900" algn="just" defTabSz="457200">
              <a:spcBef>
                <a:spcPct val="20000"/>
              </a:spcBef>
              <a:buFont typeface="Arial"/>
              <a:buChar char="•"/>
              <a:defRPr/>
            </a:pPr>
            <a:r>
              <a:rPr lang="en-ZA" sz="2000" dirty="0">
                <a:solidFill>
                  <a:prstClr val="black"/>
                </a:solidFill>
                <a:latin typeface="Aptos" panose="020B0004020202020204" pitchFamily="34" charset="0"/>
                <a:cs typeface="Poppins" panose="00000500000000000000" pitchFamily="2" charset="0"/>
              </a:rPr>
              <a:t>NIMPA = Namibia’s first and only MPA, 2</a:t>
            </a:r>
            <a:r>
              <a:rPr lang="en-ZA" sz="2000" baseline="30000" dirty="0">
                <a:solidFill>
                  <a:prstClr val="black"/>
                </a:solidFill>
                <a:latin typeface="Aptos" panose="020B0004020202020204" pitchFamily="34" charset="0"/>
                <a:cs typeface="Poppins" panose="00000500000000000000" pitchFamily="2" charset="0"/>
              </a:rPr>
              <a:t>nd</a:t>
            </a:r>
            <a:r>
              <a:rPr lang="en-ZA" sz="2000" dirty="0">
                <a:solidFill>
                  <a:prstClr val="black"/>
                </a:solidFill>
                <a:latin typeface="Aptos" panose="020B0004020202020204" pitchFamily="34" charset="0"/>
                <a:cs typeface="Poppins" panose="00000500000000000000" pitchFamily="2" charset="0"/>
              </a:rPr>
              <a:t> largest in Africa </a:t>
            </a:r>
            <a:r>
              <a:rPr lang="en-GB" sz="2000" dirty="0">
                <a:latin typeface="Aptos" panose="020B0004020202020204" pitchFamily="34" charset="0"/>
                <a:ea typeface="Calibri" panose="020F0502020204030204" pitchFamily="34" charset="0"/>
              </a:rPr>
              <a:t>proclaimed in 2009</a:t>
            </a:r>
          </a:p>
          <a:p>
            <a:pPr marL="342900" indent="-342900" algn="just" defTabSz="457200">
              <a:spcBef>
                <a:spcPct val="20000"/>
              </a:spcBef>
              <a:buFont typeface="Arial"/>
              <a:buChar char="•"/>
              <a:defRPr/>
            </a:pPr>
            <a:r>
              <a:rPr lang="en-GB" sz="2000" dirty="0">
                <a:solidFill>
                  <a:prstClr val="black"/>
                </a:solidFill>
                <a:latin typeface="Aptos" panose="020B0004020202020204" pitchFamily="34" charset="0"/>
                <a:ea typeface="Calibri" panose="020F0502020204030204" pitchFamily="34" charset="0"/>
                <a:cs typeface="Poppins" panose="00000500000000000000" pitchFamily="2" charset="0"/>
              </a:rPr>
              <a:t>NIMPA is 9,500 km2 and </a:t>
            </a:r>
            <a:r>
              <a:rPr lang="en-US" sz="2000" dirty="0">
                <a:solidFill>
                  <a:prstClr val="black"/>
                </a:solidFill>
                <a:latin typeface="Aptos" panose="020B0004020202020204" pitchFamily="34" charset="0"/>
                <a:ea typeface="Calibri" panose="020F0502020204030204" pitchFamily="34" charset="0"/>
                <a:cs typeface="Poppins" panose="00000500000000000000" pitchFamily="2" charset="0"/>
              </a:rPr>
              <a:t>is an iconic area of marine biodiversity, supporting globally significant populations of seabirds and marine mammals, and important marine industries.</a:t>
            </a:r>
          </a:p>
          <a:p>
            <a:pPr algn="just" defTabSz="457200">
              <a:spcBef>
                <a:spcPct val="20000"/>
              </a:spcBef>
              <a:defRPr/>
            </a:pPr>
            <a:endParaRPr lang="en-US" sz="2000" dirty="0">
              <a:solidFill>
                <a:prstClr val="black"/>
              </a:solidFill>
              <a:latin typeface="Aptos" panose="020B0004020202020204" pitchFamily="34" charset="0"/>
              <a:cs typeface="Poppins" panose="00000500000000000000" pitchFamily="2" charset="0"/>
            </a:endParaRPr>
          </a:p>
          <a:p>
            <a:pPr algn="just" defTabSz="457200">
              <a:spcBef>
                <a:spcPct val="20000"/>
              </a:spcBef>
              <a:defRPr/>
            </a:pPr>
            <a:r>
              <a:rPr lang="en-US" sz="2000" dirty="0">
                <a:solidFill>
                  <a:prstClr val="black"/>
                </a:solidFill>
                <a:latin typeface="Aptos" panose="020B0004020202020204" pitchFamily="34" charset="0"/>
                <a:cs typeface="Poppins" panose="00000500000000000000" pitchFamily="2" charset="0"/>
              </a:rPr>
              <a:t>NAMCOB was created to support the government in:</a:t>
            </a:r>
          </a:p>
          <a:p>
            <a:pPr marL="342900" indent="-342900" algn="just" defTabSz="457200">
              <a:spcBef>
                <a:spcPct val="20000"/>
              </a:spcBef>
              <a:buFont typeface="Arial"/>
              <a:buChar char="•"/>
              <a:defRPr/>
            </a:pPr>
            <a:r>
              <a:rPr lang="en-US" sz="2000" dirty="0">
                <a:solidFill>
                  <a:prstClr val="black"/>
                </a:solidFill>
                <a:latin typeface="Aptos" panose="020B0004020202020204" pitchFamily="34" charset="0"/>
                <a:cs typeface="Poppins" panose="00000500000000000000" pitchFamily="2" charset="0"/>
              </a:rPr>
              <a:t>NIMPA’s long-term management and monitoring especially the important seabird populations</a:t>
            </a:r>
          </a:p>
          <a:p>
            <a:pPr marL="342900" indent="-342900" algn="just" defTabSz="457200">
              <a:spcBef>
                <a:spcPct val="20000"/>
              </a:spcBef>
              <a:buFont typeface="Arial"/>
              <a:buChar char="•"/>
              <a:defRPr/>
            </a:pPr>
            <a:r>
              <a:rPr lang="en-US" sz="2000" dirty="0">
                <a:solidFill>
                  <a:prstClr val="black"/>
                </a:solidFill>
                <a:latin typeface="Aptos" panose="020B0004020202020204" pitchFamily="34" charset="0"/>
                <a:cs typeface="Poppins" panose="00000500000000000000" pitchFamily="2" charset="0"/>
              </a:rPr>
              <a:t>Engage the community in marine conservation, awareness activities and supporting tourism</a:t>
            </a:r>
          </a:p>
          <a:p>
            <a:pPr marL="342900" indent="-342900" algn="just" defTabSz="457200">
              <a:spcBef>
                <a:spcPct val="20000"/>
              </a:spcBef>
              <a:buFont typeface="Arial"/>
              <a:buChar char="•"/>
              <a:defRPr/>
            </a:pPr>
            <a:endParaRPr lang="en-ZA" sz="2000" dirty="0">
              <a:solidFill>
                <a:prstClr val="black"/>
              </a:solidFill>
              <a:latin typeface="Aptos" panose="020B0004020202020204" pitchFamily="34" charset="0"/>
              <a:cs typeface="Poppins" panose="00000500000000000000" pitchFamily="2" charset="0"/>
            </a:endParaRPr>
          </a:p>
        </p:txBody>
      </p:sp>
      <p:sp>
        <p:nvSpPr>
          <p:cNvPr id="3" name="Oval 2">
            <a:extLst>
              <a:ext uri="{FF2B5EF4-FFF2-40B4-BE49-F238E27FC236}">
                <a16:creationId xmlns:a16="http://schemas.microsoft.com/office/drawing/2014/main" id="{104C38C5-FF65-6616-252E-58E826E4102B}"/>
              </a:ext>
            </a:extLst>
          </p:cNvPr>
          <p:cNvSpPr/>
          <p:nvPr/>
        </p:nvSpPr>
        <p:spPr>
          <a:xfrm>
            <a:off x="8778979" y="1775552"/>
            <a:ext cx="366713" cy="481853"/>
          </a:xfrm>
          <a:prstGeom prst="ellipse">
            <a:avLst/>
          </a:prstGeom>
          <a:solidFill>
            <a:schemeClr val="bg1"/>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A" sz="1350" b="0" i="0" u="none" strike="noStrike" kern="1200" cap="none" spc="0" normalizeH="0" baseline="0" noProof="0">
              <a:ln>
                <a:noFill/>
              </a:ln>
              <a:solidFill>
                <a:prstClr val="black"/>
              </a:solidFill>
              <a:effectLst/>
              <a:uLnTx/>
              <a:uFillTx/>
              <a:latin typeface="Aptos" panose="020B0004020202020204" pitchFamily="34" charset="0"/>
            </a:endParaRPr>
          </a:p>
        </p:txBody>
      </p:sp>
      <p:pic>
        <p:nvPicPr>
          <p:cNvPr id="4" name="Picture 3">
            <a:extLst>
              <a:ext uri="{FF2B5EF4-FFF2-40B4-BE49-F238E27FC236}">
                <a16:creationId xmlns:a16="http://schemas.microsoft.com/office/drawing/2014/main" id="{F64D0993-99B6-6CA1-1FE4-8030736BC3BF}"/>
              </a:ext>
            </a:extLst>
          </p:cNvPr>
          <p:cNvPicPr>
            <a:picLocks noChangeAspect="1"/>
          </p:cNvPicPr>
          <p:nvPr/>
        </p:nvPicPr>
        <p:blipFill>
          <a:blip r:embed="rId3"/>
          <a:stretch>
            <a:fillRect/>
          </a:stretch>
        </p:blipFill>
        <p:spPr>
          <a:xfrm>
            <a:off x="7158859" y="1032538"/>
            <a:ext cx="4934817" cy="4154168"/>
          </a:xfrm>
          <a:prstGeom prst="rect">
            <a:avLst/>
          </a:prstGeom>
        </p:spPr>
      </p:pic>
      <p:pic>
        <p:nvPicPr>
          <p:cNvPr id="5" name="Picture 4">
            <a:extLst>
              <a:ext uri="{FF2B5EF4-FFF2-40B4-BE49-F238E27FC236}">
                <a16:creationId xmlns:a16="http://schemas.microsoft.com/office/drawing/2014/main" id="{AE36B214-1812-30E6-1D31-94C7D5DE2BB6}"/>
              </a:ext>
            </a:extLst>
          </p:cNvPr>
          <p:cNvPicPr>
            <a:picLocks noChangeAspect="1"/>
          </p:cNvPicPr>
          <p:nvPr/>
        </p:nvPicPr>
        <p:blipFill>
          <a:blip r:embed="rId4"/>
          <a:stretch>
            <a:fillRect/>
          </a:stretch>
        </p:blipFill>
        <p:spPr>
          <a:xfrm>
            <a:off x="6425337" y="2880268"/>
            <a:ext cx="1157601" cy="1543469"/>
          </a:xfrm>
          <a:prstGeom prst="rect">
            <a:avLst/>
          </a:prstGeom>
        </p:spPr>
      </p:pic>
      <p:pic>
        <p:nvPicPr>
          <p:cNvPr id="6" name="Picture 5">
            <a:extLst>
              <a:ext uri="{FF2B5EF4-FFF2-40B4-BE49-F238E27FC236}">
                <a16:creationId xmlns:a16="http://schemas.microsoft.com/office/drawing/2014/main" id="{B41A266B-C27A-E77E-645A-F3AD13DBC068}"/>
              </a:ext>
            </a:extLst>
          </p:cNvPr>
          <p:cNvPicPr>
            <a:picLocks noChangeAspect="1"/>
          </p:cNvPicPr>
          <p:nvPr/>
        </p:nvPicPr>
        <p:blipFill>
          <a:blip r:embed="rId5"/>
          <a:stretch>
            <a:fillRect/>
          </a:stretch>
        </p:blipFill>
        <p:spPr>
          <a:xfrm>
            <a:off x="6398700" y="1184870"/>
            <a:ext cx="1263633" cy="1537674"/>
          </a:xfrm>
          <a:prstGeom prst="rect">
            <a:avLst/>
          </a:prstGeom>
        </p:spPr>
      </p:pic>
      <p:pic>
        <p:nvPicPr>
          <p:cNvPr id="7" name="Picture 6">
            <a:extLst>
              <a:ext uri="{FF2B5EF4-FFF2-40B4-BE49-F238E27FC236}">
                <a16:creationId xmlns:a16="http://schemas.microsoft.com/office/drawing/2014/main" id="{90FCB540-86E9-F8F5-5DE1-19895C84DA70}"/>
              </a:ext>
            </a:extLst>
          </p:cNvPr>
          <p:cNvPicPr>
            <a:picLocks noChangeAspect="1"/>
          </p:cNvPicPr>
          <p:nvPr/>
        </p:nvPicPr>
        <p:blipFill>
          <a:blip r:embed="rId6"/>
          <a:stretch>
            <a:fillRect/>
          </a:stretch>
        </p:blipFill>
        <p:spPr>
          <a:xfrm>
            <a:off x="6398404" y="4620513"/>
            <a:ext cx="1415847" cy="1236734"/>
          </a:xfrm>
          <a:prstGeom prst="rect">
            <a:avLst/>
          </a:prstGeom>
        </p:spPr>
      </p:pic>
      <p:pic>
        <p:nvPicPr>
          <p:cNvPr id="8" name="Picture 7">
            <a:extLst>
              <a:ext uri="{FF2B5EF4-FFF2-40B4-BE49-F238E27FC236}">
                <a16:creationId xmlns:a16="http://schemas.microsoft.com/office/drawing/2014/main" id="{2AA0072C-2FE0-CFD2-0F00-99C8E85F0296}"/>
              </a:ext>
            </a:extLst>
          </p:cNvPr>
          <p:cNvPicPr>
            <a:picLocks noChangeAspect="1"/>
          </p:cNvPicPr>
          <p:nvPr/>
        </p:nvPicPr>
        <p:blipFill>
          <a:blip r:embed="rId7"/>
          <a:stretch>
            <a:fillRect/>
          </a:stretch>
        </p:blipFill>
        <p:spPr>
          <a:xfrm>
            <a:off x="7816645" y="5157184"/>
            <a:ext cx="1911767" cy="1604126"/>
          </a:xfrm>
          <a:prstGeom prst="rect">
            <a:avLst/>
          </a:prstGeom>
        </p:spPr>
      </p:pic>
      <p:pic>
        <p:nvPicPr>
          <p:cNvPr id="9" name="Picture 8" descr="A group of seals on the beach">
            <a:extLst>
              <a:ext uri="{FF2B5EF4-FFF2-40B4-BE49-F238E27FC236}">
                <a16:creationId xmlns:a16="http://schemas.microsoft.com/office/drawing/2014/main" id="{6CE478B2-8CE7-1F11-D009-34B42FEEB9AD}"/>
              </a:ext>
            </a:extLst>
          </p:cNvPr>
          <p:cNvPicPr>
            <a:picLocks noChangeAspect="1"/>
          </p:cNvPicPr>
          <p:nvPr/>
        </p:nvPicPr>
        <p:blipFill>
          <a:blip r:embed="rId8"/>
          <a:stretch>
            <a:fillRect/>
          </a:stretch>
        </p:blipFill>
        <p:spPr>
          <a:xfrm>
            <a:off x="9871587" y="5212704"/>
            <a:ext cx="2123864" cy="1464796"/>
          </a:xfrm>
          <a:prstGeom prst="rect">
            <a:avLst/>
          </a:prstGeom>
        </p:spPr>
      </p:pic>
    </p:spTree>
    <p:extLst>
      <p:ext uri="{BB962C8B-B14F-4D97-AF65-F5344CB8AC3E}">
        <p14:creationId xmlns:p14="http://schemas.microsoft.com/office/powerpoint/2010/main" val="264733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5DA83709-DD9B-22B4-8E65-54F980F43E56}"/>
            </a:ext>
          </a:extLst>
        </p:cNvPr>
        <p:cNvGrpSpPr/>
        <p:nvPr/>
      </p:nvGrpSpPr>
      <p:grpSpPr>
        <a:xfrm>
          <a:off x="0" y="0"/>
          <a:ext cx="0" cy="0"/>
          <a:chOff x="0" y="0"/>
          <a:chExt cx="0" cy="0"/>
        </a:xfrm>
      </p:grpSpPr>
      <p:pic>
        <p:nvPicPr>
          <p:cNvPr id="6146" name="Picture 2" descr="A large group of birds flying over a field&#10;&#10;AI-generated content may be incorrect.">
            <a:extLst>
              <a:ext uri="{FF2B5EF4-FFF2-40B4-BE49-F238E27FC236}">
                <a16:creationId xmlns:a16="http://schemas.microsoft.com/office/drawing/2014/main" id="{0CE42364-FC54-ADF1-4F1B-CC675E707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850" y="0"/>
            <a:ext cx="6276975" cy="62579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D054733-ADB3-EF46-9D64-F0F90DD30AA5}"/>
              </a:ext>
            </a:extLst>
          </p:cNvPr>
          <p:cNvSpPr>
            <a:spLocks noGrp="1"/>
          </p:cNvSpPr>
          <p:nvPr/>
        </p:nvSpPr>
        <p:spPr>
          <a:xfrm>
            <a:off x="676380" y="748146"/>
            <a:ext cx="5080183" cy="12314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solidFill>
                  <a:schemeClr val="tx2">
                    <a:lumMod val="75000"/>
                  </a:schemeClr>
                </a:solidFill>
                <a:latin typeface="Aptos" panose="020B0004020202020204" pitchFamily="34" charset="0"/>
              </a:rPr>
              <a:t>The Weather That Shapes Our Work</a:t>
            </a:r>
            <a:endParaRPr lang="en-NA" sz="3200" b="1" u="sng" dirty="0">
              <a:solidFill>
                <a:schemeClr val="tx2">
                  <a:lumMod val="75000"/>
                </a:schemeClr>
              </a:solidFill>
              <a:latin typeface="Aptos" panose="020B0004020202020204" pitchFamily="34" charset="0"/>
            </a:endParaRPr>
          </a:p>
        </p:txBody>
      </p:sp>
      <p:sp>
        <p:nvSpPr>
          <p:cNvPr id="5" name="Content Placeholder 2">
            <a:extLst>
              <a:ext uri="{FF2B5EF4-FFF2-40B4-BE49-F238E27FC236}">
                <a16:creationId xmlns:a16="http://schemas.microsoft.com/office/drawing/2014/main" id="{B428BEAD-43BE-D41B-A667-8F96A4A80537}"/>
              </a:ext>
            </a:extLst>
          </p:cNvPr>
          <p:cNvSpPr>
            <a:spLocks noGrp="1"/>
          </p:cNvSpPr>
          <p:nvPr/>
        </p:nvSpPr>
        <p:spPr>
          <a:xfrm>
            <a:off x="366652" y="2401961"/>
            <a:ext cx="4988059" cy="3707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Weather sets the rhythm of island life.</a:t>
            </a:r>
          </a:p>
          <a:p>
            <a:r>
              <a:rPr lang="en-US" sz="2000" dirty="0"/>
              <a:t>We record x3 a day</a:t>
            </a:r>
          </a:p>
          <a:p>
            <a:r>
              <a:rPr lang="en-US" sz="2000" dirty="0"/>
              <a:t>Average sea temperature: 11.6°C | Air temperature: 14.4°C</a:t>
            </a:r>
          </a:p>
          <a:p>
            <a:r>
              <a:rPr lang="en-US" sz="2000" dirty="0"/>
              <a:t>Humidity: 78.8%, with gentle NE winds at 6.1 knots.</a:t>
            </a:r>
          </a:p>
          <a:p>
            <a:r>
              <a:rPr lang="en-US" sz="2000" dirty="0"/>
              <a:t>Mostly clear skies and calm seas — perfect for field operations.</a:t>
            </a:r>
          </a:p>
          <a:p>
            <a:r>
              <a:rPr lang="en-US" sz="2000" dirty="0"/>
              <a:t>Stable conditions mean easier access for monitoring and data collection.</a:t>
            </a:r>
            <a:endParaRPr lang="en-NA" sz="2000" dirty="0"/>
          </a:p>
        </p:txBody>
      </p:sp>
    </p:spTree>
    <p:extLst>
      <p:ext uri="{BB962C8B-B14F-4D97-AF65-F5344CB8AC3E}">
        <p14:creationId xmlns:p14="http://schemas.microsoft.com/office/powerpoint/2010/main" val="3375893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22C34FC6-EA4D-13ED-3FDC-BD052635B7D0}"/>
            </a:ext>
          </a:extLst>
        </p:cNvPr>
        <p:cNvGrpSpPr/>
        <p:nvPr/>
      </p:nvGrpSpPr>
      <p:grpSpPr>
        <a:xfrm>
          <a:off x="0" y="0"/>
          <a:ext cx="0" cy="0"/>
          <a:chOff x="0" y="0"/>
          <a:chExt cx="0" cy="0"/>
        </a:xfrm>
      </p:grpSpPr>
      <p:pic>
        <p:nvPicPr>
          <p:cNvPr id="7170" name="Picture 2" descr="A person standing in a desert with birds flying in the sky&#10;&#10;AI-generated content may be incorrect.">
            <a:extLst>
              <a:ext uri="{FF2B5EF4-FFF2-40B4-BE49-F238E27FC236}">
                <a16:creationId xmlns:a16="http://schemas.microsoft.com/office/drawing/2014/main" id="{3A4E5FE0-6EE0-FE43-8065-41713BC98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29025" cy="393382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A person standing on a rock wall next to a body of water&#10;&#10;AI-generated content may be incorrect.">
            <a:extLst>
              <a:ext uri="{FF2B5EF4-FFF2-40B4-BE49-F238E27FC236}">
                <a16:creationId xmlns:a16="http://schemas.microsoft.com/office/drawing/2014/main" id="{29EE76B6-A545-0136-A6E2-8EBF0C196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7524" y="0"/>
            <a:ext cx="3533775" cy="39338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 bird under a pipe&#10;&#10;AI-generated content may be incorrect.">
            <a:extLst>
              <a:ext uri="{FF2B5EF4-FFF2-40B4-BE49-F238E27FC236}">
                <a16:creationId xmlns:a16="http://schemas.microsoft.com/office/drawing/2014/main" id="{853C8351-94CE-5E43-D3AA-49717C58D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0750" y="0"/>
            <a:ext cx="3648075" cy="39338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2ED003-2118-78A7-8FE4-42AF8DBEA074}"/>
              </a:ext>
            </a:extLst>
          </p:cNvPr>
          <p:cNvSpPr>
            <a:spLocks noGrp="1"/>
          </p:cNvSpPr>
          <p:nvPr/>
        </p:nvSpPr>
        <p:spPr>
          <a:xfrm>
            <a:off x="468546" y="4411799"/>
            <a:ext cx="3344528" cy="17038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solidFill>
                  <a:schemeClr val="tx2">
                    <a:lumMod val="75000"/>
                  </a:schemeClr>
                </a:solidFill>
                <a:latin typeface="Aptos" panose="020B0004020202020204" pitchFamily="34" charset="0"/>
              </a:rPr>
              <a:t>Daily Patrol Routine</a:t>
            </a:r>
            <a:endParaRPr lang="en-NA" sz="3200" b="1" u="sng" dirty="0">
              <a:solidFill>
                <a:schemeClr val="tx2">
                  <a:lumMod val="75000"/>
                </a:schemeClr>
              </a:solidFill>
              <a:latin typeface="Aptos" panose="020B0004020202020204" pitchFamily="34" charset="0"/>
            </a:endParaRPr>
          </a:p>
        </p:txBody>
      </p:sp>
      <p:sp>
        <p:nvSpPr>
          <p:cNvPr id="3" name="Content Placeholder 2">
            <a:extLst>
              <a:ext uri="{FF2B5EF4-FFF2-40B4-BE49-F238E27FC236}">
                <a16:creationId xmlns:a16="http://schemas.microsoft.com/office/drawing/2014/main" id="{18B89171-BD5A-4951-0DA3-D3A2190A701D}"/>
              </a:ext>
            </a:extLst>
          </p:cNvPr>
          <p:cNvSpPr>
            <a:spLocks noGrp="1"/>
          </p:cNvSpPr>
          <p:nvPr/>
        </p:nvSpPr>
        <p:spPr>
          <a:xfrm>
            <a:off x="4109086" y="4173821"/>
            <a:ext cx="7673539" cy="2445188"/>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ptos" panose="020B0004020202020204" pitchFamily="34" charset="0"/>
              </a:rPr>
              <a:t>Two main patrols every day: 08:00 and 17:00 (plus occasional midday patrols).</a:t>
            </a:r>
          </a:p>
          <a:p>
            <a:r>
              <a:rPr lang="en-US" sz="2000" dirty="0">
                <a:latin typeface="Aptos" panose="020B0004020202020204" pitchFamily="34" charset="0"/>
              </a:rPr>
              <a:t>Walk around the island, count seabirds, observe </a:t>
            </a:r>
            <a:r>
              <a:rPr lang="en-US" sz="2000" dirty="0" err="1">
                <a:latin typeface="Aptos" panose="020B0004020202020204" pitchFamily="34" charset="0"/>
              </a:rPr>
              <a:t>behaviours</a:t>
            </a:r>
            <a:r>
              <a:rPr lang="en-US" sz="2000" dirty="0">
                <a:latin typeface="Aptos" panose="020B0004020202020204" pitchFamily="34" charset="0"/>
              </a:rPr>
              <a:t>, and take photos.</a:t>
            </a:r>
          </a:p>
          <a:p>
            <a:r>
              <a:rPr lang="en-US" sz="2000" dirty="0">
                <a:latin typeface="Aptos" panose="020B0004020202020204" pitchFamily="34" charset="0"/>
              </a:rPr>
              <a:t>Patrols take about 2 hours each —</a:t>
            </a:r>
          </a:p>
          <a:p>
            <a:r>
              <a:rPr lang="en-US" sz="2000" dirty="0">
                <a:latin typeface="Aptos" panose="020B0004020202020204" pitchFamily="34" charset="0"/>
              </a:rPr>
              <a:t>Weekly nest-box inspections (every Wednesday).</a:t>
            </a:r>
          </a:p>
          <a:p>
            <a:r>
              <a:rPr lang="en-US" sz="2000" dirty="0">
                <a:latin typeface="Aptos" panose="020B0004020202020204" pitchFamily="34" charset="0"/>
              </a:rPr>
              <a:t>It’s quiet, a routine work — but it keeps us connected to the pulse of the colony.</a:t>
            </a:r>
            <a:endParaRPr lang="en-NA" sz="2000" dirty="0">
              <a:latin typeface="Aptos" panose="020B0004020202020204" pitchFamily="34" charset="0"/>
            </a:endParaRPr>
          </a:p>
        </p:txBody>
      </p:sp>
    </p:spTree>
    <p:extLst>
      <p:ext uri="{BB962C8B-B14F-4D97-AF65-F5344CB8AC3E}">
        <p14:creationId xmlns:p14="http://schemas.microsoft.com/office/powerpoint/2010/main" val="4044467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F7F20B09-ECB2-79B9-78E3-62080D4D292F}"/>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CD7D110C-2F13-F4F7-B260-4ECBC6F76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343" y="133784"/>
            <a:ext cx="6276975" cy="62579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95AD7D5-1090-4204-E8CE-13FE8C1FC2AC}"/>
              </a:ext>
            </a:extLst>
          </p:cNvPr>
          <p:cNvSpPr>
            <a:spLocks noGrp="1"/>
          </p:cNvSpPr>
          <p:nvPr/>
        </p:nvSpPr>
        <p:spPr>
          <a:xfrm>
            <a:off x="564238" y="518248"/>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solidFill>
                  <a:schemeClr val="tx2">
                    <a:lumMod val="75000"/>
                  </a:schemeClr>
                </a:solidFill>
                <a:latin typeface="Aptos" panose="020B0004020202020204" pitchFamily="34" charset="0"/>
              </a:rPr>
              <a:t>Patrol Routine alteration During breeding season</a:t>
            </a:r>
            <a:endParaRPr lang="en-US" sz="3200" u="sng" dirty="0">
              <a:solidFill>
                <a:schemeClr val="tx2">
                  <a:lumMod val="75000"/>
                </a:schemeClr>
              </a:solidFill>
              <a:latin typeface="Aptos" panose="020B0004020202020204" pitchFamily="34" charset="0"/>
            </a:endParaRPr>
          </a:p>
        </p:txBody>
      </p:sp>
      <p:sp>
        <p:nvSpPr>
          <p:cNvPr id="5" name="Content Placeholder 2">
            <a:extLst>
              <a:ext uri="{FF2B5EF4-FFF2-40B4-BE49-F238E27FC236}">
                <a16:creationId xmlns:a16="http://schemas.microsoft.com/office/drawing/2014/main" id="{BC7B2F62-BE86-3927-F44F-C378209BF67D}"/>
              </a:ext>
            </a:extLst>
          </p:cNvPr>
          <p:cNvSpPr>
            <a:spLocks noGrp="1"/>
          </p:cNvSpPr>
          <p:nvPr/>
        </p:nvSpPr>
        <p:spPr>
          <a:xfrm>
            <a:off x="491502" y="3001151"/>
            <a:ext cx="4368602" cy="3532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ptos" panose="020B0004020202020204" pitchFamily="34" charset="0"/>
                <a:ea typeface="+mn-lt"/>
                <a:cs typeface="+mn-lt"/>
              </a:rPr>
              <a:t>Full-island patrols reduced to avoid nest abandonment and Kelp Gull predation.</a:t>
            </a:r>
          </a:p>
          <a:p>
            <a:r>
              <a:rPr lang="en-US" sz="2000" dirty="0">
                <a:latin typeface="Aptos" panose="020B0004020202020204" pitchFamily="34" charset="0"/>
                <a:ea typeface="+mn-lt"/>
                <a:cs typeface="+mn-lt"/>
              </a:rPr>
              <a:t>Three times daily patrols from the water tower.</a:t>
            </a:r>
          </a:p>
          <a:p>
            <a:pPr marL="0" indent="0">
              <a:buNone/>
            </a:pPr>
            <a:endParaRPr lang="en-US" sz="2200" dirty="0">
              <a:latin typeface="Aptos"/>
            </a:endParaRPr>
          </a:p>
        </p:txBody>
      </p:sp>
    </p:spTree>
    <p:extLst>
      <p:ext uri="{BB962C8B-B14F-4D97-AF65-F5344CB8AC3E}">
        <p14:creationId xmlns:p14="http://schemas.microsoft.com/office/powerpoint/2010/main" val="4137950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95D099F0-A3E0-3281-8933-63FEC07A6E2A}"/>
            </a:ext>
          </a:extLst>
        </p:cNvPr>
        <p:cNvGrpSpPr/>
        <p:nvPr/>
      </p:nvGrpSpPr>
      <p:grpSpPr>
        <a:xfrm>
          <a:off x="0" y="0"/>
          <a:ext cx="0" cy="0"/>
          <a:chOff x="0" y="0"/>
          <a:chExt cx="0" cy="0"/>
        </a:xfrm>
      </p:grpSpPr>
      <p:pic>
        <p:nvPicPr>
          <p:cNvPr id="9218" name="Picture 2" descr="A close-up of a beach&#10;&#10;AI-generated content may be incorrect.">
            <a:extLst>
              <a:ext uri="{FF2B5EF4-FFF2-40B4-BE49-F238E27FC236}">
                <a16:creationId xmlns:a16="http://schemas.microsoft.com/office/drawing/2014/main" id="{FB33DAC7-8A81-3704-ABC2-4BCD2E445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71850" cy="625792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a:extLst>
              <a:ext uri="{FF2B5EF4-FFF2-40B4-BE49-F238E27FC236}">
                <a16:creationId xmlns:a16="http://schemas.microsoft.com/office/drawing/2014/main" id="{32A6BA98-9F7D-4D15-7283-18E59E9F7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3175" y="0"/>
            <a:ext cx="3295650" cy="62579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11D722-77AE-3D15-40A2-4D6CF04494B6}"/>
              </a:ext>
            </a:extLst>
          </p:cNvPr>
          <p:cNvSpPr>
            <a:spLocks noGrp="1"/>
          </p:cNvSpPr>
          <p:nvPr/>
        </p:nvSpPr>
        <p:spPr>
          <a:xfrm>
            <a:off x="3924604" y="116394"/>
            <a:ext cx="4267200" cy="13514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u="sng" dirty="0">
                <a:solidFill>
                  <a:schemeClr val="tx2">
                    <a:lumMod val="75000"/>
                  </a:schemeClr>
                </a:solidFill>
                <a:latin typeface="Aptos" panose="020B0004020202020204" pitchFamily="34" charset="0"/>
              </a:rPr>
              <a:t>Responding to Seal Disturbances</a:t>
            </a:r>
            <a:endParaRPr lang="en-NA" sz="3200" b="1" u="sng" dirty="0">
              <a:solidFill>
                <a:schemeClr val="tx2">
                  <a:lumMod val="75000"/>
                </a:schemeClr>
              </a:solidFill>
              <a:latin typeface="Aptos" panose="020B0004020202020204" pitchFamily="34" charset="0"/>
            </a:endParaRPr>
          </a:p>
        </p:txBody>
      </p:sp>
      <p:sp>
        <p:nvSpPr>
          <p:cNvPr id="3" name="Content Placeholder 2">
            <a:extLst>
              <a:ext uri="{FF2B5EF4-FFF2-40B4-BE49-F238E27FC236}">
                <a16:creationId xmlns:a16="http://schemas.microsoft.com/office/drawing/2014/main" id="{1B33251C-5942-AC9E-D055-FFCC13A30448}"/>
              </a:ext>
            </a:extLst>
          </p:cNvPr>
          <p:cNvSpPr>
            <a:spLocks noGrp="1"/>
          </p:cNvSpPr>
          <p:nvPr/>
        </p:nvSpPr>
        <p:spPr>
          <a:xfrm>
            <a:off x="3924601" y="1546609"/>
            <a:ext cx="4339624" cy="51949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lumMod val="85000"/>
                    <a:lumOff val="15000"/>
                  </a:schemeClr>
                </a:solidFill>
                <a:latin typeface="Aptos" panose="020B0004020202020204" pitchFamily="34" charset="0"/>
              </a:rPr>
              <a:t>Not all visitors are welcome!</a:t>
            </a:r>
          </a:p>
          <a:p>
            <a:r>
              <a:rPr lang="en-US" sz="2000" dirty="0">
                <a:solidFill>
                  <a:schemeClr val="tx1">
                    <a:lumMod val="85000"/>
                    <a:lumOff val="15000"/>
                  </a:schemeClr>
                </a:solidFill>
                <a:latin typeface="Aptos" panose="020B0004020202020204" pitchFamily="34" charset="0"/>
              </a:rPr>
              <a:t>Cape Fur Seals occasionally invade colonies, attacking and disturbing the birds.</a:t>
            </a:r>
          </a:p>
          <a:p>
            <a:r>
              <a:rPr lang="en-US" sz="2000" dirty="0">
                <a:solidFill>
                  <a:schemeClr val="tx1">
                    <a:lumMod val="85000"/>
                    <a:lumOff val="15000"/>
                  </a:schemeClr>
                </a:solidFill>
                <a:latin typeface="Aptos" panose="020B0004020202020204" pitchFamily="34" charset="0"/>
              </a:rPr>
              <a:t>Early-morning (05:00–08:00) and late-night (20:00–23:00) patrols introduced.</a:t>
            </a:r>
          </a:p>
          <a:p>
            <a:r>
              <a:rPr lang="en-US" sz="2000" dirty="0">
                <a:solidFill>
                  <a:schemeClr val="tx1">
                    <a:lumMod val="85000"/>
                    <a:lumOff val="15000"/>
                  </a:schemeClr>
                </a:solidFill>
                <a:latin typeface="Aptos" panose="020B0004020202020204" pitchFamily="34" charset="0"/>
              </a:rPr>
              <a:t>Goal: identify, deter, and block seals before they reach the birds.</a:t>
            </a:r>
          </a:p>
          <a:p>
            <a:r>
              <a:rPr lang="en-US" sz="2000" dirty="0">
                <a:solidFill>
                  <a:schemeClr val="tx1">
                    <a:lumMod val="85000"/>
                    <a:lumOff val="15000"/>
                  </a:schemeClr>
                </a:solidFill>
                <a:latin typeface="Aptos" panose="020B0004020202020204" pitchFamily="34" charset="0"/>
              </a:rPr>
              <a:t>Blocking off entry points</a:t>
            </a:r>
          </a:p>
          <a:p>
            <a:r>
              <a:rPr lang="en-US" sz="2000" dirty="0">
                <a:solidFill>
                  <a:schemeClr val="tx1">
                    <a:lumMod val="85000"/>
                    <a:lumOff val="15000"/>
                  </a:schemeClr>
                </a:solidFill>
                <a:latin typeface="Aptos" panose="020B0004020202020204" pitchFamily="34" charset="0"/>
              </a:rPr>
              <a:t>Full-island patrols reduced to avoid nest abandonment and Kelp Gull predation.</a:t>
            </a:r>
          </a:p>
        </p:txBody>
      </p:sp>
    </p:spTree>
    <p:extLst>
      <p:ext uri="{BB962C8B-B14F-4D97-AF65-F5344CB8AC3E}">
        <p14:creationId xmlns:p14="http://schemas.microsoft.com/office/powerpoint/2010/main" val="3704026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3FBC28E2-628A-B6C5-D42E-4D83FF3F76E9}"/>
            </a:ext>
          </a:extLst>
        </p:cNvPr>
        <p:cNvGrpSpPr/>
        <p:nvPr/>
      </p:nvGrpSpPr>
      <p:grpSpPr>
        <a:xfrm>
          <a:off x="0" y="0"/>
          <a:ext cx="0" cy="0"/>
          <a:chOff x="0" y="0"/>
          <a:chExt cx="0" cy="0"/>
        </a:xfrm>
      </p:grpSpPr>
      <p:pic>
        <p:nvPicPr>
          <p:cNvPr id="10242" name="Picture 2" descr="A bird in a box&#10;&#10;AI-generated content may be incorrect.">
            <a:extLst>
              <a:ext uri="{FF2B5EF4-FFF2-40B4-BE49-F238E27FC236}">
                <a16:creationId xmlns:a16="http://schemas.microsoft.com/office/drawing/2014/main" id="{B9D5D76F-F7D3-B541-89E6-59AACE0E7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6" y="0"/>
            <a:ext cx="3571875" cy="378142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A shell on the ground&#10;&#10;AI-generated content may be incorrect.">
            <a:extLst>
              <a:ext uri="{FF2B5EF4-FFF2-40B4-BE49-F238E27FC236}">
                <a16:creationId xmlns:a16="http://schemas.microsoft.com/office/drawing/2014/main" id="{EB403C6D-64FA-D37F-AA0E-C68FB3CCD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7798" y="3336348"/>
            <a:ext cx="323850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irds lying on the ground&#10;&#10;AI-generated content may be incorrect.">
            <a:extLst>
              <a:ext uri="{FF2B5EF4-FFF2-40B4-BE49-F238E27FC236}">
                <a16:creationId xmlns:a16="http://schemas.microsoft.com/office/drawing/2014/main" id="{D2B3684B-4172-B824-0100-63D6A43566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46" y="4031673"/>
            <a:ext cx="3571875"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A person in a vest and sunglasses standing next to cardboard boxes&#10;&#10;AI-generated content may be incorrect.">
            <a:extLst>
              <a:ext uri="{FF2B5EF4-FFF2-40B4-BE49-F238E27FC236}">
                <a16:creationId xmlns:a16="http://schemas.microsoft.com/office/drawing/2014/main" id="{31BBEA92-7AFA-40CA-E5D4-496F5F865D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7798" y="0"/>
            <a:ext cx="3130984" cy="314167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315D9B4-1B3C-B156-505C-17F32701823D}"/>
              </a:ext>
            </a:extLst>
          </p:cNvPr>
          <p:cNvSpPr>
            <a:spLocks noGrp="1"/>
          </p:cNvSpPr>
          <p:nvPr/>
        </p:nvSpPr>
        <p:spPr>
          <a:xfrm>
            <a:off x="7216723" y="391837"/>
            <a:ext cx="3988536" cy="16425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solidFill>
                  <a:schemeClr val="tx2">
                    <a:lumMod val="75000"/>
                  </a:schemeClr>
                </a:solidFill>
                <a:latin typeface="Aptos" panose="020B0004020202020204" pitchFamily="34" charset="0"/>
              </a:rPr>
              <a:t>Predation Incidents</a:t>
            </a:r>
            <a:endParaRPr lang="en-NA" sz="3200" b="1" u="sng" dirty="0">
              <a:solidFill>
                <a:schemeClr val="tx2">
                  <a:lumMod val="75000"/>
                </a:schemeClr>
              </a:solidFill>
              <a:latin typeface="Aptos" panose="020B0004020202020204" pitchFamily="34" charset="0"/>
            </a:endParaRPr>
          </a:p>
        </p:txBody>
      </p:sp>
      <p:sp>
        <p:nvSpPr>
          <p:cNvPr id="5" name="Content Placeholder 2">
            <a:extLst>
              <a:ext uri="{FF2B5EF4-FFF2-40B4-BE49-F238E27FC236}">
                <a16:creationId xmlns:a16="http://schemas.microsoft.com/office/drawing/2014/main" id="{0E364F34-CF9C-AE0E-57F1-7EE322D47691}"/>
              </a:ext>
            </a:extLst>
          </p:cNvPr>
          <p:cNvSpPr>
            <a:spLocks noGrp="1"/>
          </p:cNvSpPr>
          <p:nvPr/>
        </p:nvSpPr>
        <p:spPr>
          <a:xfrm>
            <a:off x="7216540" y="2663367"/>
            <a:ext cx="4405927" cy="40313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ptos" panose="020B0004020202020204" pitchFamily="34" charset="0"/>
              </a:rPr>
              <a:t>Several seal attacks on Cape Gannets recorded.</a:t>
            </a:r>
          </a:p>
          <a:p>
            <a:r>
              <a:rPr lang="en-US" sz="2000" dirty="0">
                <a:latin typeface="Aptos" panose="020B0004020202020204" pitchFamily="34" charset="0"/>
              </a:rPr>
              <a:t>One breach  caused chaos: 30 killed and 15 injured</a:t>
            </a:r>
          </a:p>
          <a:p>
            <a:r>
              <a:rPr lang="en-US" sz="2000" dirty="0">
                <a:latin typeface="Aptos" panose="020B0004020202020204" pitchFamily="34" charset="0"/>
              </a:rPr>
              <a:t> 150 eggs lost to Kelp Gulls.</a:t>
            </a:r>
          </a:p>
          <a:p>
            <a:r>
              <a:rPr lang="en-US" sz="2000" dirty="0">
                <a:latin typeface="Aptos" panose="020B0004020202020204" pitchFamily="34" charset="0"/>
              </a:rPr>
              <a:t>Barrier strengthened and expanded — and peace returned.</a:t>
            </a:r>
            <a:endParaRPr lang="en-NA" sz="2000" dirty="0">
              <a:latin typeface="Aptos" panose="020B0004020202020204" pitchFamily="34" charset="0"/>
            </a:endParaRPr>
          </a:p>
        </p:txBody>
      </p:sp>
    </p:spTree>
    <p:extLst>
      <p:ext uri="{BB962C8B-B14F-4D97-AF65-F5344CB8AC3E}">
        <p14:creationId xmlns:p14="http://schemas.microsoft.com/office/powerpoint/2010/main" val="798847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FD8B53D3-1ED4-28C5-4BB6-079A29A67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03D0F-E38A-3F22-45FE-1290AB7444CC}"/>
              </a:ext>
            </a:extLst>
          </p:cNvPr>
          <p:cNvSpPr>
            <a:spLocks noGrp="1"/>
          </p:cNvSpPr>
          <p:nvPr/>
        </p:nvSpPr>
        <p:spPr>
          <a:xfrm>
            <a:off x="836613" y="5230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solidFill>
                  <a:schemeClr val="tx2">
                    <a:lumMod val="75000"/>
                  </a:schemeClr>
                </a:solidFill>
                <a:latin typeface="Aptos" panose="020B0004020202020204" pitchFamily="34" charset="0"/>
              </a:rPr>
              <a:t>Other Island Visitors</a:t>
            </a:r>
            <a:endParaRPr lang="en-NA" sz="3200" b="1" u="sng" dirty="0">
              <a:solidFill>
                <a:schemeClr val="tx2">
                  <a:lumMod val="75000"/>
                </a:schemeClr>
              </a:solidFill>
              <a:latin typeface="Aptos" panose="020B0004020202020204" pitchFamily="34" charset="0"/>
            </a:endParaRPr>
          </a:p>
        </p:txBody>
      </p:sp>
      <p:sp>
        <p:nvSpPr>
          <p:cNvPr id="3" name="Content Placeholder 2">
            <a:extLst>
              <a:ext uri="{FF2B5EF4-FFF2-40B4-BE49-F238E27FC236}">
                <a16:creationId xmlns:a16="http://schemas.microsoft.com/office/drawing/2014/main" id="{4C984FD7-CF20-A213-F338-8D5B8C2BF33E}"/>
              </a:ext>
            </a:extLst>
          </p:cNvPr>
          <p:cNvSpPr>
            <a:spLocks noGrp="1"/>
          </p:cNvSpPr>
          <p:nvPr/>
        </p:nvSpPr>
        <p:spPr>
          <a:xfrm>
            <a:off x="836613" y="198358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ptos" panose="020B0004020202020204" pitchFamily="34" charset="0"/>
              </a:rPr>
              <a:t>African Black Oystercatcher.</a:t>
            </a:r>
          </a:p>
          <a:p>
            <a:r>
              <a:rPr lang="en-US" sz="2000" dirty="0">
                <a:latin typeface="Aptos" panose="020B0004020202020204" pitchFamily="34" charset="0"/>
              </a:rPr>
              <a:t>Hartlaub’s &amp; Kelp Gulls: stable adult numbers, limited breeding.</a:t>
            </a:r>
          </a:p>
          <a:p>
            <a:r>
              <a:rPr lang="en-US" sz="2000" dirty="0">
                <a:latin typeface="Aptos" panose="020B0004020202020204" pitchFamily="34" charset="0"/>
              </a:rPr>
              <a:t>Ruddy Turnstone &amp; Swift Tern: declining presence, no breeding observed.</a:t>
            </a:r>
          </a:p>
          <a:p>
            <a:r>
              <a:rPr lang="en-US" sz="2000" dirty="0">
                <a:latin typeface="Aptos" panose="020B0004020202020204" pitchFamily="34" charset="0"/>
              </a:rPr>
              <a:t>White-breasted Cormorant: rare visitor, single sighting only.</a:t>
            </a:r>
          </a:p>
          <a:p>
            <a:r>
              <a:rPr lang="en-US" sz="2000" dirty="0">
                <a:latin typeface="Aptos" panose="020B0004020202020204" pitchFamily="34" charset="0"/>
              </a:rPr>
              <a:t>→ Seasonal patterns show clear preparation for breeding across most species</a:t>
            </a:r>
            <a:endParaRPr lang="en-NA" sz="2000" dirty="0">
              <a:latin typeface="Aptos" panose="020B0004020202020204" pitchFamily="34" charset="0"/>
            </a:endParaRPr>
          </a:p>
        </p:txBody>
      </p:sp>
    </p:spTree>
    <p:extLst>
      <p:ext uri="{BB962C8B-B14F-4D97-AF65-F5344CB8AC3E}">
        <p14:creationId xmlns:p14="http://schemas.microsoft.com/office/powerpoint/2010/main" val="775979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70A54A3C-4DD6-6392-CD53-3780EC4D7161}"/>
            </a:ext>
          </a:extLst>
        </p:cNvPr>
        <p:cNvGrpSpPr/>
        <p:nvPr/>
      </p:nvGrpSpPr>
      <p:grpSpPr>
        <a:xfrm>
          <a:off x="0" y="0"/>
          <a:ext cx="0" cy="0"/>
          <a:chOff x="0" y="0"/>
          <a:chExt cx="0" cy="0"/>
        </a:xfrm>
      </p:grpSpPr>
      <p:pic>
        <p:nvPicPr>
          <p:cNvPr id="11266" name="Picture 2" descr="A person holding a penguin&#10;&#10;AI-generated content may be incorrect.">
            <a:extLst>
              <a:ext uri="{FF2B5EF4-FFF2-40B4-BE49-F238E27FC236}">
                <a16:creationId xmlns:a16="http://schemas.microsoft.com/office/drawing/2014/main" id="{7C367EBC-6098-CF2A-D336-2708CD382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223" y="0"/>
            <a:ext cx="32194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A tray with syringes and fish on it&#10;&#10;AI-generated content may be incorrect.">
            <a:extLst>
              <a:ext uri="{FF2B5EF4-FFF2-40B4-BE49-F238E27FC236}">
                <a16:creationId xmlns:a16="http://schemas.microsoft.com/office/drawing/2014/main" id="{87A965A2-DEB1-D588-E6DE-95E1C01B8D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228" y="0"/>
            <a:ext cx="32194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 penguin sitting on a rock&#10;&#10;AI-generated content may be incorrect.">
            <a:extLst>
              <a:ext uri="{FF2B5EF4-FFF2-40B4-BE49-F238E27FC236}">
                <a16:creationId xmlns:a16="http://schemas.microsoft.com/office/drawing/2014/main" id="{20D478BA-49C0-A54E-878C-9CCAB8F0B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0233" y="0"/>
            <a:ext cx="3219450" cy="3333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A9C9ECA-B40C-0D41-3531-3A9ED3DFFD48}"/>
              </a:ext>
            </a:extLst>
          </p:cNvPr>
          <p:cNvSpPr>
            <a:spLocks noGrp="1"/>
          </p:cNvSpPr>
          <p:nvPr/>
        </p:nvSpPr>
        <p:spPr>
          <a:xfrm>
            <a:off x="545668" y="4086658"/>
            <a:ext cx="10515600" cy="12702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u="sng" kern="1200" dirty="0">
                <a:solidFill>
                  <a:schemeClr val="tx2">
                    <a:lumMod val="75000"/>
                  </a:schemeClr>
                </a:solidFill>
                <a:latin typeface="Aptos" panose="020B0004020202020204" pitchFamily="34" charset="0"/>
              </a:rPr>
              <a:t>Rehabilitation Stories</a:t>
            </a:r>
          </a:p>
        </p:txBody>
      </p:sp>
      <p:sp>
        <p:nvSpPr>
          <p:cNvPr id="3" name="Content Placeholder 2">
            <a:extLst>
              <a:ext uri="{FF2B5EF4-FFF2-40B4-BE49-F238E27FC236}">
                <a16:creationId xmlns:a16="http://schemas.microsoft.com/office/drawing/2014/main" id="{F2FFA763-EFB3-1BE2-1349-F9FB8D3ECB9E}"/>
              </a:ext>
            </a:extLst>
          </p:cNvPr>
          <p:cNvSpPr>
            <a:spLocks noGrp="1"/>
          </p:cNvSpPr>
          <p:nvPr/>
        </p:nvSpPr>
        <p:spPr>
          <a:xfrm>
            <a:off x="545668" y="5448965"/>
            <a:ext cx="10515600" cy="647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kern="1200" dirty="0">
                <a:solidFill>
                  <a:schemeClr val="tx1"/>
                </a:solidFill>
                <a:latin typeface="Aptos" panose="020B0004020202020204" pitchFamily="34" charset="0"/>
              </a:rPr>
              <a:t>Injured and sick seabirds are rescued, treated, and transported to Luderitz</a:t>
            </a:r>
            <a:r>
              <a:rPr lang="en-US" sz="2400" kern="1200" dirty="0">
                <a:solidFill>
                  <a:schemeClr val="tx1"/>
                </a:solidFill>
                <a:latin typeface="+mn-lt"/>
                <a:ea typeface="+mn-ea"/>
                <a:cs typeface="+mn-cs"/>
              </a:rPr>
              <a:t>.</a:t>
            </a:r>
          </a:p>
        </p:txBody>
      </p:sp>
    </p:spTree>
    <p:extLst>
      <p:ext uri="{BB962C8B-B14F-4D97-AF65-F5344CB8AC3E}">
        <p14:creationId xmlns:p14="http://schemas.microsoft.com/office/powerpoint/2010/main" val="1964622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DB8D28D3-2DB5-7F2B-ED6D-690069550C07}"/>
            </a:ext>
          </a:extLst>
        </p:cNvPr>
        <p:cNvGrpSpPr/>
        <p:nvPr/>
      </p:nvGrpSpPr>
      <p:grpSpPr>
        <a:xfrm>
          <a:off x="0" y="0"/>
          <a:ext cx="0" cy="0"/>
          <a:chOff x="0" y="0"/>
          <a:chExt cx="0" cy="0"/>
        </a:xfrm>
      </p:grpSpPr>
      <p:pic>
        <p:nvPicPr>
          <p:cNvPr id="12290" name="Picture 2">
            <a:extLst>
              <a:ext uri="{FF2B5EF4-FFF2-40B4-BE49-F238E27FC236}">
                <a16:creationId xmlns:a16="http://schemas.microsoft.com/office/drawing/2014/main" id="{A2FDA1DD-5361-8D4E-7F24-CF38EC864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5962"/>
            <a:ext cx="7689273" cy="576695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F97C6F9A-504B-A994-78F2-5F604811A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9273" y="0"/>
            <a:ext cx="4695825" cy="62579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F2535E0-993D-9819-BA53-54F603384203}"/>
              </a:ext>
            </a:extLst>
          </p:cNvPr>
          <p:cNvSpPr>
            <a:spLocks noGrp="1"/>
          </p:cNvSpPr>
          <p:nvPr/>
        </p:nvSpPr>
        <p:spPr>
          <a:xfrm>
            <a:off x="130031" y="-627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solidFill>
                  <a:schemeClr val="tx2">
                    <a:lumMod val="75000"/>
                  </a:schemeClr>
                </a:solidFill>
                <a:latin typeface="Aptos" panose="020B0004020202020204" pitchFamily="34" charset="0"/>
              </a:rPr>
              <a:t>Managing Threats</a:t>
            </a:r>
            <a:endParaRPr lang="en-NA" sz="3200" b="1" u="sng" dirty="0">
              <a:solidFill>
                <a:schemeClr val="tx2">
                  <a:lumMod val="75000"/>
                </a:schemeClr>
              </a:solidFill>
              <a:latin typeface="Aptos" panose="020B0004020202020204" pitchFamily="34" charset="0"/>
            </a:endParaRPr>
          </a:p>
        </p:txBody>
      </p:sp>
      <p:sp>
        <p:nvSpPr>
          <p:cNvPr id="5" name="Content Placeholder 2">
            <a:extLst>
              <a:ext uri="{FF2B5EF4-FFF2-40B4-BE49-F238E27FC236}">
                <a16:creationId xmlns:a16="http://schemas.microsoft.com/office/drawing/2014/main" id="{8B3E88A7-37A3-B475-EFEA-C4C4C1917BCC}"/>
              </a:ext>
            </a:extLst>
          </p:cNvPr>
          <p:cNvSpPr>
            <a:spLocks noGrp="1"/>
          </p:cNvSpPr>
          <p:nvPr/>
        </p:nvSpPr>
        <p:spPr>
          <a:xfrm>
            <a:off x="0" y="114841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latin typeface="Aptos" panose="020B0004020202020204" pitchFamily="34" charset="0"/>
              </a:rPr>
              <a:t>Kelp Gulls:</a:t>
            </a:r>
          </a:p>
          <a:p>
            <a:r>
              <a:rPr lang="en-US" sz="2000" dirty="0">
                <a:solidFill>
                  <a:schemeClr val="bg1"/>
                </a:solidFill>
                <a:latin typeface="Aptos" panose="020B0004020202020204" pitchFamily="34" charset="0"/>
              </a:rPr>
              <a:t>Tried paintball deterrence –  unsuccessful; gulls returned immediately.</a:t>
            </a:r>
          </a:p>
          <a:p>
            <a:r>
              <a:rPr lang="en-US" sz="2000" dirty="0">
                <a:solidFill>
                  <a:schemeClr val="bg1"/>
                </a:solidFill>
                <a:latin typeface="Aptos" panose="020B0004020202020204" pitchFamily="34" charset="0"/>
              </a:rPr>
              <a:t>Seals:</a:t>
            </a:r>
          </a:p>
          <a:p>
            <a:r>
              <a:rPr lang="en-US" sz="2000" dirty="0">
                <a:solidFill>
                  <a:schemeClr val="bg1"/>
                </a:solidFill>
                <a:latin typeface="Aptos" panose="020B0004020202020204" pitchFamily="34" charset="0"/>
              </a:rPr>
              <a:t>Old wooden planks repurposed as barriers.</a:t>
            </a:r>
          </a:p>
          <a:p>
            <a:r>
              <a:rPr lang="en-US" sz="2000" dirty="0">
                <a:solidFill>
                  <a:schemeClr val="bg1"/>
                </a:solidFill>
                <a:latin typeface="Aptos" panose="020B0004020202020204" pitchFamily="34" charset="0"/>
              </a:rPr>
              <a:t>Major success –  27 days without a single seal intrusion!</a:t>
            </a:r>
          </a:p>
          <a:p>
            <a:r>
              <a:rPr lang="en-US" sz="2000" dirty="0">
                <a:solidFill>
                  <a:schemeClr val="bg1"/>
                </a:solidFill>
                <a:latin typeface="Aptos" panose="020B0004020202020204" pitchFamily="34" charset="0"/>
              </a:rPr>
              <a:t>Continued improvement of barriers after each breach.</a:t>
            </a:r>
            <a:endParaRPr lang="en-NA" sz="2000" dirty="0">
              <a:solidFill>
                <a:schemeClr val="bg1"/>
              </a:solidFill>
              <a:latin typeface="Aptos" panose="020B0004020202020204" pitchFamily="34" charset="0"/>
            </a:endParaRPr>
          </a:p>
        </p:txBody>
      </p:sp>
    </p:spTree>
    <p:extLst>
      <p:ext uri="{BB962C8B-B14F-4D97-AF65-F5344CB8AC3E}">
        <p14:creationId xmlns:p14="http://schemas.microsoft.com/office/powerpoint/2010/main" val="3380381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D8E0FF9D-F6F4-0A07-8ED4-F376FD9D5C6C}"/>
            </a:ext>
          </a:extLst>
        </p:cNvPr>
        <p:cNvGrpSpPr/>
        <p:nvPr/>
      </p:nvGrpSpPr>
      <p:grpSpPr>
        <a:xfrm>
          <a:off x="0" y="0"/>
          <a:ext cx="0" cy="0"/>
          <a:chOff x="0" y="0"/>
          <a:chExt cx="0" cy="0"/>
        </a:xfrm>
      </p:grpSpPr>
      <p:pic>
        <p:nvPicPr>
          <p:cNvPr id="13314" name="Picture 2">
            <a:extLst>
              <a:ext uri="{FF2B5EF4-FFF2-40B4-BE49-F238E27FC236}">
                <a16:creationId xmlns:a16="http://schemas.microsoft.com/office/drawing/2014/main" id="{BB2D5A37-02C9-729A-B102-D24BB2D7E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525" y="0"/>
            <a:ext cx="4686300" cy="6257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842386E-3605-94BE-8670-75FCE3B15203}"/>
              </a:ext>
            </a:extLst>
          </p:cNvPr>
          <p:cNvSpPr>
            <a:spLocks noGrp="1"/>
          </p:cNvSpPr>
          <p:nvPr/>
        </p:nvSpPr>
        <p:spPr>
          <a:xfrm>
            <a:off x="836613" y="535853"/>
            <a:ext cx="62707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solidFill>
                  <a:schemeClr val="bg2"/>
                </a:solidFill>
                <a:latin typeface="Aptos" panose="020B0004020202020204" pitchFamily="34" charset="0"/>
              </a:rPr>
              <a:t>Reflections of a Ranger</a:t>
            </a:r>
            <a:endParaRPr lang="en-NA" sz="3200" b="1" u="sng" dirty="0">
              <a:solidFill>
                <a:schemeClr val="bg2"/>
              </a:solidFill>
              <a:latin typeface="Aptos" panose="020B0004020202020204" pitchFamily="34" charset="0"/>
            </a:endParaRPr>
          </a:p>
        </p:txBody>
      </p:sp>
      <p:sp>
        <p:nvSpPr>
          <p:cNvPr id="3" name="Content Placeholder 2">
            <a:extLst>
              <a:ext uri="{FF2B5EF4-FFF2-40B4-BE49-F238E27FC236}">
                <a16:creationId xmlns:a16="http://schemas.microsoft.com/office/drawing/2014/main" id="{AA558B53-F160-390F-A631-C0D05BA8E38B}"/>
              </a:ext>
            </a:extLst>
          </p:cNvPr>
          <p:cNvSpPr>
            <a:spLocks noGrp="1"/>
          </p:cNvSpPr>
          <p:nvPr/>
        </p:nvSpPr>
        <p:spPr>
          <a:xfrm>
            <a:off x="836613" y="1996353"/>
            <a:ext cx="6019800" cy="43257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ptos" panose="020B0004020202020204" pitchFamily="34" charset="0"/>
              </a:rPr>
              <a:t>Life on the island is a balance of solitude, science, and quick thinking.</a:t>
            </a:r>
          </a:p>
          <a:p>
            <a:r>
              <a:rPr lang="en-US" sz="2000" dirty="0">
                <a:latin typeface="Aptos" panose="020B0004020202020204" pitchFamily="34" charset="0"/>
              </a:rPr>
              <a:t>Long days, unpredictable wildlife, and constant adaptation.</a:t>
            </a:r>
          </a:p>
          <a:p>
            <a:r>
              <a:rPr lang="en-US" sz="2000" dirty="0">
                <a:latin typeface="Aptos" panose="020B0004020202020204" pitchFamily="34" charset="0"/>
              </a:rPr>
              <a:t>Every sunrise brings a new challenge - and another chance to protect what matters.</a:t>
            </a:r>
          </a:p>
          <a:p>
            <a:r>
              <a:rPr lang="en-US" sz="2000" dirty="0">
                <a:latin typeface="Aptos" panose="020B0004020202020204" pitchFamily="34" charset="0"/>
              </a:rPr>
              <a:t>It’s tough work but deeply rewarding - every bird saved counts.</a:t>
            </a:r>
            <a:endParaRPr lang="en-NA" sz="2000" dirty="0">
              <a:latin typeface="Aptos" panose="020B0004020202020204" pitchFamily="34" charset="0"/>
            </a:endParaRPr>
          </a:p>
        </p:txBody>
      </p:sp>
    </p:spTree>
    <p:extLst>
      <p:ext uri="{BB962C8B-B14F-4D97-AF65-F5344CB8AC3E}">
        <p14:creationId xmlns:p14="http://schemas.microsoft.com/office/powerpoint/2010/main" val="3449107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749AE730-FFF8-0A26-67D7-9940140DC733}"/>
            </a:ext>
          </a:extLst>
        </p:cNvPr>
        <p:cNvGrpSpPr/>
        <p:nvPr/>
      </p:nvGrpSpPr>
      <p:grpSpPr>
        <a:xfrm>
          <a:off x="0" y="0"/>
          <a:ext cx="0" cy="0"/>
          <a:chOff x="0" y="0"/>
          <a:chExt cx="0" cy="0"/>
        </a:xfrm>
      </p:grpSpPr>
      <p:pic>
        <p:nvPicPr>
          <p:cNvPr id="14338" name="Picture 2">
            <a:extLst>
              <a:ext uri="{FF2B5EF4-FFF2-40B4-BE49-F238E27FC236}">
                <a16:creationId xmlns:a16="http://schemas.microsoft.com/office/drawing/2014/main" id="{D176E0E3-EBA7-0C49-96EF-B0808EF57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0" y="0"/>
            <a:ext cx="4695825" cy="6257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650679-68EE-FE85-1FDB-D84CE48F09BA}"/>
              </a:ext>
            </a:extLst>
          </p:cNvPr>
          <p:cNvSpPr>
            <a:spLocks noGrp="1"/>
          </p:cNvSpPr>
          <p:nvPr/>
        </p:nvSpPr>
        <p:spPr>
          <a:xfrm>
            <a:off x="836613" y="296863"/>
            <a:ext cx="60006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solidFill>
                  <a:schemeClr val="bg2"/>
                </a:solidFill>
                <a:latin typeface="Aptos" panose="020B0004020202020204" pitchFamily="34" charset="0"/>
              </a:rPr>
              <a:t>Conclusion</a:t>
            </a:r>
            <a:endParaRPr lang="en-NA" sz="3200" b="1" u="sng" dirty="0">
              <a:solidFill>
                <a:schemeClr val="bg2"/>
              </a:solidFill>
              <a:latin typeface="Aptos" panose="020B0004020202020204" pitchFamily="34" charset="0"/>
            </a:endParaRPr>
          </a:p>
        </p:txBody>
      </p:sp>
      <p:sp>
        <p:nvSpPr>
          <p:cNvPr id="3" name="Content Placeholder 2">
            <a:extLst>
              <a:ext uri="{FF2B5EF4-FFF2-40B4-BE49-F238E27FC236}">
                <a16:creationId xmlns:a16="http://schemas.microsoft.com/office/drawing/2014/main" id="{EF08415D-0846-A2FD-AFA1-F7CFE1768D77}"/>
              </a:ext>
            </a:extLst>
          </p:cNvPr>
          <p:cNvSpPr>
            <a:spLocks noGrp="1"/>
          </p:cNvSpPr>
          <p:nvPr/>
        </p:nvSpPr>
        <p:spPr>
          <a:xfrm>
            <a:off x="836613" y="1861122"/>
            <a:ext cx="5789676" cy="47000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ptos" panose="020B0004020202020204" pitchFamily="34" charset="0"/>
              </a:rPr>
              <a:t>Stable weather supported smooth operations and monitoring.</a:t>
            </a:r>
          </a:p>
          <a:p>
            <a:r>
              <a:rPr lang="en-US" sz="2000" dirty="0">
                <a:latin typeface="Aptos" panose="020B0004020202020204" pitchFamily="34" charset="0"/>
              </a:rPr>
              <a:t>Seal barriers proved highly effective in reducing predation.</a:t>
            </a:r>
          </a:p>
          <a:p>
            <a:r>
              <a:rPr lang="en-US" sz="2000" dirty="0">
                <a:latin typeface="Aptos" panose="020B0004020202020204" pitchFamily="34" charset="0"/>
              </a:rPr>
              <a:t>Seabird populations show strong signs of recovery and breeding activity.</a:t>
            </a:r>
          </a:p>
          <a:p>
            <a:r>
              <a:rPr lang="en-US" sz="2000" dirty="0">
                <a:latin typeface="Aptos" panose="020B0004020202020204" pitchFamily="34" charset="0"/>
              </a:rPr>
              <a:t>Rehabilitation efforts and adaptive management made real impacts.</a:t>
            </a:r>
          </a:p>
          <a:p>
            <a:r>
              <a:rPr lang="en-US" sz="2000" dirty="0">
                <a:latin typeface="Aptos" panose="020B0004020202020204" pitchFamily="34" charset="0"/>
              </a:rPr>
              <a:t>The season’s success highlights the value of teamwork, dedication, and conservation on the frontlines</a:t>
            </a:r>
            <a:endParaRPr lang="en-NA" sz="2000" dirty="0">
              <a:latin typeface="Aptos" panose="020B0004020202020204" pitchFamily="34" charset="0"/>
            </a:endParaRPr>
          </a:p>
        </p:txBody>
      </p:sp>
    </p:spTree>
    <p:extLst>
      <p:ext uri="{BB962C8B-B14F-4D97-AF65-F5344CB8AC3E}">
        <p14:creationId xmlns:p14="http://schemas.microsoft.com/office/powerpoint/2010/main" val="3393122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1B411391-A685-B04C-D8E4-27C94AEBF3D7}"/>
            </a:ext>
          </a:extLst>
        </p:cNvPr>
        <p:cNvGrpSpPr/>
        <p:nvPr/>
      </p:nvGrpSpPr>
      <p:grpSpPr>
        <a:xfrm>
          <a:off x="0" y="0"/>
          <a:ext cx="0" cy="0"/>
          <a:chOff x="0" y="0"/>
          <a:chExt cx="0" cy="0"/>
        </a:xfrm>
      </p:grpSpPr>
      <p:sp>
        <p:nvSpPr>
          <p:cNvPr id="440" name="Google Shape;440;p4">
            <a:extLst>
              <a:ext uri="{FF2B5EF4-FFF2-40B4-BE49-F238E27FC236}">
                <a16:creationId xmlns:a16="http://schemas.microsoft.com/office/drawing/2014/main" id="{8FA90FB5-B351-416C-63C5-A7DBD4BF38DA}"/>
              </a:ext>
            </a:extLst>
          </p:cNvPr>
          <p:cNvSpPr txBox="1">
            <a:spLocks noGrp="1"/>
          </p:cNvSpPr>
          <p:nvPr>
            <p:ph type="title"/>
          </p:nvPr>
        </p:nvSpPr>
        <p:spPr>
          <a:xfrm>
            <a:off x="133369" y="216309"/>
            <a:ext cx="9187611" cy="668594"/>
          </a:xfrm>
          <a:prstGeom prst="rect">
            <a:avLst/>
          </a:prstGeom>
          <a:noFill/>
          <a:ln>
            <a:noFill/>
          </a:ln>
        </p:spPr>
        <p:txBody>
          <a:bodyPr spcFirstLastPara="1" wrap="square" lIns="0" tIns="0" rIns="0" bIns="0" anchor="ctr" anchorCtr="0">
            <a:noAutofit/>
          </a:bodyPr>
          <a:lstStyle/>
          <a:p>
            <a:r>
              <a:rPr lang="en-US" u="sng" kern="1200" dirty="0">
                <a:solidFill>
                  <a:srgbClr val="4F81BD">
                    <a:lumMod val="75000"/>
                  </a:srgbClr>
                </a:solidFill>
                <a:latin typeface="Aptos" panose="020B0004020202020204" pitchFamily="34" charset="0"/>
                <a:cs typeface="Poppins Bold"/>
              </a:rPr>
              <a:t>About NAMCOB</a:t>
            </a:r>
          </a:p>
        </p:txBody>
      </p:sp>
      <p:sp>
        <p:nvSpPr>
          <p:cNvPr id="2" name="TextBox 1">
            <a:extLst>
              <a:ext uri="{FF2B5EF4-FFF2-40B4-BE49-F238E27FC236}">
                <a16:creationId xmlns:a16="http://schemas.microsoft.com/office/drawing/2014/main" id="{85D85B92-E5D1-2382-2C21-F4C196D07889}"/>
              </a:ext>
            </a:extLst>
          </p:cNvPr>
          <p:cNvSpPr txBox="1"/>
          <p:nvPr/>
        </p:nvSpPr>
        <p:spPr>
          <a:xfrm>
            <a:off x="176218" y="1152470"/>
            <a:ext cx="10275471" cy="2492990"/>
          </a:xfrm>
          <a:prstGeom prst="rect">
            <a:avLst/>
          </a:prstGeom>
          <a:noFill/>
        </p:spPr>
        <p:txBody>
          <a:bodyPr wrap="square">
            <a:spAutoFit/>
          </a:bodyPr>
          <a:lstStyle/>
          <a:p>
            <a:pPr marL="342900" indent="-342900" algn="just" defTabSz="457200">
              <a:spcBef>
                <a:spcPct val="20000"/>
              </a:spcBef>
              <a:buFont typeface="Arial" panose="020B0604020202020204" pitchFamily="34" charset="0"/>
              <a:buChar char="•"/>
              <a:defRPr/>
            </a:pPr>
            <a:r>
              <a:rPr lang="en-US" sz="2000" dirty="0">
                <a:solidFill>
                  <a:prstClr val="black"/>
                </a:solidFill>
                <a:latin typeface="Aptos" panose="020B0004020202020204" pitchFamily="34" charset="0"/>
                <a:ea typeface="Calibri" panose="020F0502020204030204" pitchFamily="34" charset="0"/>
                <a:cs typeface="Poppins" panose="00000500000000000000" pitchFamily="2" charset="0"/>
              </a:rPr>
              <a:t>The Namibian Foundation for the Conservation of Seabirds (NAMCOB) Founded in 2023.</a:t>
            </a:r>
          </a:p>
          <a:p>
            <a:pPr marL="342900" indent="-342900" algn="just" defTabSz="457200">
              <a:spcBef>
                <a:spcPct val="20000"/>
              </a:spcBef>
              <a:buFont typeface="Arial" panose="020B0604020202020204" pitchFamily="34" charset="0"/>
              <a:buChar char="•"/>
              <a:defRPr/>
            </a:pPr>
            <a:r>
              <a:rPr lang="en-US" sz="2000" dirty="0">
                <a:solidFill>
                  <a:prstClr val="black"/>
                </a:solidFill>
                <a:latin typeface="Aptos" panose="020B0004020202020204" pitchFamily="34" charset="0"/>
                <a:ea typeface="Calibri" panose="020F0502020204030204" pitchFamily="34" charset="0"/>
                <a:cs typeface="Poppins" panose="00000500000000000000" pitchFamily="2" charset="0"/>
              </a:rPr>
              <a:t>NAMCOB is a nonprofit conservation </a:t>
            </a:r>
            <a:r>
              <a:rPr lang="en-US" sz="2000" dirty="0" err="1">
                <a:solidFill>
                  <a:prstClr val="black"/>
                </a:solidFill>
                <a:latin typeface="Aptos" panose="020B0004020202020204" pitchFamily="34" charset="0"/>
                <a:ea typeface="Calibri" panose="020F0502020204030204" pitchFamily="34" charset="0"/>
                <a:cs typeface="Poppins" panose="00000500000000000000" pitchFamily="2" charset="0"/>
              </a:rPr>
              <a:t>organisation</a:t>
            </a:r>
            <a:r>
              <a:rPr lang="en-US" sz="2000" dirty="0">
                <a:solidFill>
                  <a:prstClr val="black"/>
                </a:solidFill>
                <a:latin typeface="Aptos" panose="020B0004020202020204" pitchFamily="34" charset="0"/>
                <a:ea typeface="Calibri" panose="020F0502020204030204" pitchFamily="34" charset="0"/>
                <a:cs typeface="Poppins" panose="00000500000000000000" pitchFamily="2" charset="0"/>
              </a:rPr>
              <a:t> based in Lüderitz</a:t>
            </a:r>
          </a:p>
          <a:p>
            <a:pPr marL="342900" indent="-342900" algn="just" defTabSz="457200">
              <a:spcBef>
                <a:spcPct val="20000"/>
              </a:spcBef>
              <a:buFont typeface="Arial" panose="020B0604020202020204" pitchFamily="34" charset="0"/>
              <a:buChar char="•"/>
              <a:defRPr/>
            </a:pPr>
            <a:r>
              <a:rPr lang="en-US" sz="2000" dirty="0">
                <a:solidFill>
                  <a:prstClr val="black"/>
                </a:solidFill>
                <a:latin typeface="Aptos" panose="020B0004020202020204" pitchFamily="34" charset="0"/>
                <a:ea typeface="Calibri" panose="020F0502020204030204" pitchFamily="34" charset="0"/>
                <a:cs typeface="Poppins" panose="00000500000000000000" pitchFamily="2" charset="0"/>
              </a:rPr>
              <a:t>Founded in response to a recognized need for a dedicated national entity focused on the rescue, rehabilitation, and conservation of African Penguins and other threatened seabird species in Namibia.</a:t>
            </a:r>
          </a:p>
          <a:p>
            <a:pPr algn="just" defTabSz="457200">
              <a:spcBef>
                <a:spcPct val="20000"/>
              </a:spcBef>
              <a:defRPr/>
            </a:pPr>
            <a:endParaRPr lang="en-ZA" sz="2000" dirty="0">
              <a:solidFill>
                <a:prstClr val="black"/>
              </a:solidFill>
              <a:latin typeface="Aptos" panose="020B0004020202020204" pitchFamily="34" charset="0"/>
              <a:cs typeface="Poppins" panose="00000500000000000000" pitchFamily="2" charset="0"/>
            </a:endParaRPr>
          </a:p>
          <a:p>
            <a:pPr algn="just" defTabSz="457200">
              <a:spcBef>
                <a:spcPct val="20000"/>
              </a:spcBef>
              <a:defRPr/>
            </a:pPr>
            <a:endParaRPr lang="en-ZA" sz="2000" dirty="0">
              <a:solidFill>
                <a:prstClr val="black"/>
              </a:solidFill>
              <a:latin typeface="Aptos" panose="020B0004020202020204" pitchFamily="34"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1860919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0"/>
            <a:ext cx="1218577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AC756CB-ED60-28E3-3DD8-F229E676A323}"/>
              </a:ext>
            </a:extLst>
          </p:cNvPr>
          <p:cNvPicPr>
            <a:picLocks noChangeAspect="1"/>
          </p:cNvPicPr>
          <p:nvPr/>
        </p:nvPicPr>
        <p:blipFill>
          <a:blip r:embed="rId2"/>
          <a:srcRect l="8" r="-1" b="-1"/>
          <a:stretch>
            <a:fillRect/>
          </a:stretch>
        </p:blipFill>
        <p:spPr>
          <a:xfrm>
            <a:off x="20" y="1282"/>
            <a:ext cx="12188805" cy="6856718"/>
          </a:xfrm>
          <a:prstGeom prst="rect">
            <a:avLst/>
          </a:prstGeom>
        </p:spPr>
      </p:pic>
    </p:spTree>
    <p:extLst>
      <p:ext uri="{BB962C8B-B14F-4D97-AF65-F5344CB8AC3E}">
        <p14:creationId xmlns:p14="http://schemas.microsoft.com/office/powerpoint/2010/main" val="1140788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94C52-7BD2-675E-D520-8FC466474F60}"/>
              </a:ext>
            </a:extLst>
          </p:cNvPr>
          <p:cNvSpPr>
            <a:spLocks noGrp="1"/>
          </p:cNvSpPr>
          <p:nvPr>
            <p:ph type="title"/>
          </p:nvPr>
        </p:nvSpPr>
        <p:spPr>
          <a:xfrm>
            <a:off x="837981" y="128680"/>
            <a:ext cx="10512862" cy="1051778"/>
          </a:xfrm>
        </p:spPr>
        <p:txBody>
          <a:bodyPr/>
          <a:lstStyle/>
          <a:p>
            <a:pPr algn="ctr"/>
            <a:r>
              <a:rPr lang="en-US" b="1" u="sng" dirty="0">
                <a:solidFill>
                  <a:schemeClr val="tx2">
                    <a:lumMod val="75000"/>
                  </a:schemeClr>
                </a:solidFill>
                <a:latin typeface="Aptos" panose="020B0004020202020204" pitchFamily="34" charset="0"/>
              </a:rPr>
              <a:t>Namibia’s  Seabirds:</a:t>
            </a:r>
            <a:endParaRPr lang="en-NA" b="1" u="sng" dirty="0">
              <a:solidFill>
                <a:schemeClr val="tx2">
                  <a:lumMod val="75000"/>
                </a:schemeClr>
              </a:solidFill>
              <a:latin typeface="Aptos" panose="020B0004020202020204" pitchFamily="34" charset="0"/>
            </a:endParaRPr>
          </a:p>
        </p:txBody>
      </p:sp>
      <p:pic>
        <p:nvPicPr>
          <p:cNvPr id="4" name="Picture 3" descr="A group of penguins walking on the beach&#10;&#10;Description automatically generated">
            <a:extLst>
              <a:ext uri="{FF2B5EF4-FFF2-40B4-BE49-F238E27FC236}">
                <a16:creationId xmlns:a16="http://schemas.microsoft.com/office/drawing/2014/main" id="{26C52B2F-7E28-4339-18BD-3B2FAF95FEDB}"/>
              </a:ext>
            </a:extLst>
          </p:cNvPr>
          <p:cNvPicPr>
            <a:picLocks noChangeAspect="1"/>
          </p:cNvPicPr>
          <p:nvPr/>
        </p:nvPicPr>
        <p:blipFill rotWithShape="1">
          <a:blip r:embed="rId3">
            <a:extLst>
              <a:ext uri="{28A0092B-C50C-407E-A947-70E740481C1C}">
                <a14:useLocalDpi xmlns:a14="http://schemas.microsoft.com/office/drawing/2010/main" val="0"/>
              </a:ext>
            </a:extLst>
          </a:blip>
          <a:srcRect l="12990" r="-1"/>
          <a:stretch/>
        </p:blipFill>
        <p:spPr>
          <a:xfrm>
            <a:off x="235912" y="1051901"/>
            <a:ext cx="3783194" cy="2576958"/>
          </a:xfrm>
          <a:prstGeom prst="rect">
            <a:avLst/>
          </a:prstGeom>
        </p:spPr>
      </p:pic>
      <p:sp>
        <p:nvSpPr>
          <p:cNvPr id="5" name="TextBox 4">
            <a:extLst>
              <a:ext uri="{FF2B5EF4-FFF2-40B4-BE49-F238E27FC236}">
                <a16:creationId xmlns:a16="http://schemas.microsoft.com/office/drawing/2014/main" id="{568F7005-270E-2488-C22E-9DBA72A4B26C}"/>
              </a:ext>
            </a:extLst>
          </p:cNvPr>
          <p:cNvSpPr txBox="1"/>
          <p:nvPr/>
        </p:nvSpPr>
        <p:spPr>
          <a:xfrm>
            <a:off x="186841" y="3551935"/>
            <a:ext cx="3327506" cy="461665"/>
          </a:xfrm>
          <a:prstGeom prst="rect">
            <a:avLst/>
          </a:prstGeom>
          <a:noFill/>
        </p:spPr>
        <p:txBody>
          <a:bodyPr wrap="square" rtlCol="0">
            <a:spAutoFit/>
          </a:bodyPr>
          <a:lstStyle/>
          <a:p>
            <a:r>
              <a:rPr lang="en-US" sz="2000" b="1" dirty="0">
                <a:latin typeface="Aptos" panose="020B0004020202020204" pitchFamily="34" charset="0"/>
              </a:rPr>
              <a:t>African</a:t>
            </a:r>
            <a:r>
              <a:rPr lang="en-US" sz="2400" b="1" dirty="0">
                <a:latin typeface="Aptos" panose="020B0004020202020204" pitchFamily="34" charset="0"/>
              </a:rPr>
              <a:t> </a:t>
            </a:r>
            <a:r>
              <a:rPr lang="en-US" sz="2000" b="1" dirty="0">
                <a:latin typeface="Aptos" panose="020B0004020202020204" pitchFamily="34" charset="0"/>
              </a:rPr>
              <a:t>penguins</a:t>
            </a:r>
            <a:endParaRPr lang="en-NA" sz="2000" b="1" dirty="0">
              <a:latin typeface="Aptos" panose="020B0004020202020204" pitchFamily="34" charset="0"/>
            </a:endParaRPr>
          </a:p>
        </p:txBody>
      </p:sp>
      <p:pic>
        <p:nvPicPr>
          <p:cNvPr id="7" name="Picture 6" descr="A group of birds standing on the ground&#10;&#10;Description automatically generated">
            <a:extLst>
              <a:ext uri="{FF2B5EF4-FFF2-40B4-BE49-F238E27FC236}">
                <a16:creationId xmlns:a16="http://schemas.microsoft.com/office/drawing/2014/main" id="{CCB9DAAC-499C-B07E-38F7-84FD0DAE88DD}"/>
              </a:ext>
            </a:extLst>
          </p:cNvPr>
          <p:cNvPicPr>
            <a:picLocks noChangeAspect="1"/>
          </p:cNvPicPr>
          <p:nvPr/>
        </p:nvPicPr>
        <p:blipFill rotWithShape="1">
          <a:blip r:embed="rId4">
            <a:extLst>
              <a:ext uri="{28A0092B-C50C-407E-A947-70E740481C1C}">
                <a14:useLocalDpi xmlns:a14="http://schemas.microsoft.com/office/drawing/2010/main" val="0"/>
              </a:ext>
            </a:extLst>
          </a:blip>
          <a:srcRect l="12786"/>
          <a:stretch/>
        </p:blipFill>
        <p:spPr>
          <a:xfrm>
            <a:off x="4143540" y="1051900"/>
            <a:ext cx="3047294" cy="2623699"/>
          </a:xfrm>
          <a:prstGeom prst="rect">
            <a:avLst/>
          </a:prstGeom>
        </p:spPr>
      </p:pic>
      <p:sp>
        <p:nvSpPr>
          <p:cNvPr id="8" name="TextBox 7">
            <a:extLst>
              <a:ext uri="{FF2B5EF4-FFF2-40B4-BE49-F238E27FC236}">
                <a16:creationId xmlns:a16="http://schemas.microsoft.com/office/drawing/2014/main" id="{2EFCFA6F-5275-D0CE-329D-50056CF8E5B1}"/>
              </a:ext>
            </a:extLst>
          </p:cNvPr>
          <p:cNvSpPr txBox="1"/>
          <p:nvPr/>
        </p:nvSpPr>
        <p:spPr>
          <a:xfrm>
            <a:off x="4182358" y="3574183"/>
            <a:ext cx="2495702" cy="461665"/>
          </a:xfrm>
          <a:prstGeom prst="rect">
            <a:avLst/>
          </a:prstGeom>
          <a:noFill/>
        </p:spPr>
        <p:txBody>
          <a:bodyPr wrap="square" rtlCol="0">
            <a:spAutoFit/>
          </a:bodyPr>
          <a:lstStyle/>
          <a:p>
            <a:r>
              <a:rPr lang="en-US" sz="2000" b="1" dirty="0">
                <a:latin typeface="Aptos" panose="020B0004020202020204" pitchFamily="34" charset="0"/>
              </a:rPr>
              <a:t>Cape</a:t>
            </a:r>
            <a:r>
              <a:rPr lang="en-US" sz="2400" b="1" dirty="0">
                <a:solidFill>
                  <a:srgbClr val="FFFF00"/>
                </a:solidFill>
                <a:latin typeface="Aptos" panose="020B0004020202020204" pitchFamily="34" charset="0"/>
              </a:rPr>
              <a:t> </a:t>
            </a:r>
            <a:r>
              <a:rPr lang="en-US" sz="2000" b="1" dirty="0">
                <a:latin typeface="Aptos" panose="020B0004020202020204" pitchFamily="34" charset="0"/>
              </a:rPr>
              <a:t>gannet</a:t>
            </a:r>
            <a:endParaRPr lang="en-NA" sz="2000" b="1" dirty="0">
              <a:latin typeface="Aptos" panose="020B0004020202020204" pitchFamily="34" charset="0"/>
            </a:endParaRPr>
          </a:p>
        </p:txBody>
      </p:sp>
      <p:graphicFrame>
        <p:nvGraphicFramePr>
          <p:cNvPr id="11" name="Table 10">
            <a:extLst>
              <a:ext uri="{FF2B5EF4-FFF2-40B4-BE49-F238E27FC236}">
                <a16:creationId xmlns:a16="http://schemas.microsoft.com/office/drawing/2014/main" id="{9140F2DC-94F3-B098-0678-6A4834A073B2}"/>
              </a:ext>
            </a:extLst>
          </p:cNvPr>
          <p:cNvGraphicFramePr>
            <a:graphicFrameLocks noGrp="1"/>
          </p:cNvGraphicFramePr>
          <p:nvPr/>
        </p:nvGraphicFramePr>
        <p:xfrm>
          <a:off x="9711741" y="1711260"/>
          <a:ext cx="2398445" cy="304776"/>
        </p:xfrm>
        <a:graphic>
          <a:graphicData uri="http://schemas.openxmlformats.org/drawingml/2006/table">
            <a:tbl>
              <a:tblPr firstRow="1" bandRow="1">
                <a:tableStyleId>{5C22544A-7EE6-4342-B048-85BDC9FD1C3A}</a:tableStyleId>
              </a:tblPr>
              <a:tblGrid>
                <a:gridCol w="2398445">
                  <a:extLst>
                    <a:ext uri="{9D8B030D-6E8A-4147-A177-3AD203B41FA5}">
                      <a16:colId xmlns:a16="http://schemas.microsoft.com/office/drawing/2014/main" val="2747566146"/>
                    </a:ext>
                  </a:extLst>
                </a:gridCol>
              </a:tblGrid>
              <a:tr h="304721">
                <a:tc>
                  <a:txBody>
                    <a:bodyPr/>
                    <a:lstStyle/>
                    <a:p>
                      <a:endParaRPr lang="en-NA" sz="1400"/>
                    </a:p>
                  </a:txBody>
                  <a:tcPr marL="91416" marR="91416" marT="45708" marB="45708">
                    <a:solidFill>
                      <a:schemeClr val="bg1"/>
                    </a:solidFill>
                  </a:tcPr>
                </a:tc>
                <a:extLst>
                  <a:ext uri="{0D108BD9-81ED-4DB2-BD59-A6C34878D82A}">
                    <a16:rowId xmlns:a16="http://schemas.microsoft.com/office/drawing/2014/main" val="389547067"/>
                  </a:ext>
                </a:extLst>
              </a:tr>
            </a:tbl>
          </a:graphicData>
        </a:graphic>
      </p:graphicFrame>
      <p:pic>
        <p:nvPicPr>
          <p:cNvPr id="15" name="Picture 14" descr="A close-up of a bird&#10;&#10;Description automatically generated">
            <a:extLst>
              <a:ext uri="{FF2B5EF4-FFF2-40B4-BE49-F238E27FC236}">
                <a16:creationId xmlns:a16="http://schemas.microsoft.com/office/drawing/2014/main" id="{E8B6543C-DAE9-0D0B-2DFE-FCBF3F9C5942}"/>
              </a:ext>
            </a:extLst>
          </p:cNvPr>
          <p:cNvPicPr>
            <a:picLocks noChangeAspect="1"/>
          </p:cNvPicPr>
          <p:nvPr/>
        </p:nvPicPr>
        <p:blipFill rotWithShape="1">
          <a:blip r:embed="rId5">
            <a:extLst>
              <a:ext uri="{28A0092B-C50C-407E-A947-70E740481C1C}">
                <a14:useLocalDpi xmlns:a14="http://schemas.microsoft.com/office/drawing/2010/main" val="0"/>
              </a:ext>
            </a:extLst>
          </a:blip>
          <a:srcRect l="7666" r="22841"/>
          <a:stretch/>
        </p:blipFill>
        <p:spPr>
          <a:xfrm>
            <a:off x="9786784" y="1060503"/>
            <a:ext cx="2402041" cy="2304335"/>
          </a:xfrm>
          <a:prstGeom prst="rect">
            <a:avLst/>
          </a:prstGeom>
        </p:spPr>
      </p:pic>
      <p:pic>
        <p:nvPicPr>
          <p:cNvPr id="17" name="Picture 16" descr="A close-up of a bird&#10;&#10;Description automatically generated">
            <a:extLst>
              <a:ext uri="{FF2B5EF4-FFF2-40B4-BE49-F238E27FC236}">
                <a16:creationId xmlns:a16="http://schemas.microsoft.com/office/drawing/2014/main" id="{DBBF7561-4D0B-4425-385A-4AA0BF8CDCA5}"/>
              </a:ext>
            </a:extLst>
          </p:cNvPr>
          <p:cNvPicPr>
            <a:picLocks noChangeAspect="1"/>
          </p:cNvPicPr>
          <p:nvPr/>
        </p:nvPicPr>
        <p:blipFill rotWithShape="1">
          <a:blip r:embed="rId6">
            <a:extLst>
              <a:ext uri="{28A0092B-C50C-407E-A947-70E740481C1C}">
                <a14:useLocalDpi xmlns:a14="http://schemas.microsoft.com/office/drawing/2010/main" val="0"/>
              </a:ext>
            </a:extLst>
          </a:blip>
          <a:srcRect l="17155" r="14995"/>
          <a:stretch/>
        </p:blipFill>
        <p:spPr>
          <a:xfrm>
            <a:off x="7315269" y="1060502"/>
            <a:ext cx="2486800" cy="2304335"/>
          </a:xfrm>
          <a:prstGeom prst="rect">
            <a:avLst/>
          </a:prstGeom>
        </p:spPr>
      </p:pic>
      <p:sp>
        <p:nvSpPr>
          <p:cNvPr id="18" name="TextBox 17">
            <a:extLst>
              <a:ext uri="{FF2B5EF4-FFF2-40B4-BE49-F238E27FC236}">
                <a16:creationId xmlns:a16="http://schemas.microsoft.com/office/drawing/2014/main" id="{C7514C66-5119-5A09-0237-9460532F5574}"/>
              </a:ext>
            </a:extLst>
          </p:cNvPr>
          <p:cNvSpPr txBox="1"/>
          <p:nvPr/>
        </p:nvSpPr>
        <p:spPr>
          <a:xfrm>
            <a:off x="7309168" y="3268249"/>
            <a:ext cx="4879656" cy="400110"/>
          </a:xfrm>
          <a:prstGeom prst="rect">
            <a:avLst/>
          </a:prstGeom>
          <a:noFill/>
        </p:spPr>
        <p:txBody>
          <a:bodyPr wrap="square" rtlCol="0">
            <a:spAutoFit/>
          </a:bodyPr>
          <a:lstStyle/>
          <a:p>
            <a:r>
              <a:rPr lang="en-US" sz="2000" b="1" dirty="0">
                <a:latin typeface="Aptos" panose="020B0004020202020204" pitchFamily="34" charset="0"/>
              </a:rPr>
              <a:t>Kelp gull           &amp;       Hartlaubs gull</a:t>
            </a:r>
            <a:endParaRPr lang="en-NA" sz="2000" b="1" dirty="0">
              <a:latin typeface="Aptos" panose="020B0004020202020204" pitchFamily="34" charset="0"/>
            </a:endParaRPr>
          </a:p>
        </p:txBody>
      </p:sp>
      <p:pic>
        <p:nvPicPr>
          <p:cNvPr id="20" name="Picture 19" descr="A bird standing on the beach&#10;&#10;Description automatically generated">
            <a:extLst>
              <a:ext uri="{FF2B5EF4-FFF2-40B4-BE49-F238E27FC236}">
                <a16:creationId xmlns:a16="http://schemas.microsoft.com/office/drawing/2014/main" id="{2CD8F562-743F-EBAD-5CF9-079F67FADF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337" y="3998095"/>
            <a:ext cx="3008826" cy="2004630"/>
          </a:xfrm>
          <a:prstGeom prst="rect">
            <a:avLst/>
          </a:prstGeom>
        </p:spPr>
      </p:pic>
      <p:sp>
        <p:nvSpPr>
          <p:cNvPr id="23" name="TextBox 22">
            <a:extLst>
              <a:ext uri="{FF2B5EF4-FFF2-40B4-BE49-F238E27FC236}">
                <a16:creationId xmlns:a16="http://schemas.microsoft.com/office/drawing/2014/main" id="{3E89CCB6-0544-2581-B4DB-EBAF277324E8}"/>
              </a:ext>
            </a:extLst>
          </p:cNvPr>
          <p:cNvSpPr txBox="1"/>
          <p:nvPr/>
        </p:nvSpPr>
        <p:spPr>
          <a:xfrm>
            <a:off x="156337" y="6002725"/>
            <a:ext cx="3008826" cy="400110"/>
          </a:xfrm>
          <a:prstGeom prst="rect">
            <a:avLst/>
          </a:prstGeom>
          <a:noFill/>
        </p:spPr>
        <p:txBody>
          <a:bodyPr wrap="square" rtlCol="0">
            <a:spAutoFit/>
          </a:bodyPr>
          <a:lstStyle/>
          <a:p>
            <a:r>
              <a:rPr lang="en-US" sz="2000" b="1" dirty="0">
                <a:latin typeface="Aptos" panose="020B0004020202020204" pitchFamily="34" charset="0"/>
              </a:rPr>
              <a:t>Greater crested tern</a:t>
            </a:r>
            <a:endParaRPr lang="en-NA" sz="2000" b="1" dirty="0">
              <a:latin typeface="Aptos" panose="020B0004020202020204" pitchFamily="34" charset="0"/>
            </a:endParaRPr>
          </a:p>
        </p:txBody>
      </p:sp>
      <p:pic>
        <p:nvPicPr>
          <p:cNvPr id="24" name="Picture 23">
            <a:extLst>
              <a:ext uri="{FF2B5EF4-FFF2-40B4-BE49-F238E27FC236}">
                <a16:creationId xmlns:a16="http://schemas.microsoft.com/office/drawing/2014/main" id="{7BBF7036-42B7-2171-7628-5A96BB54792D}"/>
              </a:ext>
            </a:extLst>
          </p:cNvPr>
          <p:cNvPicPr>
            <a:picLocks noChangeAspect="1"/>
          </p:cNvPicPr>
          <p:nvPr/>
        </p:nvPicPr>
        <p:blipFill>
          <a:blip r:embed="rId8"/>
          <a:stretch>
            <a:fillRect/>
          </a:stretch>
        </p:blipFill>
        <p:spPr>
          <a:xfrm>
            <a:off x="3262561" y="4103268"/>
            <a:ext cx="2291218" cy="1875682"/>
          </a:xfrm>
          <a:prstGeom prst="rect">
            <a:avLst/>
          </a:prstGeom>
        </p:spPr>
      </p:pic>
      <p:pic>
        <p:nvPicPr>
          <p:cNvPr id="26" name="Picture 25" descr="A group of flamingos walking in water&#10;&#10;Description automatically generated">
            <a:extLst>
              <a:ext uri="{FF2B5EF4-FFF2-40B4-BE49-F238E27FC236}">
                <a16:creationId xmlns:a16="http://schemas.microsoft.com/office/drawing/2014/main" id="{1B3C8368-A87C-54D4-1AA8-BCEB68F8BCC8}"/>
              </a:ext>
            </a:extLst>
          </p:cNvPr>
          <p:cNvPicPr>
            <a:picLocks noChangeAspect="1"/>
          </p:cNvPicPr>
          <p:nvPr/>
        </p:nvPicPr>
        <p:blipFill rotWithShape="1">
          <a:blip r:embed="rId9">
            <a:extLst>
              <a:ext uri="{28A0092B-C50C-407E-A947-70E740481C1C}">
                <a14:useLocalDpi xmlns:a14="http://schemas.microsoft.com/office/drawing/2010/main" val="0"/>
              </a:ext>
            </a:extLst>
          </a:blip>
          <a:srcRect l="24618" r="6902"/>
          <a:stretch/>
        </p:blipFill>
        <p:spPr>
          <a:xfrm>
            <a:off x="5546338" y="4103325"/>
            <a:ext cx="1926621" cy="1875625"/>
          </a:xfrm>
          <a:prstGeom prst="rect">
            <a:avLst/>
          </a:prstGeom>
        </p:spPr>
      </p:pic>
      <p:sp>
        <p:nvSpPr>
          <p:cNvPr id="27" name="TextBox 26">
            <a:extLst>
              <a:ext uri="{FF2B5EF4-FFF2-40B4-BE49-F238E27FC236}">
                <a16:creationId xmlns:a16="http://schemas.microsoft.com/office/drawing/2014/main" id="{2DE64883-3509-322B-97C4-D8EFAFD6C93B}"/>
              </a:ext>
            </a:extLst>
          </p:cNvPr>
          <p:cNvSpPr txBox="1"/>
          <p:nvPr/>
        </p:nvSpPr>
        <p:spPr>
          <a:xfrm>
            <a:off x="3494031" y="5984951"/>
            <a:ext cx="4346313" cy="400110"/>
          </a:xfrm>
          <a:prstGeom prst="rect">
            <a:avLst/>
          </a:prstGeom>
          <a:noFill/>
        </p:spPr>
        <p:txBody>
          <a:bodyPr wrap="square" rtlCol="0">
            <a:spAutoFit/>
          </a:bodyPr>
          <a:lstStyle/>
          <a:p>
            <a:r>
              <a:rPr lang="en-US" sz="2000" b="1" dirty="0">
                <a:latin typeface="Aptos" panose="020B0004020202020204" pitchFamily="34" charset="0"/>
              </a:rPr>
              <a:t>Greater &amp; Lesser Flamingo</a:t>
            </a:r>
            <a:endParaRPr lang="en-NA" sz="2000" b="1" dirty="0">
              <a:latin typeface="Aptos" panose="020B0004020202020204" pitchFamily="34" charset="0"/>
            </a:endParaRPr>
          </a:p>
        </p:txBody>
      </p:sp>
      <p:pic>
        <p:nvPicPr>
          <p:cNvPr id="29" name="Picture 28" descr="A bird with a neck&#10;&#10;Description automatically generated">
            <a:extLst>
              <a:ext uri="{FF2B5EF4-FFF2-40B4-BE49-F238E27FC236}">
                <a16:creationId xmlns:a16="http://schemas.microsoft.com/office/drawing/2014/main" id="{B1567543-1A5D-0CC6-14D8-F2BABA6044D7}"/>
              </a:ext>
            </a:extLst>
          </p:cNvPr>
          <p:cNvPicPr>
            <a:picLocks noChangeAspect="1"/>
          </p:cNvPicPr>
          <p:nvPr/>
        </p:nvPicPr>
        <p:blipFill rotWithShape="1">
          <a:blip r:embed="rId10">
            <a:extLst>
              <a:ext uri="{28A0092B-C50C-407E-A947-70E740481C1C}">
                <a14:useLocalDpi xmlns:a14="http://schemas.microsoft.com/office/drawing/2010/main" val="0"/>
              </a:ext>
            </a:extLst>
          </a:blip>
          <a:srcRect l="13041" t="7834" r="6783" b="8913"/>
          <a:stretch/>
        </p:blipFill>
        <p:spPr>
          <a:xfrm>
            <a:off x="7519362" y="3827364"/>
            <a:ext cx="1367217" cy="2160372"/>
          </a:xfrm>
          <a:prstGeom prst="rect">
            <a:avLst/>
          </a:prstGeom>
        </p:spPr>
      </p:pic>
      <p:pic>
        <p:nvPicPr>
          <p:cNvPr id="31" name="Picture 30" descr="A black bird standing on rocks&#10;&#10;Description automatically generated">
            <a:extLst>
              <a:ext uri="{FF2B5EF4-FFF2-40B4-BE49-F238E27FC236}">
                <a16:creationId xmlns:a16="http://schemas.microsoft.com/office/drawing/2014/main" id="{BA600230-02E9-EED3-8CC2-00BE4E33C6A3}"/>
              </a:ext>
            </a:extLst>
          </p:cNvPr>
          <p:cNvPicPr>
            <a:picLocks noChangeAspect="1"/>
          </p:cNvPicPr>
          <p:nvPr/>
        </p:nvPicPr>
        <p:blipFill rotWithShape="1">
          <a:blip r:embed="rId11">
            <a:extLst>
              <a:ext uri="{28A0092B-C50C-407E-A947-70E740481C1C}">
                <a14:useLocalDpi xmlns:a14="http://schemas.microsoft.com/office/drawing/2010/main" val="0"/>
              </a:ext>
            </a:extLst>
          </a:blip>
          <a:srcRect l="17958" t="-471" r="33338" b="6461"/>
          <a:stretch/>
        </p:blipFill>
        <p:spPr>
          <a:xfrm>
            <a:off x="9059235" y="3818578"/>
            <a:ext cx="1492315" cy="2160372"/>
          </a:xfrm>
          <a:prstGeom prst="rect">
            <a:avLst/>
          </a:prstGeom>
        </p:spPr>
      </p:pic>
      <p:pic>
        <p:nvPicPr>
          <p:cNvPr id="33" name="Picture 32" descr="A bird standing on a rock&#10;&#10;Description automatically generated">
            <a:extLst>
              <a:ext uri="{FF2B5EF4-FFF2-40B4-BE49-F238E27FC236}">
                <a16:creationId xmlns:a16="http://schemas.microsoft.com/office/drawing/2014/main" id="{84A0A793-DB42-9567-0361-C7AF04F19877}"/>
              </a:ext>
            </a:extLst>
          </p:cNvPr>
          <p:cNvPicPr>
            <a:picLocks noChangeAspect="1"/>
          </p:cNvPicPr>
          <p:nvPr/>
        </p:nvPicPr>
        <p:blipFill rotWithShape="1">
          <a:blip r:embed="rId12">
            <a:extLst>
              <a:ext uri="{28A0092B-C50C-407E-A947-70E740481C1C}">
                <a14:useLocalDpi xmlns:a14="http://schemas.microsoft.com/office/drawing/2010/main" val="0"/>
              </a:ext>
            </a:extLst>
          </a:blip>
          <a:srcRect l="22883" t="19928" r="50013" b="17993"/>
          <a:stretch/>
        </p:blipFill>
        <p:spPr>
          <a:xfrm>
            <a:off x="10733935" y="3829215"/>
            <a:ext cx="1405655" cy="2146311"/>
          </a:xfrm>
          <a:prstGeom prst="rect">
            <a:avLst/>
          </a:prstGeom>
        </p:spPr>
      </p:pic>
      <p:sp>
        <p:nvSpPr>
          <p:cNvPr id="34" name="TextBox 33">
            <a:extLst>
              <a:ext uri="{FF2B5EF4-FFF2-40B4-BE49-F238E27FC236}">
                <a16:creationId xmlns:a16="http://schemas.microsoft.com/office/drawing/2014/main" id="{36D90930-C914-3E98-7DBD-D2FD04563DBA}"/>
              </a:ext>
            </a:extLst>
          </p:cNvPr>
          <p:cNvSpPr txBox="1"/>
          <p:nvPr/>
        </p:nvSpPr>
        <p:spPr>
          <a:xfrm>
            <a:off x="7499045" y="6002725"/>
            <a:ext cx="4640545" cy="707886"/>
          </a:xfrm>
          <a:prstGeom prst="rect">
            <a:avLst/>
          </a:prstGeom>
          <a:noFill/>
        </p:spPr>
        <p:txBody>
          <a:bodyPr wrap="square" rtlCol="0">
            <a:spAutoFit/>
          </a:bodyPr>
          <a:lstStyle/>
          <a:p>
            <a:r>
              <a:rPr lang="en-US" sz="1800" b="1" dirty="0"/>
              <a:t>      </a:t>
            </a:r>
            <a:r>
              <a:rPr lang="en-US" sz="2000" b="1" dirty="0">
                <a:latin typeface="Aptos" panose="020B0004020202020204" pitchFamily="34" charset="0"/>
              </a:rPr>
              <a:t>Bank               Cape                Crowned</a:t>
            </a:r>
          </a:p>
          <a:p>
            <a:pPr algn="ctr"/>
            <a:r>
              <a:rPr lang="en-US" sz="2000" b="1" dirty="0">
                <a:latin typeface="Aptos" panose="020B0004020202020204" pitchFamily="34" charset="0"/>
              </a:rPr>
              <a:t>Cormorant</a:t>
            </a:r>
            <a:endParaRPr lang="en-NA" sz="2000" b="1" dirty="0">
              <a:latin typeface="Aptos" panose="020B0004020202020204" pitchFamily="34" charset="0"/>
            </a:endParaRPr>
          </a:p>
        </p:txBody>
      </p:sp>
    </p:spTree>
    <p:extLst>
      <p:ext uri="{BB962C8B-B14F-4D97-AF65-F5344CB8AC3E}">
        <p14:creationId xmlns:p14="http://schemas.microsoft.com/office/powerpoint/2010/main" val="418365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ppt_x"/>
                                          </p:val>
                                        </p:tav>
                                        <p:tav tm="100000">
                                          <p:val>
                                            <p:strVal val="#ppt_x"/>
                                          </p:val>
                                        </p:tav>
                                      </p:tavLst>
                                    </p:anim>
                                    <p:anim calcmode="lin" valueType="num">
                                      <p:cBhvr additive="base">
                                        <p:cTn id="6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1000"/>
                                        <p:tgtEl>
                                          <p:spTgt spid="29"/>
                                        </p:tgtEl>
                                      </p:cBhvr>
                                    </p:animEffect>
                                    <p:anim calcmode="lin" valueType="num">
                                      <p:cBhvr>
                                        <p:cTn id="87" dur="1000" fill="hold"/>
                                        <p:tgtEl>
                                          <p:spTgt spid="29"/>
                                        </p:tgtEl>
                                        <p:attrNameLst>
                                          <p:attrName>ppt_x</p:attrName>
                                        </p:attrNameLst>
                                      </p:cBhvr>
                                      <p:tavLst>
                                        <p:tav tm="0">
                                          <p:val>
                                            <p:strVal val="#ppt_x"/>
                                          </p:val>
                                        </p:tav>
                                        <p:tav tm="100000">
                                          <p:val>
                                            <p:strVal val="#ppt_x"/>
                                          </p:val>
                                        </p:tav>
                                      </p:tavLst>
                                    </p:anim>
                                    <p:anim calcmode="lin" valueType="num">
                                      <p:cBhvr>
                                        <p:cTn id="8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1000"/>
                                        <p:tgtEl>
                                          <p:spTgt spid="31"/>
                                        </p:tgtEl>
                                      </p:cBhvr>
                                    </p:animEffect>
                                    <p:anim calcmode="lin" valueType="num">
                                      <p:cBhvr>
                                        <p:cTn id="94" dur="1000" fill="hold"/>
                                        <p:tgtEl>
                                          <p:spTgt spid="31"/>
                                        </p:tgtEl>
                                        <p:attrNameLst>
                                          <p:attrName>ppt_x</p:attrName>
                                        </p:attrNameLst>
                                      </p:cBhvr>
                                      <p:tavLst>
                                        <p:tav tm="0">
                                          <p:val>
                                            <p:strVal val="#ppt_x"/>
                                          </p:val>
                                        </p:tav>
                                        <p:tav tm="100000">
                                          <p:val>
                                            <p:strVal val="#ppt_x"/>
                                          </p:val>
                                        </p:tav>
                                      </p:tavLst>
                                    </p:anim>
                                    <p:anim calcmode="lin" valueType="num">
                                      <p:cBhvr>
                                        <p:cTn id="9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fade">
                                      <p:cBhvr>
                                        <p:cTn id="100" dur="1000"/>
                                        <p:tgtEl>
                                          <p:spTgt spid="33"/>
                                        </p:tgtEl>
                                      </p:cBhvr>
                                    </p:animEffect>
                                    <p:anim calcmode="lin" valueType="num">
                                      <p:cBhvr>
                                        <p:cTn id="101" dur="1000" fill="hold"/>
                                        <p:tgtEl>
                                          <p:spTgt spid="33"/>
                                        </p:tgtEl>
                                        <p:attrNameLst>
                                          <p:attrName>ppt_x</p:attrName>
                                        </p:attrNameLst>
                                      </p:cBhvr>
                                      <p:tavLst>
                                        <p:tav tm="0">
                                          <p:val>
                                            <p:strVal val="#ppt_x"/>
                                          </p:val>
                                        </p:tav>
                                        <p:tav tm="100000">
                                          <p:val>
                                            <p:strVal val="#ppt_x"/>
                                          </p:val>
                                        </p:tav>
                                      </p:tavLst>
                                    </p:anim>
                                    <p:anim calcmode="lin" valueType="num">
                                      <p:cBhvr>
                                        <p:cTn id="10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 calcmode="lin" valueType="num">
                                      <p:cBhvr additive="base">
                                        <p:cTn id="107" dur="500" fill="hold"/>
                                        <p:tgtEl>
                                          <p:spTgt spid="34"/>
                                        </p:tgtEl>
                                        <p:attrNameLst>
                                          <p:attrName>ppt_x</p:attrName>
                                        </p:attrNameLst>
                                      </p:cBhvr>
                                      <p:tavLst>
                                        <p:tav tm="0">
                                          <p:val>
                                            <p:strVal val="#ppt_x"/>
                                          </p:val>
                                        </p:tav>
                                        <p:tav tm="100000">
                                          <p:val>
                                            <p:strVal val="#ppt_x"/>
                                          </p:val>
                                        </p:tav>
                                      </p:tavLst>
                                    </p:anim>
                                    <p:anim calcmode="lin" valueType="num">
                                      <p:cBhvr additive="base">
                                        <p:cTn id="10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8" grpId="0"/>
      <p:bldP spid="23" grpId="0"/>
      <p:bldP spid="27" grpId="0"/>
      <p:bldP spid="34" grpId="0"/>
    </p:bldLst>
  </p:timing>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46C733E4-C4D8-BB02-FB64-F95FE681EFD2}"/>
            </a:ext>
          </a:extLst>
        </p:cNvPr>
        <p:cNvGrpSpPr/>
        <p:nvPr/>
      </p:nvGrpSpPr>
      <p:grpSpPr>
        <a:xfrm>
          <a:off x="0" y="0"/>
          <a:ext cx="0" cy="0"/>
          <a:chOff x="0" y="0"/>
          <a:chExt cx="0" cy="0"/>
        </a:xfrm>
      </p:grpSpPr>
      <p:sp>
        <p:nvSpPr>
          <p:cNvPr id="440" name="Google Shape;440;p4">
            <a:extLst>
              <a:ext uri="{FF2B5EF4-FFF2-40B4-BE49-F238E27FC236}">
                <a16:creationId xmlns:a16="http://schemas.microsoft.com/office/drawing/2014/main" id="{CFD1E27E-FA50-FF57-390E-C4F545E8ADA2}"/>
              </a:ext>
            </a:extLst>
          </p:cNvPr>
          <p:cNvSpPr txBox="1">
            <a:spLocks noGrp="1"/>
          </p:cNvSpPr>
          <p:nvPr>
            <p:ph type="title"/>
          </p:nvPr>
        </p:nvSpPr>
        <p:spPr>
          <a:xfrm>
            <a:off x="261189" y="255637"/>
            <a:ext cx="9187611" cy="668594"/>
          </a:xfrm>
          <a:prstGeom prst="rect">
            <a:avLst/>
          </a:prstGeom>
          <a:noFill/>
          <a:ln>
            <a:noFill/>
          </a:ln>
        </p:spPr>
        <p:txBody>
          <a:bodyPr spcFirstLastPara="1" wrap="square" lIns="0" tIns="0" rIns="0" bIns="0" anchor="ctr" anchorCtr="0">
            <a:noAutofit/>
          </a:bodyPr>
          <a:lstStyle/>
          <a:p>
            <a:r>
              <a:rPr lang="en-US" u="sng"/>
              <a:t>About NAMCOB</a:t>
            </a:r>
            <a:endParaRPr lang="en-US" u="sng" kern="1200">
              <a:solidFill>
                <a:srgbClr val="4F81BD">
                  <a:lumMod val="75000"/>
                </a:srgbClr>
              </a:solidFill>
              <a:latin typeface="Aptos" panose="020B0004020202020204" pitchFamily="34" charset="0"/>
              <a:cs typeface="Poppins Bold"/>
            </a:endParaRPr>
          </a:p>
        </p:txBody>
      </p:sp>
      <p:sp>
        <p:nvSpPr>
          <p:cNvPr id="2" name="Rectangle 1">
            <a:extLst>
              <a:ext uri="{FF2B5EF4-FFF2-40B4-BE49-F238E27FC236}">
                <a16:creationId xmlns:a16="http://schemas.microsoft.com/office/drawing/2014/main" id="{AB5494FD-AA88-5914-CABA-0645CD12EE88}"/>
              </a:ext>
            </a:extLst>
          </p:cNvPr>
          <p:cNvSpPr>
            <a:spLocks noChangeArrowheads="1"/>
          </p:cNvSpPr>
          <p:nvPr/>
        </p:nvSpPr>
        <p:spPr bwMode="auto">
          <a:xfrm>
            <a:off x="255637" y="1549590"/>
            <a:ext cx="440485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US" sz="1600">
                <a:latin typeface="Aptos" panose="020B0004020202020204" pitchFamily="34" charset="0"/>
              </a:rPr>
              <a:t>Namibia Nature Foundation </a:t>
            </a:r>
          </a:p>
          <a:p>
            <a:pPr marL="285750" indent="-285750">
              <a:buFont typeface="Arial" panose="020B0604020202020204" pitchFamily="34" charset="0"/>
              <a:buChar char="•"/>
            </a:pPr>
            <a:r>
              <a:rPr lang="en-US" sz="1600" err="1">
                <a:latin typeface="Aptos" panose="020B0004020202020204" pitchFamily="34" charset="0"/>
              </a:rPr>
              <a:t>Debmarine-Namdeb</a:t>
            </a:r>
            <a:r>
              <a:rPr lang="en-US" sz="1600">
                <a:latin typeface="Aptos" panose="020B0004020202020204" pitchFamily="34" charset="0"/>
              </a:rPr>
              <a:t> Foundation</a:t>
            </a:r>
          </a:p>
          <a:p>
            <a:pPr marL="285750" indent="-285750">
              <a:buFont typeface="Arial" panose="020B0604020202020204" pitchFamily="34" charset="0"/>
              <a:buChar char="•"/>
            </a:pPr>
            <a:r>
              <a:rPr lang="en-US" sz="1600">
                <a:latin typeface="Aptos" panose="020B0004020202020204" pitchFamily="34" charset="0"/>
              </a:rPr>
              <a:t>Southern African Foundation for the Conservation of Coastal Birds (SANCCOB)</a:t>
            </a:r>
          </a:p>
          <a:p>
            <a:pPr marL="285750" indent="-285750">
              <a:buFont typeface="Arial" panose="020B0604020202020204" pitchFamily="34" charset="0"/>
              <a:buChar char="•"/>
            </a:pPr>
            <a:r>
              <a:rPr lang="en-US" sz="1600">
                <a:latin typeface="Aptos" panose="020B0004020202020204" pitchFamily="34" charset="0"/>
              </a:rPr>
              <a:t>Maryland Zoo</a:t>
            </a:r>
          </a:p>
          <a:p>
            <a:pPr marL="285750" indent="-285750">
              <a:buFont typeface="Arial" panose="020B0604020202020204" pitchFamily="34" charset="0"/>
              <a:buChar char="•"/>
            </a:pPr>
            <a:r>
              <a:rPr lang="en-US" sz="1600">
                <a:latin typeface="Aptos" panose="020B0004020202020204" pitchFamily="34" charset="0"/>
              </a:rPr>
              <a:t>African Penguin Project</a:t>
            </a:r>
          </a:p>
          <a:p>
            <a:pPr marL="285750" indent="-285750">
              <a:buFont typeface="Arial" panose="020B0604020202020204" pitchFamily="34" charset="0"/>
              <a:buChar char="•"/>
            </a:pPr>
            <a:r>
              <a:rPr lang="en-US" sz="1600">
                <a:latin typeface="Aptos" panose="020B0004020202020204" pitchFamily="34" charset="0"/>
              </a:rPr>
              <a:t>Namibia Chamber of Environment.</a:t>
            </a:r>
            <a:endParaRPr kumimoji="0" lang="en-NA" altLang="en-NA" sz="2000" b="0" i="0" u="none" strike="noStrike" cap="none" normalizeH="0" baseline="0">
              <a:ln>
                <a:noFill/>
              </a:ln>
              <a:solidFill>
                <a:schemeClr val="tx1"/>
              </a:solidFill>
              <a:effectLst/>
              <a:highlight>
                <a:srgbClr val="FFFF00"/>
              </a:highlight>
              <a:latin typeface="Aptos" panose="020B0004020202020204" pitchFamily="34" charset="0"/>
            </a:endParaRPr>
          </a:p>
        </p:txBody>
      </p:sp>
      <p:pic>
        <p:nvPicPr>
          <p:cNvPr id="6" name="Picture 5">
            <a:extLst>
              <a:ext uri="{FF2B5EF4-FFF2-40B4-BE49-F238E27FC236}">
                <a16:creationId xmlns:a16="http://schemas.microsoft.com/office/drawing/2014/main" id="{40128273-1674-ABD2-5200-2BA877B9A938}"/>
              </a:ext>
            </a:extLst>
          </p:cNvPr>
          <p:cNvPicPr>
            <a:picLocks noChangeAspect="1"/>
          </p:cNvPicPr>
          <p:nvPr/>
        </p:nvPicPr>
        <p:blipFill>
          <a:blip r:embed="rId3"/>
          <a:stretch>
            <a:fillRect/>
          </a:stretch>
        </p:blipFill>
        <p:spPr>
          <a:xfrm>
            <a:off x="0" y="4662334"/>
            <a:ext cx="2095500" cy="2095500"/>
          </a:xfrm>
          <a:prstGeom prst="rect">
            <a:avLst/>
          </a:prstGeom>
        </p:spPr>
      </p:pic>
      <p:pic>
        <p:nvPicPr>
          <p:cNvPr id="1026" name="Picture 2" descr="Debmarine-Namdeb Foundation logo">
            <a:extLst>
              <a:ext uri="{FF2B5EF4-FFF2-40B4-BE49-F238E27FC236}">
                <a16:creationId xmlns:a16="http://schemas.microsoft.com/office/drawing/2014/main" id="{5A2607B7-68DC-A1A1-A053-E06C30CC9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48" y="5059312"/>
            <a:ext cx="209550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68F9452-2351-EE4B-C02A-E157BC076E11}"/>
              </a:ext>
            </a:extLst>
          </p:cNvPr>
          <p:cNvPicPr>
            <a:picLocks noChangeAspect="1"/>
          </p:cNvPicPr>
          <p:nvPr/>
        </p:nvPicPr>
        <p:blipFill>
          <a:blip r:embed="rId5"/>
          <a:stretch>
            <a:fillRect/>
          </a:stretch>
        </p:blipFill>
        <p:spPr>
          <a:xfrm>
            <a:off x="2153263" y="4848947"/>
            <a:ext cx="1454201" cy="1601168"/>
          </a:xfrm>
          <a:prstGeom prst="rect">
            <a:avLst/>
          </a:prstGeom>
        </p:spPr>
      </p:pic>
      <p:pic>
        <p:nvPicPr>
          <p:cNvPr id="8" name="Picture 7">
            <a:extLst>
              <a:ext uri="{FF2B5EF4-FFF2-40B4-BE49-F238E27FC236}">
                <a16:creationId xmlns:a16="http://schemas.microsoft.com/office/drawing/2014/main" id="{8FCDB41D-ACAC-1C5C-2888-9F4E3AC4153D}"/>
              </a:ext>
            </a:extLst>
          </p:cNvPr>
          <p:cNvPicPr>
            <a:picLocks noChangeAspect="1"/>
          </p:cNvPicPr>
          <p:nvPr/>
        </p:nvPicPr>
        <p:blipFill>
          <a:blip r:embed="rId6"/>
          <a:stretch>
            <a:fillRect/>
          </a:stretch>
        </p:blipFill>
        <p:spPr>
          <a:xfrm>
            <a:off x="206119" y="3521485"/>
            <a:ext cx="1905000" cy="857250"/>
          </a:xfrm>
          <a:prstGeom prst="rect">
            <a:avLst/>
          </a:prstGeom>
        </p:spPr>
      </p:pic>
      <p:pic>
        <p:nvPicPr>
          <p:cNvPr id="9" name="Picture 8">
            <a:extLst>
              <a:ext uri="{FF2B5EF4-FFF2-40B4-BE49-F238E27FC236}">
                <a16:creationId xmlns:a16="http://schemas.microsoft.com/office/drawing/2014/main" id="{C303F14E-80CD-7B72-B97B-33B2F7032764}"/>
              </a:ext>
            </a:extLst>
          </p:cNvPr>
          <p:cNvPicPr>
            <a:picLocks noChangeAspect="1"/>
          </p:cNvPicPr>
          <p:nvPr/>
        </p:nvPicPr>
        <p:blipFill>
          <a:blip r:embed="rId7"/>
          <a:stretch>
            <a:fillRect/>
          </a:stretch>
        </p:blipFill>
        <p:spPr>
          <a:xfrm>
            <a:off x="2264132" y="3497211"/>
            <a:ext cx="1924328" cy="1084621"/>
          </a:xfrm>
          <a:prstGeom prst="rect">
            <a:avLst/>
          </a:prstGeom>
        </p:spPr>
      </p:pic>
      <p:pic>
        <p:nvPicPr>
          <p:cNvPr id="10" name="Picture 9">
            <a:extLst>
              <a:ext uri="{FF2B5EF4-FFF2-40B4-BE49-F238E27FC236}">
                <a16:creationId xmlns:a16="http://schemas.microsoft.com/office/drawing/2014/main" id="{32379D42-12C6-E23B-E72E-E2F02AC3F237}"/>
              </a:ext>
            </a:extLst>
          </p:cNvPr>
          <p:cNvPicPr>
            <a:picLocks noChangeAspect="1"/>
          </p:cNvPicPr>
          <p:nvPr/>
        </p:nvPicPr>
        <p:blipFill>
          <a:blip r:embed="rId8"/>
          <a:stretch>
            <a:fillRect/>
          </a:stretch>
        </p:blipFill>
        <p:spPr>
          <a:xfrm>
            <a:off x="4299410" y="3429461"/>
            <a:ext cx="1860571" cy="1378514"/>
          </a:xfrm>
          <a:prstGeom prst="rect">
            <a:avLst/>
          </a:prstGeom>
        </p:spPr>
      </p:pic>
      <p:sp>
        <p:nvSpPr>
          <p:cNvPr id="11" name="Rectangle 10">
            <a:extLst>
              <a:ext uri="{FF2B5EF4-FFF2-40B4-BE49-F238E27FC236}">
                <a16:creationId xmlns:a16="http://schemas.microsoft.com/office/drawing/2014/main" id="{F8E611BC-81A4-9855-C814-9E790B57FC25}"/>
              </a:ext>
            </a:extLst>
          </p:cNvPr>
          <p:cNvSpPr/>
          <p:nvPr/>
        </p:nvSpPr>
        <p:spPr>
          <a:xfrm>
            <a:off x="324467" y="1042218"/>
            <a:ext cx="3834580" cy="44245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latin typeface="Aptos" panose="020B0004020202020204" pitchFamily="34" charset="0"/>
              </a:rPr>
              <a:t>Founding Entities</a:t>
            </a:r>
            <a:endParaRPr lang="en-NA" sz="1800" b="1">
              <a:latin typeface="Aptos" panose="020B0004020202020204" pitchFamily="34" charset="0"/>
            </a:endParaRPr>
          </a:p>
        </p:txBody>
      </p:sp>
      <p:sp>
        <p:nvSpPr>
          <p:cNvPr id="12" name="Rectangle 11">
            <a:extLst>
              <a:ext uri="{FF2B5EF4-FFF2-40B4-BE49-F238E27FC236}">
                <a16:creationId xmlns:a16="http://schemas.microsoft.com/office/drawing/2014/main" id="{E2582F86-8755-6BD7-2FF0-94DDB2DF8D75}"/>
              </a:ext>
            </a:extLst>
          </p:cNvPr>
          <p:cNvSpPr/>
          <p:nvPr/>
        </p:nvSpPr>
        <p:spPr>
          <a:xfrm>
            <a:off x="7398778" y="1086463"/>
            <a:ext cx="3834580" cy="44245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latin typeface="Aptos" panose="020B0004020202020204" pitchFamily="34" charset="0"/>
              </a:rPr>
              <a:t>Goal and Objectives</a:t>
            </a:r>
            <a:endParaRPr lang="en-NA" sz="1800" b="1">
              <a:latin typeface="Aptos" panose="020B0004020202020204" pitchFamily="34" charset="0"/>
            </a:endParaRPr>
          </a:p>
        </p:txBody>
      </p:sp>
      <p:sp>
        <p:nvSpPr>
          <p:cNvPr id="13" name="Rectangle 12">
            <a:extLst>
              <a:ext uri="{FF2B5EF4-FFF2-40B4-BE49-F238E27FC236}">
                <a16:creationId xmlns:a16="http://schemas.microsoft.com/office/drawing/2014/main" id="{138AD287-7250-1F35-7E02-CCF558DEBA9B}"/>
              </a:ext>
            </a:extLst>
          </p:cNvPr>
          <p:cNvSpPr>
            <a:spLocks noChangeArrowheads="1"/>
          </p:cNvSpPr>
          <p:nvPr/>
        </p:nvSpPr>
        <p:spPr bwMode="auto">
          <a:xfrm>
            <a:off x="7143134" y="1856801"/>
            <a:ext cx="4404852"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a:buFont typeface="Arial" panose="020B0604020202020204" pitchFamily="34" charset="0"/>
              <a:buChar char="•"/>
            </a:pPr>
            <a:r>
              <a:rPr lang="en-US" sz="1600">
                <a:latin typeface="Aptos" panose="020B0004020202020204" pitchFamily="34" charset="0"/>
              </a:rPr>
              <a:t>Our goal is to conserve seabirds on the Namibia coast and in its marine exclusive economic zone, with emphasis on the most threated species.</a:t>
            </a:r>
          </a:p>
          <a:p>
            <a:pPr marL="285750" indent="-285750" algn="just">
              <a:buFont typeface="Arial" panose="020B0604020202020204" pitchFamily="34" charset="0"/>
              <a:buChar char="•"/>
            </a:pPr>
            <a:r>
              <a:rPr lang="en-US" sz="1600">
                <a:latin typeface="Aptos" panose="020B0004020202020204" pitchFamily="34" charset="0"/>
              </a:rPr>
              <a:t>Strengthen seabird crisis response and rehabilitation capacity</a:t>
            </a:r>
          </a:p>
          <a:p>
            <a:pPr marL="285750" indent="-285750" algn="just">
              <a:buFont typeface="Arial" panose="020B0604020202020204" pitchFamily="34" charset="0"/>
              <a:buChar char="•"/>
            </a:pPr>
            <a:r>
              <a:rPr lang="en-US" sz="1600">
                <a:latin typeface="Aptos" panose="020B0004020202020204" pitchFamily="34" charset="0"/>
              </a:rPr>
              <a:t>Advance monitoring, research, and data management</a:t>
            </a:r>
          </a:p>
          <a:p>
            <a:pPr marL="285750" indent="-285750" algn="just">
              <a:buFont typeface="Arial" panose="020B0604020202020204" pitchFamily="34" charset="0"/>
              <a:buChar char="•"/>
            </a:pPr>
            <a:r>
              <a:rPr lang="en-US" sz="1600">
                <a:latin typeface="Aptos" panose="020B0004020202020204" pitchFamily="34" charset="0"/>
              </a:rPr>
              <a:t>Educate and build skills among local community while raising public awareness for marine conservation</a:t>
            </a:r>
          </a:p>
          <a:p>
            <a:pPr marL="285750" indent="-285750" algn="just">
              <a:buFont typeface="Arial" panose="020B0604020202020204" pitchFamily="34" charset="0"/>
              <a:buChar char="•"/>
            </a:pPr>
            <a:r>
              <a:rPr lang="en-US" sz="1600">
                <a:latin typeface="Aptos" panose="020B0004020202020204" pitchFamily="34" charset="0"/>
              </a:rPr>
              <a:t>Develop sustainable funding and governance strategies</a:t>
            </a:r>
          </a:p>
          <a:p>
            <a:pPr marL="285750" indent="-285750" algn="just">
              <a:buFont typeface="Arial" panose="020B0604020202020204" pitchFamily="34" charset="0"/>
              <a:buChar char="•"/>
            </a:pPr>
            <a:r>
              <a:rPr lang="en-US" sz="1600">
                <a:latin typeface="Aptos" panose="020B0004020202020204" pitchFamily="34" charset="0"/>
              </a:rPr>
              <a:t>Support NIMPA’s conservation and management</a:t>
            </a:r>
          </a:p>
          <a:p>
            <a:pPr marL="285750" indent="-285750" algn="just">
              <a:buFont typeface="Arial" panose="020B0604020202020204" pitchFamily="34" charset="0"/>
              <a:buChar char="•"/>
            </a:pPr>
            <a:endParaRPr kumimoji="0" lang="en-NA" altLang="en-NA" sz="2000" b="0" i="0" u="none" strike="noStrike" cap="none" normalizeH="0" baseline="0">
              <a:ln>
                <a:noFill/>
              </a:ln>
              <a:solidFill>
                <a:schemeClr val="tx1"/>
              </a:solidFill>
              <a:effectLst/>
              <a:highlight>
                <a:srgbClr val="FFFF00"/>
              </a:highlight>
              <a:latin typeface="Aptos" panose="020B0004020202020204" pitchFamily="34" charset="0"/>
            </a:endParaRPr>
          </a:p>
        </p:txBody>
      </p:sp>
    </p:spTree>
    <p:extLst>
      <p:ext uri="{BB962C8B-B14F-4D97-AF65-F5344CB8AC3E}">
        <p14:creationId xmlns:p14="http://schemas.microsoft.com/office/powerpoint/2010/main" val="3551790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CFEAC4C5-01F7-8E81-18EC-854DB4E6B986}"/>
            </a:ext>
          </a:extLst>
        </p:cNvPr>
        <p:cNvGrpSpPr/>
        <p:nvPr/>
      </p:nvGrpSpPr>
      <p:grpSpPr>
        <a:xfrm>
          <a:off x="0" y="0"/>
          <a:ext cx="0" cy="0"/>
          <a:chOff x="0" y="0"/>
          <a:chExt cx="0" cy="0"/>
        </a:xfrm>
      </p:grpSpPr>
      <p:sp>
        <p:nvSpPr>
          <p:cNvPr id="440" name="Google Shape;440;p4">
            <a:extLst>
              <a:ext uri="{FF2B5EF4-FFF2-40B4-BE49-F238E27FC236}">
                <a16:creationId xmlns:a16="http://schemas.microsoft.com/office/drawing/2014/main" id="{DA4219F4-5251-3993-E824-A946D111D547}"/>
              </a:ext>
            </a:extLst>
          </p:cNvPr>
          <p:cNvSpPr txBox="1">
            <a:spLocks noGrp="1"/>
          </p:cNvSpPr>
          <p:nvPr>
            <p:ph type="title"/>
          </p:nvPr>
        </p:nvSpPr>
        <p:spPr>
          <a:xfrm>
            <a:off x="275937" y="223520"/>
            <a:ext cx="5824229" cy="668594"/>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2"/>
              </a:buClr>
              <a:buSzPts val="3200"/>
              <a:buFont typeface="Calibri"/>
              <a:buNone/>
            </a:pPr>
            <a:r>
              <a:rPr lang="en-US" sz="3200" b="1" u="sng">
                <a:latin typeface="Aptos" panose="020B0004020202020204" pitchFamily="34" charset="0"/>
              </a:rPr>
              <a:t>Treats to Seabirds</a:t>
            </a:r>
            <a:endParaRPr lang="en-US">
              <a:latin typeface="Aptos" panose="020B0004020202020204" pitchFamily="34" charset="0"/>
            </a:endParaRPr>
          </a:p>
        </p:txBody>
      </p:sp>
      <p:pic>
        <p:nvPicPr>
          <p:cNvPr id="3" name="Picture 6">
            <a:extLst>
              <a:ext uri="{FF2B5EF4-FFF2-40B4-BE49-F238E27FC236}">
                <a16:creationId xmlns:a16="http://schemas.microsoft.com/office/drawing/2014/main" id="{8CD0AD0F-4287-BE56-0CF9-67171464E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07" y="892114"/>
            <a:ext cx="5299088" cy="39263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99D07D0-E148-F140-3FE2-7E95F5FC1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764" y="76125"/>
            <a:ext cx="6094313" cy="32007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7B2D5EA-EB8F-D69A-60A9-41754ED18955}"/>
              </a:ext>
            </a:extLst>
          </p:cNvPr>
          <p:cNvPicPr>
            <a:picLocks noChangeAspect="1"/>
          </p:cNvPicPr>
          <p:nvPr/>
        </p:nvPicPr>
        <p:blipFill>
          <a:blip r:embed="rId5"/>
          <a:stretch>
            <a:fillRect/>
          </a:stretch>
        </p:blipFill>
        <p:spPr>
          <a:xfrm>
            <a:off x="5850193" y="3383386"/>
            <a:ext cx="5802312" cy="3164897"/>
          </a:xfrm>
          <a:prstGeom prst="rect">
            <a:avLst/>
          </a:prstGeom>
        </p:spPr>
      </p:pic>
      <p:sp>
        <p:nvSpPr>
          <p:cNvPr id="9" name="TextBox 8">
            <a:extLst>
              <a:ext uri="{FF2B5EF4-FFF2-40B4-BE49-F238E27FC236}">
                <a16:creationId xmlns:a16="http://schemas.microsoft.com/office/drawing/2014/main" id="{A2134C14-368E-4ECC-E589-C3BC1E8B2C55}"/>
              </a:ext>
            </a:extLst>
          </p:cNvPr>
          <p:cNvSpPr txBox="1"/>
          <p:nvPr/>
        </p:nvSpPr>
        <p:spPr>
          <a:xfrm>
            <a:off x="256522" y="5114064"/>
            <a:ext cx="5260258" cy="1520416"/>
          </a:xfrm>
          <a:prstGeom prst="rect">
            <a:avLst/>
          </a:prstGeom>
          <a:noFill/>
        </p:spPr>
        <p:txBody>
          <a:bodyPr wrap="square">
            <a:sp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Poppins" panose="00000500000000000000" pitchFamily="2" charset="0"/>
              </a:rPr>
              <a:t>Overfishing (sardine – 1960s)​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Poppins" panose="00000500000000000000" pitchFamily="2" charset="0"/>
              </a:rPr>
              <a:t>Coastal and marine diamond mining (regulated)</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Poppins" panose="00000500000000000000" pitchFamily="2" charset="0"/>
              </a:rPr>
              <a:t>​Oil Exploration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Poppins" panose="00000500000000000000" pitchFamily="2" charset="0"/>
              </a:rPr>
              <a:t>Guano harvesting (prohibited)</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Poppins" panose="00000500000000000000" pitchFamily="2" charset="0"/>
              </a:rPr>
              <a:t>​Disease (Outbreak of Bird flue)</a:t>
            </a:r>
          </a:p>
        </p:txBody>
      </p:sp>
    </p:spTree>
    <p:extLst>
      <p:ext uri="{BB962C8B-B14F-4D97-AF65-F5344CB8AC3E}">
        <p14:creationId xmlns:p14="http://schemas.microsoft.com/office/powerpoint/2010/main" val="1136519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0914F2B1-4C37-6CA1-34BC-BC561243FE95}"/>
            </a:ext>
          </a:extLst>
        </p:cNvPr>
        <p:cNvGrpSpPr/>
        <p:nvPr/>
      </p:nvGrpSpPr>
      <p:grpSpPr>
        <a:xfrm>
          <a:off x="0" y="0"/>
          <a:ext cx="0" cy="0"/>
          <a:chOff x="0" y="0"/>
          <a:chExt cx="0" cy="0"/>
        </a:xfrm>
      </p:grpSpPr>
      <p:sp>
        <p:nvSpPr>
          <p:cNvPr id="440" name="Google Shape;440;p4">
            <a:extLst>
              <a:ext uri="{FF2B5EF4-FFF2-40B4-BE49-F238E27FC236}">
                <a16:creationId xmlns:a16="http://schemas.microsoft.com/office/drawing/2014/main" id="{15667B97-A48C-4983-AD51-C9313835A879}"/>
              </a:ext>
            </a:extLst>
          </p:cNvPr>
          <p:cNvSpPr txBox="1">
            <a:spLocks noGrp="1"/>
          </p:cNvSpPr>
          <p:nvPr>
            <p:ph type="title"/>
          </p:nvPr>
        </p:nvSpPr>
        <p:spPr>
          <a:xfrm>
            <a:off x="4883844" y="115784"/>
            <a:ext cx="1467795" cy="668594"/>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2"/>
              </a:buClr>
              <a:buSzPts val="3200"/>
              <a:buFont typeface="Calibri"/>
              <a:buNone/>
            </a:pPr>
            <a:r>
              <a:rPr lang="en-US" u="sng" dirty="0">
                <a:latin typeface="Aptos" panose="020B0004020202020204" pitchFamily="34" charset="0"/>
              </a:rPr>
              <a:t>Status</a:t>
            </a:r>
            <a:endParaRPr lang="en-US" dirty="0">
              <a:latin typeface="Aptos" panose="020B0004020202020204" pitchFamily="34" charset="0"/>
            </a:endParaRPr>
          </a:p>
        </p:txBody>
      </p:sp>
      <p:pic>
        <p:nvPicPr>
          <p:cNvPr id="6" name="Picture 5" descr="A comparison of penguins on a rocky hill&#10;&#10;AI-generated content may be incorrect.">
            <a:extLst>
              <a:ext uri="{FF2B5EF4-FFF2-40B4-BE49-F238E27FC236}">
                <a16:creationId xmlns:a16="http://schemas.microsoft.com/office/drawing/2014/main" id="{022E910A-3350-E72A-B678-5E6B81FDA655}"/>
              </a:ext>
            </a:extLst>
          </p:cNvPr>
          <p:cNvPicPr>
            <a:picLocks noChangeAspect="1"/>
          </p:cNvPicPr>
          <p:nvPr/>
        </p:nvPicPr>
        <p:blipFill>
          <a:blip r:embed="rId3"/>
          <a:stretch>
            <a:fillRect/>
          </a:stretch>
        </p:blipFill>
        <p:spPr>
          <a:xfrm>
            <a:off x="2507850" y="755117"/>
            <a:ext cx="7094592" cy="5979980"/>
          </a:xfrm>
          <a:prstGeom prst="rect">
            <a:avLst/>
          </a:prstGeom>
        </p:spPr>
      </p:pic>
    </p:spTree>
    <p:extLst>
      <p:ext uri="{BB962C8B-B14F-4D97-AF65-F5344CB8AC3E}">
        <p14:creationId xmlns:p14="http://schemas.microsoft.com/office/powerpoint/2010/main" val="3870456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B58C5A5D-6402-0634-9C58-EABBDAE0CF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D82BCB-F67F-2873-916A-6DF3E5B15AF8}"/>
              </a:ext>
            </a:extLst>
          </p:cNvPr>
          <p:cNvSpPr>
            <a:spLocks noGrp="1"/>
          </p:cNvSpPr>
          <p:nvPr/>
        </p:nvSpPr>
        <p:spPr>
          <a:xfrm>
            <a:off x="354944"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solidFill>
                  <a:srgbClr val="0E2841">
                    <a:lumMod val="75000"/>
                    <a:lumOff val="25000"/>
                  </a:srgbClr>
                </a:solidFill>
                <a:latin typeface="Aptos" panose="020B0004020202020204" pitchFamily="34" charset="0"/>
              </a:rPr>
              <a:t>The Importance of Seabirds</a:t>
            </a:r>
            <a:r>
              <a:rPr kumimoji="0" lang="en-US" sz="3200" b="1" i="0" u="sng" strike="noStrike" kern="1200" cap="none" spc="0" normalizeH="0" baseline="0" noProof="0" dirty="0">
                <a:ln>
                  <a:noFill/>
                </a:ln>
                <a:solidFill>
                  <a:srgbClr val="0E2841">
                    <a:lumMod val="75000"/>
                    <a:lumOff val="25000"/>
                  </a:srgbClr>
                </a:solidFill>
                <a:effectLst/>
                <a:uLnTx/>
                <a:uFillTx/>
                <a:latin typeface="Aptos" panose="020B0004020202020204" pitchFamily="34" charset="0"/>
              </a:rPr>
              <a:t> </a:t>
            </a:r>
            <a:endParaRPr lang="en-NA" sz="3200" u="sng" dirty="0">
              <a:latin typeface="Aptos" panose="020B0004020202020204" pitchFamily="34" charset="0"/>
            </a:endParaRPr>
          </a:p>
        </p:txBody>
      </p:sp>
      <p:sp>
        <p:nvSpPr>
          <p:cNvPr id="3" name="Content Placeholder 2">
            <a:extLst>
              <a:ext uri="{FF2B5EF4-FFF2-40B4-BE49-F238E27FC236}">
                <a16:creationId xmlns:a16="http://schemas.microsoft.com/office/drawing/2014/main" id="{2311B9CC-EB44-C2D6-4D74-3DF79C63AA0B}"/>
              </a:ext>
            </a:extLst>
          </p:cNvPr>
          <p:cNvSpPr>
            <a:spLocks noGrp="1"/>
          </p:cNvSpPr>
          <p:nvPr/>
        </p:nvSpPr>
        <p:spPr>
          <a:xfrm>
            <a:off x="354945" y="1325563"/>
            <a:ext cx="5739468" cy="512295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ptos" panose="020B0004020202020204" pitchFamily="34" charset="0"/>
              </a:rPr>
              <a:t>Seabirds transfer minerals and nutrients from their marine food to the topsoil ecosystems as they defecate.</a:t>
            </a:r>
          </a:p>
          <a:p>
            <a:r>
              <a:rPr lang="en-US" sz="2000" i="0" dirty="0">
                <a:solidFill>
                  <a:srgbClr val="222222"/>
                </a:solidFill>
                <a:effectLst/>
                <a:highlight>
                  <a:srgbClr val="FFFFFF"/>
                </a:highlight>
                <a:latin typeface="Aptos" panose="020B0004020202020204" pitchFamily="34" charset="0"/>
              </a:rPr>
              <a:t>They can enrich the surrounding waters and contribute to the growth of </a:t>
            </a:r>
            <a:r>
              <a:rPr lang="en-US" sz="2000" dirty="0">
                <a:solidFill>
                  <a:srgbClr val="222222"/>
                </a:solidFill>
                <a:highlight>
                  <a:srgbClr val="FFFFFF"/>
                </a:highlight>
                <a:latin typeface="Aptos" panose="020B0004020202020204" pitchFamily="34" charset="0"/>
              </a:rPr>
              <a:t>marine plants &amp; </a:t>
            </a:r>
            <a:r>
              <a:rPr lang="en-US" sz="2000" i="0" dirty="0">
                <a:solidFill>
                  <a:srgbClr val="222222"/>
                </a:solidFill>
                <a:effectLst/>
                <a:highlight>
                  <a:srgbClr val="FFFFFF"/>
                </a:highlight>
                <a:latin typeface="Aptos" panose="020B0004020202020204" pitchFamily="34" charset="0"/>
              </a:rPr>
              <a:t>land plants which form the base of the food chain.</a:t>
            </a:r>
            <a:endParaRPr lang="en-US" sz="2000" dirty="0">
              <a:latin typeface="Aptos" panose="020B0004020202020204" pitchFamily="34" charset="0"/>
            </a:endParaRPr>
          </a:p>
          <a:p>
            <a:r>
              <a:rPr lang="en-US" sz="2000" i="0" dirty="0">
                <a:solidFill>
                  <a:srgbClr val="111111"/>
                </a:solidFill>
                <a:effectLst/>
                <a:highlight>
                  <a:srgbClr val="FFFFFF"/>
                </a:highlight>
                <a:latin typeface="Aptos" panose="020B0004020202020204" pitchFamily="34" charset="0"/>
              </a:rPr>
              <a:t>Play a critical role in maintaining a healthy balance in the food chain, and are essential for the survival of other marine species like fish and turtle</a:t>
            </a:r>
          </a:p>
          <a:p>
            <a:r>
              <a:rPr lang="en-US" sz="2000" i="0" dirty="0">
                <a:solidFill>
                  <a:srgbClr val="111111"/>
                </a:solidFill>
                <a:effectLst/>
                <a:highlight>
                  <a:srgbClr val="FFFFFF"/>
                </a:highlight>
                <a:latin typeface="Aptos" panose="020B0004020202020204" pitchFamily="34" charset="0"/>
              </a:rPr>
              <a:t>Are invaluable indicators of the overall health of the ocean</a:t>
            </a:r>
            <a:endParaRPr lang="en-US" sz="2000" dirty="0">
              <a:solidFill>
                <a:srgbClr val="111111"/>
              </a:solidFill>
              <a:highlight>
                <a:srgbClr val="FFFFFF"/>
              </a:highlight>
              <a:latin typeface="Aptos" panose="020B0004020202020204" pitchFamily="34" charset="0"/>
            </a:endParaRPr>
          </a:p>
          <a:p>
            <a:r>
              <a:rPr lang="en-US" sz="2000" i="0" dirty="0">
                <a:solidFill>
                  <a:srgbClr val="222222"/>
                </a:solidFill>
                <a:effectLst/>
                <a:highlight>
                  <a:srgbClr val="FFFFFF"/>
                </a:highlight>
                <a:latin typeface="Aptos" panose="020B0004020202020204" pitchFamily="34" charset="0"/>
              </a:rPr>
              <a:t>Changes in their population size, distribution, or diet can indicate changes in the availability and quality of the food they eat, the ocean’s physical conditions, and the presence of pollutants and contaminants in the water.</a:t>
            </a:r>
            <a:endParaRPr lang="en-NA" sz="2000" dirty="0">
              <a:latin typeface="Aptos" panose="020B0004020202020204" pitchFamily="34" charset="0"/>
            </a:endParaRPr>
          </a:p>
        </p:txBody>
      </p:sp>
      <p:pic>
        <p:nvPicPr>
          <p:cNvPr id="15362" name="Picture 2">
            <a:extLst>
              <a:ext uri="{FF2B5EF4-FFF2-40B4-BE49-F238E27FC236}">
                <a16:creationId xmlns:a16="http://schemas.microsoft.com/office/drawing/2014/main" id="{EFFBE756-E3AC-0C5E-4B47-23BE4A6CB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892" y="3188152"/>
            <a:ext cx="2834708" cy="2834708"/>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A diagram of a bird feeding&#10;&#10;Description automatically generated">
            <a:extLst>
              <a:ext uri="{FF2B5EF4-FFF2-40B4-BE49-F238E27FC236}">
                <a16:creationId xmlns:a16="http://schemas.microsoft.com/office/drawing/2014/main" id="{2FBC0E53-37F7-7DF9-3638-8EEFC26E6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892" y="0"/>
            <a:ext cx="5739467" cy="315033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0840CC4E-A8F0-9DD0-BB74-825F1795F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4079" y="3150330"/>
            <a:ext cx="2702280" cy="293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653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grpSp>
        <p:nvGrpSpPr>
          <p:cNvPr id="368" name="Google Shape;368;p4"/>
          <p:cNvGrpSpPr/>
          <p:nvPr/>
        </p:nvGrpSpPr>
        <p:grpSpPr>
          <a:xfrm>
            <a:off x="736036" y="1869528"/>
            <a:ext cx="3424282" cy="2168433"/>
            <a:chOff x="1126409" y="2531231"/>
            <a:chExt cx="3239283" cy="2051287"/>
          </a:xfrm>
        </p:grpSpPr>
        <p:sp>
          <p:nvSpPr>
            <p:cNvPr id="369" name="Google Shape;369;p4"/>
            <p:cNvSpPr txBox="1"/>
            <p:nvPr/>
          </p:nvSpPr>
          <p:spPr>
            <a:xfrm>
              <a:off x="1126409" y="2531231"/>
              <a:ext cx="3239283" cy="524069"/>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US" sz="1800" b="1">
                  <a:solidFill>
                    <a:schemeClr val="accent2"/>
                  </a:solidFill>
                  <a:latin typeface="Aptos" panose="020B0004020202020204" pitchFamily="34" charset="0"/>
                  <a:ea typeface="Calibri" panose="020F0502020204030204" pitchFamily="34" charset="0"/>
                  <a:cs typeface="Calibri" panose="020F0502020204030204" pitchFamily="34" charset="0"/>
                  <a:sym typeface="Calibri"/>
                </a:rPr>
                <a:t>5. Environmental Education and Community Engagement</a:t>
              </a:r>
              <a:endParaRPr>
                <a:latin typeface="Aptos" panose="020B0004020202020204" pitchFamily="34" charset="0"/>
                <a:ea typeface="Calibri" panose="020F0502020204030204" pitchFamily="34" charset="0"/>
                <a:cs typeface="Calibri" panose="020F0502020204030204" pitchFamily="34" charset="0"/>
              </a:endParaRPr>
            </a:p>
          </p:txBody>
        </p:sp>
        <p:sp>
          <p:nvSpPr>
            <p:cNvPr id="370" name="Google Shape;370;p4"/>
            <p:cNvSpPr txBox="1"/>
            <p:nvPr/>
          </p:nvSpPr>
          <p:spPr>
            <a:xfrm>
              <a:off x="1182216" y="3155886"/>
              <a:ext cx="2755627" cy="1426632"/>
            </a:xfrm>
            <a:prstGeom prst="rect">
              <a:avLst/>
            </a:prstGeom>
            <a:noFill/>
            <a:ln>
              <a:noFill/>
            </a:ln>
          </p:spPr>
          <p:txBody>
            <a:bodyPr spcFirstLastPara="1" wrap="square" lIns="0" tIns="0" rIns="0" bIns="0" anchor="t" anchorCtr="0">
              <a:spAutoFit/>
            </a:bodyPr>
            <a:lstStyle/>
            <a:p>
              <a:pPr marL="171450" marR="0" lvl="0" indent="-171450" algn="l" rtl="0">
                <a:spcBef>
                  <a:spcPts val="0"/>
                </a:spcBef>
                <a:spcAft>
                  <a:spcPts val="0"/>
                </a:spcAft>
                <a:buClr>
                  <a:srgbClr val="000000"/>
                </a:buClr>
                <a:buSzPts val="1200"/>
                <a:buFont typeface="Arial"/>
                <a:buChar char="›"/>
              </a:pPr>
              <a:r>
                <a:rPr lang="en-US" dirty="0">
                  <a:latin typeface="Aptos" panose="020B0004020202020204" pitchFamily="34" charset="0"/>
                  <a:ea typeface="Calibri" panose="020F0502020204030204" pitchFamily="34" charset="0"/>
                  <a:cs typeface="Calibri" panose="020F0502020204030204" pitchFamily="34" charset="0"/>
                </a:rPr>
                <a:t>Build awareness among coastal communities and schools on the status and importance of seabird and marine conservation.</a:t>
              </a:r>
            </a:p>
            <a:p>
              <a:pPr marL="171450" marR="0" lvl="0" indent="-171450" algn="l" rtl="0">
                <a:spcBef>
                  <a:spcPts val="0"/>
                </a:spcBef>
                <a:spcAft>
                  <a:spcPts val="0"/>
                </a:spcAft>
                <a:buClr>
                  <a:srgbClr val="000000"/>
                </a:buClr>
                <a:buSzPts val="1200"/>
                <a:buFont typeface="Arial"/>
                <a:buChar char="›"/>
              </a:pPr>
              <a:r>
                <a:rPr lang="en-US" dirty="0">
                  <a:latin typeface="Aptos" panose="020B0004020202020204" pitchFamily="34" charset="0"/>
                  <a:ea typeface="Calibri" panose="020F0502020204030204" pitchFamily="34" charset="0"/>
                  <a:cs typeface="Calibri" panose="020F0502020204030204" pitchFamily="34" charset="0"/>
                </a:rPr>
                <a:t>Encourages local stewardship and supports sustainable use of marine resources.</a:t>
              </a:r>
            </a:p>
          </p:txBody>
        </p:sp>
      </p:grpSp>
      <p:sp>
        <p:nvSpPr>
          <p:cNvPr id="371" name="Google Shape;371;p4"/>
          <p:cNvSpPr/>
          <p:nvPr/>
        </p:nvSpPr>
        <p:spPr>
          <a:xfrm>
            <a:off x="4641168" y="2997026"/>
            <a:ext cx="1199060" cy="2231034"/>
          </a:xfrm>
          <a:custGeom>
            <a:avLst/>
            <a:gdLst/>
            <a:ahLst/>
            <a:cxnLst/>
            <a:rect l="l" t="t" r="r" b="b"/>
            <a:pathLst>
              <a:path w="792" h="1474" extrusionOk="0">
                <a:moveTo>
                  <a:pt x="792" y="1302"/>
                </a:moveTo>
                <a:cubicBezTo>
                  <a:pt x="792" y="1302"/>
                  <a:pt x="365" y="1459"/>
                  <a:pt x="149" y="1185"/>
                </a:cubicBezTo>
                <a:cubicBezTo>
                  <a:pt x="52" y="1062"/>
                  <a:pt x="54" y="905"/>
                  <a:pt x="29" y="717"/>
                </a:cubicBezTo>
                <a:cubicBezTo>
                  <a:pt x="0" y="495"/>
                  <a:pt x="95" y="219"/>
                  <a:pt x="179" y="73"/>
                </a:cubicBezTo>
                <a:cubicBezTo>
                  <a:pt x="179" y="73"/>
                  <a:pt x="352" y="0"/>
                  <a:pt x="608" y="33"/>
                </a:cubicBezTo>
                <a:cubicBezTo>
                  <a:pt x="608" y="33"/>
                  <a:pt x="216" y="534"/>
                  <a:pt x="239" y="966"/>
                </a:cubicBezTo>
                <a:cubicBezTo>
                  <a:pt x="239" y="966"/>
                  <a:pt x="232" y="1474"/>
                  <a:pt x="758" y="1290"/>
                </a:cubicBezTo>
                <a:lnTo>
                  <a:pt x="792" y="1302"/>
                </a:lnTo>
                <a:close/>
              </a:path>
            </a:pathLst>
          </a:custGeom>
          <a:solidFill>
            <a:srgbClr val="3795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grpSp>
        <p:nvGrpSpPr>
          <p:cNvPr id="372" name="Google Shape;372;p4"/>
          <p:cNvGrpSpPr/>
          <p:nvPr/>
        </p:nvGrpSpPr>
        <p:grpSpPr>
          <a:xfrm>
            <a:off x="4359488" y="2233929"/>
            <a:ext cx="2816160" cy="2889781"/>
            <a:chOff x="2983887" y="2297131"/>
            <a:chExt cx="2930416" cy="3007025"/>
          </a:xfrm>
        </p:grpSpPr>
        <p:sp>
          <p:nvSpPr>
            <p:cNvPr id="373" name="Google Shape;373;p4"/>
            <p:cNvSpPr/>
            <p:nvPr/>
          </p:nvSpPr>
          <p:spPr>
            <a:xfrm>
              <a:off x="2983887" y="3338331"/>
              <a:ext cx="408354" cy="836025"/>
            </a:xfrm>
            <a:custGeom>
              <a:avLst/>
              <a:gdLst/>
              <a:ahLst/>
              <a:cxnLst/>
              <a:rect l="l" t="t" r="r" b="b"/>
              <a:pathLst>
                <a:path w="259" h="531" extrusionOk="0">
                  <a:moveTo>
                    <a:pt x="215" y="0"/>
                  </a:moveTo>
                  <a:cubicBezTo>
                    <a:pt x="106" y="87"/>
                    <a:pt x="0" y="257"/>
                    <a:pt x="218" y="531"/>
                  </a:cubicBezTo>
                  <a:cubicBezTo>
                    <a:pt x="202" y="384"/>
                    <a:pt x="259" y="199"/>
                    <a:pt x="259" y="199"/>
                  </a:cubicBezTo>
                  <a:cubicBezTo>
                    <a:pt x="207" y="139"/>
                    <a:pt x="215" y="0"/>
                    <a:pt x="215" y="0"/>
                  </a:cubicBezTo>
                  <a:close/>
                </a:path>
              </a:pathLst>
            </a:custGeom>
            <a:gradFill>
              <a:gsLst>
                <a:gs pos="0">
                  <a:srgbClr val="379567"/>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74" name="Google Shape;374;p4"/>
            <p:cNvSpPr/>
            <p:nvPr/>
          </p:nvSpPr>
          <p:spPr>
            <a:xfrm>
              <a:off x="3699337" y="4878482"/>
              <a:ext cx="774739" cy="425674"/>
            </a:xfrm>
            <a:custGeom>
              <a:avLst/>
              <a:gdLst/>
              <a:ahLst/>
              <a:cxnLst/>
              <a:rect l="l" t="t" r="r" b="b"/>
              <a:pathLst>
                <a:path w="492" h="270" extrusionOk="0">
                  <a:moveTo>
                    <a:pt x="0" y="0"/>
                  </a:moveTo>
                  <a:cubicBezTo>
                    <a:pt x="47" y="132"/>
                    <a:pt x="161" y="270"/>
                    <a:pt x="492" y="155"/>
                  </a:cubicBezTo>
                  <a:cubicBezTo>
                    <a:pt x="362" y="106"/>
                    <a:pt x="208" y="11"/>
                    <a:pt x="208" y="11"/>
                  </a:cubicBezTo>
                  <a:cubicBezTo>
                    <a:pt x="134" y="40"/>
                    <a:pt x="1" y="0"/>
                    <a:pt x="0" y="0"/>
                  </a:cubicBezTo>
                  <a:close/>
                </a:path>
              </a:pathLst>
            </a:custGeom>
            <a:gradFill>
              <a:gsLst>
                <a:gs pos="0">
                  <a:srgbClr val="246345"/>
                </a:gs>
                <a:gs pos="100000">
                  <a:srgbClr val="379567"/>
                </a:gs>
              </a:gsLst>
              <a:lin ang="27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75" name="Google Shape;375;p4"/>
            <p:cNvSpPr/>
            <p:nvPr/>
          </p:nvSpPr>
          <p:spPr>
            <a:xfrm>
              <a:off x="3869206" y="2297131"/>
              <a:ext cx="798720" cy="645505"/>
            </a:xfrm>
            <a:custGeom>
              <a:avLst/>
              <a:gdLst/>
              <a:ahLst/>
              <a:cxnLst/>
              <a:rect l="l" t="t" r="r" b="b"/>
              <a:pathLst>
                <a:path w="507" h="410" extrusionOk="0">
                  <a:moveTo>
                    <a:pt x="507" y="133"/>
                  </a:moveTo>
                  <a:cubicBezTo>
                    <a:pt x="384" y="53"/>
                    <a:pt x="200" y="0"/>
                    <a:pt x="0" y="304"/>
                  </a:cubicBezTo>
                  <a:cubicBezTo>
                    <a:pt x="238" y="410"/>
                    <a:pt x="328" y="239"/>
                    <a:pt x="328" y="239"/>
                  </a:cubicBezTo>
                  <a:cubicBezTo>
                    <a:pt x="369" y="171"/>
                    <a:pt x="507" y="133"/>
                    <a:pt x="507" y="133"/>
                  </a:cubicBezTo>
                  <a:close/>
                </a:path>
              </a:pathLst>
            </a:custGeom>
            <a:gradFill>
              <a:gsLst>
                <a:gs pos="0">
                  <a:srgbClr val="5AA6FF"/>
                </a:gs>
                <a:gs pos="46000">
                  <a:srgbClr val="003576"/>
                </a:gs>
                <a:gs pos="100000">
                  <a:srgbClr val="001B3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76" name="Google Shape;376;p4"/>
            <p:cNvSpPr/>
            <p:nvPr/>
          </p:nvSpPr>
          <p:spPr>
            <a:xfrm>
              <a:off x="5374051" y="2868692"/>
              <a:ext cx="540252" cy="648835"/>
            </a:xfrm>
            <a:custGeom>
              <a:avLst/>
              <a:gdLst/>
              <a:ahLst/>
              <a:cxnLst/>
              <a:rect l="l" t="t" r="r" b="b"/>
              <a:pathLst>
                <a:path w="343" h="412" extrusionOk="0">
                  <a:moveTo>
                    <a:pt x="309" y="412"/>
                  </a:moveTo>
                  <a:cubicBezTo>
                    <a:pt x="343" y="306"/>
                    <a:pt x="336" y="98"/>
                    <a:pt x="0" y="0"/>
                  </a:cubicBezTo>
                  <a:cubicBezTo>
                    <a:pt x="46" y="153"/>
                    <a:pt x="56" y="215"/>
                    <a:pt x="159" y="289"/>
                  </a:cubicBezTo>
                  <a:cubicBezTo>
                    <a:pt x="237" y="308"/>
                    <a:pt x="309" y="411"/>
                    <a:pt x="309" y="412"/>
                  </a:cubicBezTo>
                  <a:close/>
                </a:path>
              </a:pathLst>
            </a:custGeom>
            <a:gradFill>
              <a:gsLst>
                <a:gs pos="0">
                  <a:srgbClr val="2E5292"/>
                </a:gs>
                <a:gs pos="100000">
                  <a:schemeClr val="lt2"/>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77" name="Google Shape;377;p4"/>
            <p:cNvSpPr/>
            <p:nvPr/>
          </p:nvSpPr>
          <p:spPr>
            <a:xfrm>
              <a:off x="5271463" y="4355550"/>
              <a:ext cx="482296" cy="634845"/>
            </a:xfrm>
            <a:custGeom>
              <a:avLst/>
              <a:gdLst/>
              <a:ahLst/>
              <a:cxnLst/>
              <a:rect l="l" t="t" r="r" b="b"/>
              <a:pathLst>
                <a:path w="306" h="403" extrusionOk="0">
                  <a:moveTo>
                    <a:pt x="0" y="403"/>
                  </a:moveTo>
                  <a:cubicBezTo>
                    <a:pt x="140" y="398"/>
                    <a:pt x="306" y="350"/>
                    <a:pt x="294" y="0"/>
                  </a:cubicBezTo>
                  <a:cubicBezTo>
                    <a:pt x="228" y="64"/>
                    <a:pt x="78" y="219"/>
                    <a:pt x="78" y="219"/>
                  </a:cubicBezTo>
                  <a:cubicBezTo>
                    <a:pt x="84" y="298"/>
                    <a:pt x="0" y="403"/>
                    <a:pt x="0" y="403"/>
                  </a:cubicBezTo>
                  <a:close/>
                </a:path>
              </a:pathLst>
            </a:custGeom>
            <a:gradFill>
              <a:gsLst>
                <a:gs pos="0">
                  <a:srgbClr val="3CA7AF"/>
                </a:gs>
                <a:gs pos="100000">
                  <a:schemeClr val="accent1"/>
                </a:gs>
              </a:gsLst>
              <a:lin ang="96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grpSp>
      <p:sp>
        <p:nvSpPr>
          <p:cNvPr id="378" name="Google Shape;378;p4"/>
          <p:cNvSpPr/>
          <p:nvPr/>
        </p:nvSpPr>
        <p:spPr>
          <a:xfrm>
            <a:off x="4170633" y="2578986"/>
            <a:ext cx="2257281" cy="1515311"/>
          </a:xfrm>
          <a:custGeom>
            <a:avLst/>
            <a:gdLst/>
            <a:ahLst/>
            <a:cxnLst/>
            <a:rect l="l" t="t" r="r" b="b"/>
            <a:pathLst>
              <a:path w="1491" h="1001" extrusionOk="0">
                <a:moveTo>
                  <a:pt x="341" y="1001"/>
                </a:moveTo>
                <a:cubicBezTo>
                  <a:pt x="341" y="1001"/>
                  <a:pt x="48" y="651"/>
                  <a:pt x="235" y="356"/>
                </a:cubicBezTo>
                <a:cubicBezTo>
                  <a:pt x="319" y="225"/>
                  <a:pt x="482" y="135"/>
                  <a:pt x="665" y="80"/>
                </a:cubicBezTo>
                <a:cubicBezTo>
                  <a:pt x="891" y="13"/>
                  <a:pt x="1158" y="0"/>
                  <a:pt x="1324" y="30"/>
                </a:cubicBezTo>
                <a:cubicBezTo>
                  <a:pt x="1324" y="30"/>
                  <a:pt x="1462" y="194"/>
                  <a:pt x="1491" y="412"/>
                </a:cubicBezTo>
                <a:cubicBezTo>
                  <a:pt x="1491" y="412"/>
                  <a:pt x="847" y="221"/>
                  <a:pt x="473" y="360"/>
                </a:cubicBezTo>
                <a:cubicBezTo>
                  <a:pt x="473" y="360"/>
                  <a:pt x="0" y="531"/>
                  <a:pt x="347" y="966"/>
                </a:cubicBezTo>
                <a:lnTo>
                  <a:pt x="341" y="100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cxnSp>
        <p:nvCxnSpPr>
          <p:cNvPr id="379" name="Google Shape;379;p4"/>
          <p:cNvCxnSpPr/>
          <p:nvPr/>
        </p:nvCxnSpPr>
        <p:spPr>
          <a:xfrm>
            <a:off x="6329325" y="4089815"/>
            <a:ext cx="0" cy="0"/>
          </a:xfrm>
          <a:prstGeom prst="straightConnector1">
            <a:avLst/>
          </a:prstGeom>
          <a:noFill/>
          <a:ln w="14275" cap="flat" cmpd="sng">
            <a:solidFill>
              <a:srgbClr val="ED1C24"/>
            </a:solidFill>
            <a:prstDash val="solid"/>
            <a:miter lim="800000"/>
            <a:headEnd type="none" w="med" len="med"/>
            <a:tailEnd type="none" w="med" len="med"/>
          </a:ln>
        </p:spPr>
      </p:cxnSp>
      <p:cxnSp>
        <p:nvCxnSpPr>
          <p:cNvPr id="380" name="Google Shape;380;p4"/>
          <p:cNvCxnSpPr/>
          <p:nvPr/>
        </p:nvCxnSpPr>
        <p:spPr>
          <a:xfrm>
            <a:off x="5290952" y="3720431"/>
            <a:ext cx="0" cy="0"/>
          </a:xfrm>
          <a:prstGeom prst="straightConnector1">
            <a:avLst/>
          </a:prstGeom>
          <a:noFill/>
          <a:ln w="14275" cap="flat" cmpd="sng">
            <a:solidFill>
              <a:srgbClr val="ED1C24"/>
            </a:solidFill>
            <a:prstDash val="solid"/>
            <a:miter lim="800000"/>
            <a:headEnd type="none" w="med" len="med"/>
            <a:tailEnd type="none" w="med" len="med"/>
          </a:ln>
        </p:spPr>
      </p:cxnSp>
      <p:sp>
        <p:nvSpPr>
          <p:cNvPr id="381" name="Google Shape;381;p4"/>
          <p:cNvSpPr/>
          <p:nvPr/>
        </p:nvSpPr>
        <p:spPr>
          <a:xfrm>
            <a:off x="4986225" y="3811336"/>
            <a:ext cx="2120922" cy="1277162"/>
          </a:xfrm>
          <a:custGeom>
            <a:avLst/>
            <a:gdLst/>
            <a:ahLst/>
            <a:cxnLst/>
            <a:rect l="l" t="t" r="r" b="b"/>
            <a:pathLst>
              <a:path w="1401" h="844" extrusionOk="0">
                <a:moveTo>
                  <a:pt x="1353" y="229"/>
                </a:moveTo>
                <a:cubicBezTo>
                  <a:pt x="1353" y="229"/>
                  <a:pt x="1401" y="664"/>
                  <a:pt x="1075" y="789"/>
                </a:cubicBezTo>
                <a:cubicBezTo>
                  <a:pt x="929" y="844"/>
                  <a:pt x="730" y="826"/>
                  <a:pt x="551" y="761"/>
                </a:cubicBezTo>
                <a:cubicBezTo>
                  <a:pt x="329" y="680"/>
                  <a:pt x="123" y="543"/>
                  <a:pt x="9" y="419"/>
                </a:cubicBezTo>
                <a:cubicBezTo>
                  <a:pt x="9" y="419"/>
                  <a:pt x="0" y="167"/>
                  <a:pt x="88" y="0"/>
                </a:cubicBezTo>
                <a:cubicBezTo>
                  <a:pt x="88" y="0"/>
                  <a:pt x="480" y="528"/>
                  <a:pt x="863" y="641"/>
                </a:cubicBezTo>
                <a:cubicBezTo>
                  <a:pt x="863" y="641"/>
                  <a:pt x="1347" y="817"/>
                  <a:pt x="1329" y="260"/>
                </a:cubicBezTo>
                <a:lnTo>
                  <a:pt x="1353" y="229"/>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82" name="Google Shape;382;p4"/>
          <p:cNvSpPr/>
          <p:nvPr/>
        </p:nvSpPr>
        <p:spPr>
          <a:xfrm>
            <a:off x="5744840" y="2725588"/>
            <a:ext cx="1719529" cy="2058825"/>
          </a:xfrm>
          <a:custGeom>
            <a:avLst/>
            <a:gdLst/>
            <a:ahLst/>
            <a:cxnLst/>
            <a:rect l="l" t="t" r="r" b="b"/>
            <a:pathLst>
              <a:path w="1136" h="1360" extrusionOk="0">
                <a:moveTo>
                  <a:pt x="575" y="0"/>
                </a:moveTo>
                <a:cubicBezTo>
                  <a:pt x="575" y="0"/>
                  <a:pt x="1043" y="109"/>
                  <a:pt x="1047" y="496"/>
                </a:cubicBezTo>
                <a:cubicBezTo>
                  <a:pt x="1049" y="651"/>
                  <a:pt x="965" y="812"/>
                  <a:pt x="847" y="962"/>
                </a:cubicBezTo>
                <a:cubicBezTo>
                  <a:pt x="702" y="1147"/>
                  <a:pt x="521" y="1290"/>
                  <a:pt x="368" y="1360"/>
                </a:cubicBezTo>
                <a:cubicBezTo>
                  <a:pt x="368" y="1360"/>
                  <a:pt x="118" y="1311"/>
                  <a:pt x="0" y="1149"/>
                </a:cubicBezTo>
                <a:cubicBezTo>
                  <a:pt x="0" y="1149"/>
                  <a:pt x="614" y="959"/>
                  <a:pt x="833" y="612"/>
                </a:cubicBezTo>
                <a:cubicBezTo>
                  <a:pt x="833" y="612"/>
                  <a:pt x="1136" y="198"/>
                  <a:pt x="602" y="43"/>
                </a:cubicBezTo>
                <a:lnTo>
                  <a:pt x="575"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83" name="Google Shape;383;p4"/>
          <p:cNvSpPr/>
          <p:nvPr/>
        </p:nvSpPr>
        <p:spPr>
          <a:xfrm>
            <a:off x="5159074" y="1988740"/>
            <a:ext cx="1850125" cy="2105559"/>
          </a:xfrm>
          <a:custGeom>
            <a:avLst/>
            <a:gdLst/>
            <a:ahLst/>
            <a:cxnLst/>
            <a:rect l="l" t="t" r="r" b="b"/>
            <a:pathLst>
              <a:path w="1222" h="1391" extrusionOk="0">
                <a:moveTo>
                  <a:pt x="0" y="477"/>
                </a:moveTo>
                <a:cubicBezTo>
                  <a:pt x="0" y="477"/>
                  <a:pt x="239" y="92"/>
                  <a:pt x="578" y="178"/>
                </a:cubicBezTo>
                <a:cubicBezTo>
                  <a:pt x="729" y="216"/>
                  <a:pt x="866" y="344"/>
                  <a:pt x="974" y="500"/>
                </a:cubicBezTo>
                <a:cubicBezTo>
                  <a:pt x="1109" y="694"/>
                  <a:pt x="1200" y="932"/>
                  <a:pt x="1222" y="1099"/>
                </a:cubicBezTo>
                <a:cubicBezTo>
                  <a:pt x="1222" y="1099"/>
                  <a:pt x="1133" y="1325"/>
                  <a:pt x="918" y="1391"/>
                </a:cubicBezTo>
                <a:cubicBezTo>
                  <a:pt x="918" y="1391"/>
                  <a:pt x="896" y="717"/>
                  <a:pt x="648" y="405"/>
                </a:cubicBezTo>
                <a:cubicBezTo>
                  <a:pt x="648" y="405"/>
                  <a:pt x="342" y="0"/>
                  <a:pt x="37" y="466"/>
                </a:cubicBezTo>
                <a:lnTo>
                  <a:pt x="0" y="477"/>
                </a:lnTo>
                <a:close/>
              </a:path>
            </a:pathLst>
          </a:custGeom>
          <a:solidFill>
            <a:srgbClr val="002D6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84" name="Google Shape;384;p4"/>
          <p:cNvSpPr txBox="1"/>
          <p:nvPr/>
        </p:nvSpPr>
        <p:spPr>
          <a:xfrm>
            <a:off x="5183366" y="3466650"/>
            <a:ext cx="1336813" cy="3077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a:latin typeface="Aptos" panose="020B0004020202020204" pitchFamily="34" charset="0"/>
                <a:ea typeface="Calibri" panose="020F0502020204030204" pitchFamily="34" charset="0"/>
                <a:cs typeface="Calibri" panose="020F0502020204030204" pitchFamily="34" charset="0"/>
                <a:sym typeface="Calibri"/>
              </a:rPr>
              <a:t>NAMCOB</a:t>
            </a:r>
          </a:p>
        </p:txBody>
      </p:sp>
      <p:sp>
        <p:nvSpPr>
          <p:cNvPr id="385" name="Google Shape;385;p4"/>
          <p:cNvSpPr/>
          <p:nvPr/>
        </p:nvSpPr>
        <p:spPr>
          <a:xfrm>
            <a:off x="3683906" y="2677101"/>
            <a:ext cx="570595" cy="570595"/>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FFFFFF"/>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86" name="Google Shape;386;p4"/>
          <p:cNvSpPr/>
          <p:nvPr/>
        </p:nvSpPr>
        <p:spPr>
          <a:xfrm>
            <a:off x="3812283" y="2824254"/>
            <a:ext cx="313840" cy="249462"/>
          </a:xfrm>
          <a:custGeom>
            <a:avLst/>
            <a:gdLst/>
            <a:ahLst/>
            <a:cxnLst/>
            <a:rect l="l" t="t" r="r" b="b"/>
            <a:pathLst>
              <a:path w="96" h="76" extrusionOk="0">
                <a:moveTo>
                  <a:pt x="88" y="76"/>
                </a:moveTo>
                <a:cubicBezTo>
                  <a:pt x="8" y="76"/>
                  <a:pt x="8" y="76"/>
                  <a:pt x="8" y="76"/>
                </a:cubicBezTo>
                <a:cubicBezTo>
                  <a:pt x="4" y="76"/>
                  <a:pt x="0" y="72"/>
                  <a:pt x="0" y="68"/>
                </a:cubicBezTo>
                <a:cubicBezTo>
                  <a:pt x="0" y="8"/>
                  <a:pt x="0" y="8"/>
                  <a:pt x="0" y="8"/>
                </a:cubicBezTo>
                <a:cubicBezTo>
                  <a:pt x="0" y="4"/>
                  <a:pt x="4" y="0"/>
                  <a:pt x="8" y="0"/>
                </a:cubicBezTo>
                <a:cubicBezTo>
                  <a:pt x="88" y="0"/>
                  <a:pt x="88" y="0"/>
                  <a:pt x="88" y="0"/>
                </a:cubicBezTo>
                <a:cubicBezTo>
                  <a:pt x="92" y="0"/>
                  <a:pt x="96" y="4"/>
                  <a:pt x="96" y="8"/>
                </a:cubicBezTo>
                <a:cubicBezTo>
                  <a:pt x="96" y="68"/>
                  <a:pt x="96" y="68"/>
                  <a:pt x="96" y="68"/>
                </a:cubicBezTo>
                <a:cubicBezTo>
                  <a:pt x="96" y="72"/>
                  <a:pt x="92" y="76"/>
                  <a:pt x="88" y="76"/>
                </a:cubicBezTo>
                <a:close/>
                <a:moveTo>
                  <a:pt x="8" y="4"/>
                </a:moveTo>
                <a:cubicBezTo>
                  <a:pt x="6" y="4"/>
                  <a:pt x="4" y="6"/>
                  <a:pt x="4" y="8"/>
                </a:cubicBezTo>
                <a:cubicBezTo>
                  <a:pt x="4" y="68"/>
                  <a:pt x="4" y="68"/>
                  <a:pt x="4" y="68"/>
                </a:cubicBezTo>
                <a:cubicBezTo>
                  <a:pt x="4" y="70"/>
                  <a:pt x="6" y="72"/>
                  <a:pt x="8" y="72"/>
                </a:cubicBezTo>
                <a:cubicBezTo>
                  <a:pt x="88" y="72"/>
                  <a:pt x="88" y="72"/>
                  <a:pt x="88" y="72"/>
                </a:cubicBezTo>
                <a:cubicBezTo>
                  <a:pt x="90" y="72"/>
                  <a:pt x="92" y="70"/>
                  <a:pt x="92" y="68"/>
                </a:cubicBezTo>
                <a:cubicBezTo>
                  <a:pt x="92" y="8"/>
                  <a:pt x="92" y="8"/>
                  <a:pt x="92" y="8"/>
                </a:cubicBezTo>
                <a:cubicBezTo>
                  <a:pt x="92" y="6"/>
                  <a:pt x="90" y="4"/>
                  <a:pt x="88" y="4"/>
                </a:cubicBezTo>
                <a:lnTo>
                  <a:pt x="8" y="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87" name="Google Shape;387;p4"/>
          <p:cNvSpPr/>
          <p:nvPr/>
        </p:nvSpPr>
        <p:spPr>
          <a:xfrm>
            <a:off x="3871296" y="3087129"/>
            <a:ext cx="195815" cy="13412"/>
          </a:xfrm>
          <a:custGeom>
            <a:avLst/>
            <a:gdLst/>
            <a:ahLst/>
            <a:cxnLst/>
            <a:rect l="l" t="t" r="r" b="b"/>
            <a:pathLst>
              <a:path w="60" h="4" extrusionOk="0">
                <a:moveTo>
                  <a:pt x="58" y="4"/>
                </a:moveTo>
                <a:cubicBezTo>
                  <a:pt x="2" y="4"/>
                  <a:pt x="2" y="4"/>
                  <a:pt x="2" y="4"/>
                </a:cubicBezTo>
                <a:cubicBezTo>
                  <a:pt x="1" y="4"/>
                  <a:pt x="0" y="3"/>
                  <a:pt x="0" y="2"/>
                </a:cubicBezTo>
                <a:cubicBezTo>
                  <a:pt x="0" y="1"/>
                  <a:pt x="1" y="0"/>
                  <a:pt x="2" y="0"/>
                </a:cubicBezTo>
                <a:cubicBezTo>
                  <a:pt x="58" y="0"/>
                  <a:pt x="58" y="0"/>
                  <a:pt x="58" y="0"/>
                </a:cubicBezTo>
                <a:cubicBezTo>
                  <a:pt x="59" y="0"/>
                  <a:pt x="60" y="1"/>
                  <a:pt x="60" y="2"/>
                </a:cubicBezTo>
                <a:cubicBezTo>
                  <a:pt x="60" y="3"/>
                  <a:pt x="59" y="4"/>
                  <a:pt x="58"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88" name="Google Shape;388;p4"/>
          <p:cNvSpPr/>
          <p:nvPr/>
        </p:nvSpPr>
        <p:spPr>
          <a:xfrm>
            <a:off x="3955792" y="3060304"/>
            <a:ext cx="13412" cy="40236"/>
          </a:xfrm>
          <a:custGeom>
            <a:avLst/>
            <a:gdLst/>
            <a:ahLst/>
            <a:cxnLst/>
            <a:rect l="l" t="t" r="r" b="b"/>
            <a:pathLst>
              <a:path w="4" h="12" extrusionOk="0">
                <a:moveTo>
                  <a:pt x="2" y="12"/>
                </a:moveTo>
                <a:cubicBezTo>
                  <a:pt x="1" y="12"/>
                  <a:pt x="0" y="11"/>
                  <a:pt x="0" y="10"/>
                </a:cubicBezTo>
                <a:cubicBezTo>
                  <a:pt x="0" y="2"/>
                  <a:pt x="0" y="2"/>
                  <a:pt x="0" y="2"/>
                </a:cubicBezTo>
                <a:cubicBezTo>
                  <a:pt x="0" y="1"/>
                  <a:pt x="1" y="0"/>
                  <a:pt x="2" y="0"/>
                </a:cubicBezTo>
                <a:cubicBezTo>
                  <a:pt x="3" y="0"/>
                  <a:pt x="4" y="1"/>
                  <a:pt x="4" y="2"/>
                </a:cubicBezTo>
                <a:cubicBezTo>
                  <a:pt x="4" y="10"/>
                  <a:pt x="4" y="10"/>
                  <a:pt x="4" y="10"/>
                </a:cubicBezTo>
                <a:cubicBezTo>
                  <a:pt x="4" y="11"/>
                  <a:pt x="3" y="12"/>
                  <a:pt x="2" y="1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89" name="Google Shape;389;p4"/>
          <p:cNvSpPr/>
          <p:nvPr/>
        </p:nvSpPr>
        <p:spPr>
          <a:xfrm>
            <a:off x="3955792" y="3028115"/>
            <a:ext cx="26824" cy="25483"/>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0" name="Google Shape;390;p4"/>
          <p:cNvSpPr/>
          <p:nvPr/>
        </p:nvSpPr>
        <p:spPr>
          <a:xfrm>
            <a:off x="3818989" y="3007998"/>
            <a:ext cx="300429" cy="13412"/>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1" name="Google Shape;391;p4"/>
          <p:cNvSpPr/>
          <p:nvPr/>
        </p:nvSpPr>
        <p:spPr>
          <a:xfrm>
            <a:off x="3891414" y="2928867"/>
            <a:ext cx="52307" cy="65720"/>
          </a:xfrm>
          <a:custGeom>
            <a:avLst/>
            <a:gdLst/>
            <a:ahLst/>
            <a:cxnLst/>
            <a:rect l="l" t="t" r="r" b="b"/>
            <a:pathLst>
              <a:path w="16" h="20" extrusionOk="0">
                <a:moveTo>
                  <a:pt x="14" y="20"/>
                </a:moveTo>
                <a:cubicBezTo>
                  <a:pt x="2" y="20"/>
                  <a:pt x="2" y="20"/>
                  <a:pt x="2" y="20"/>
                </a:cubicBezTo>
                <a:cubicBezTo>
                  <a:pt x="1" y="20"/>
                  <a:pt x="0" y="19"/>
                  <a:pt x="0" y="18"/>
                </a:cubicBezTo>
                <a:cubicBezTo>
                  <a:pt x="0" y="2"/>
                  <a:pt x="0" y="2"/>
                  <a:pt x="0" y="2"/>
                </a:cubicBezTo>
                <a:cubicBezTo>
                  <a:pt x="0" y="1"/>
                  <a:pt x="1" y="0"/>
                  <a:pt x="2" y="0"/>
                </a:cubicBezTo>
                <a:cubicBezTo>
                  <a:pt x="14" y="0"/>
                  <a:pt x="14" y="0"/>
                  <a:pt x="14" y="0"/>
                </a:cubicBezTo>
                <a:cubicBezTo>
                  <a:pt x="15" y="0"/>
                  <a:pt x="16" y="1"/>
                  <a:pt x="16" y="2"/>
                </a:cubicBezTo>
                <a:cubicBezTo>
                  <a:pt x="16" y="18"/>
                  <a:pt x="16" y="18"/>
                  <a:pt x="16" y="18"/>
                </a:cubicBezTo>
                <a:cubicBezTo>
                  <a:pt x="16" y="19"/>
                  <a:pt x="15" y="20"/>
                  <a:pt x="14" y="20"/>
                </a:cubicBezTo>
                <a:close/>
                <a:moveTo>
                  <a:pt x="4" y="16"/>
                </a:moveTo>
                <a:cubicBezTo>
                  <a:pt x="12" y="16"/>
                  <a:pt x="12" y="16"/>
                  <a:pt x="12" y="16"/>
                </a:cubicBezTo>
                <a:cubicBezTo>
                  <a:pt x="12" y="4"/>
                  <a:pt x="12" y="4"/>
                  <a:pt x="12" y="4"/>
                </a:cubicBezTo>
                <a:cubicBezTo>
                  <a:pt x="4" y="4"/>
                  <a:pt x="4" y="4"/>
                  <a:pt x="4" y="4"/>
                </a:cubicBezTo>
                <a:lnTo>
                  <a:pt x="4" y="1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2" name="Google Shape;392;p4"/>
          <p:cNvSpPr/>
          <p:nvPr/>
        </p:nvSpPr>
        <p:spPr>
          <a:xfrm>
            <a:off x="3955792" y="2889973"/>
            <a:ext cx="52307" cy="104614"/>
          </a:xfrm>
          <a:custGeom>
            <a:avLst/>
            <a:gdLst/>
            <a:ahLst/>
            <a:cxnLst/>
            <a:rect l="l" t="t" r="r" b="b"/>
            <a:pathLst>
              <a:path w="16" h="32" extrusionOk="0">
                <a:moveTo>
                  <a:pt x="14" y="32"/>
                </a:moveTo>
                <a:cubicBezTo>
                  <a:pt x="2" y="32"/>
                  <a:pt x="2" y="32"/>
                  <a:pt x="2" y="32"/>
                </a:cubicBezTo>
                <a:cubicBezTo>
                  <a:pt x="1" y="32"/>
                  <a:pt x="0" y="31"/>
                  <a:pt x="0" y="30"/>
                </a:cubicBezTo>
                <a:cubicBezTo>
                  <a:pt x="0" y="2"/>
                  <a:pt x="0" y="2"/>
                  <a:pt x="0" y="2"/>
                </a:cubicBezTo>
                <a:cubicBezTo>
                  <a:pt x="0" y="1"/>
                  <a:pt x="1" y="0"/>
                  <a:pt x="2" y="0"/>
                </a:cubicBezTo>
                <a:cubicBezTo>
                  <a:pt x="14" y="0"/>
                  <a:pt x="14" y="0"/>
                  <a:pt x="14" y="0"/>
                </a:cubicBezTo>
                <a:cubicBezTo>
                  <a:pt x="15" y="0"/>
                  <a:pt x="16" y="1"/>
                  <a:pt x="16" y="2"/>
                </a:cubicBezTo>
                <a:cubicBezTo>
                  <a:pt x="16" y="30"/>
                  <a:pt x="16" y="30"/>
                  <a:pt x="16" y="30"/>
                </a:cubicBezTo>
                <a:cubicBezTo>
                  <a:pt x="16" y="31"/>
                  <a:pt x="15" y="32"/>
                  <a:pt x="14" y="32"/>
                </a:cubicBezTo>
                <a:close/>
                <a:moveTo>
                  <a:pt x="4" y="28"/>
                </a:moveTo>
                <a:cubicBezTo>
                  <a:pt x="12" y="28"/>
                  <a:pt x="12" y="28"/>
                  <a:pt x="12" y="28"/>
                </a:cubicBezTo>
                <a:cubicBezTo>
                  <a:pt x="12" y="4"/>
                  <a:pt x="12" y="4"/>
                  <a:pt x="12" y="4"/>
                </a:cubicBezTo>
                <a:cubicBezTo>
                  <a:pt x="4" y="4"/>
                  <a:pt x="4" y="4"/>
                  <a:pt x="4" y="4"/>
                </a:cubicBezTo>
                <a:lnTo>
                  <a:pt x="4" y="2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3" name="Google Shape;393;p4"/>
          <p:cNvSpPr/>
          <p:nvPr/>
        </p:nvSpPr>
        <p:spPr>
          <a:xfrm>
            <a:off x="4021509" y="2863149"/>
            <a:ext cx="52307" cy="131437"/>
          </a:xfrm>
          <a:custGeom>
            <a:avLst/>
            <a:gdLst/>
            <a:ahLst/>
            <a:cxnLst/>
            <a:rect l="l" t="t" r="r" b="b"/>
            <a:pathLst>
              <a:path w="16" h="40" extrusionOk="0">
                <a:moveTo>
                  <a:pt x="14" y="40"/>
                </a:moveTo>
                <a:cubicBezTo>
                  <a:pt x="2" y="40"/>
                  <a:pt x="2" y="40"/>
                  <a:pt x="2" y="40"/>
                </a:cubicBezTo>
                <a:cubicBezTo>
                  <a:pt x="1" y="40"/>
                  <a:pt x="0" y="39"/>
                  <a:pt x="0" y="38"/>
                </a:cubicBezTo>
                <a:cubicBezTo>
                  <a:pt x="0" y="2"/>
                  <a:pt x="0" y="2"/>
                  <a:pt x="0" y="2"/>
                </a:cubicBezTo>
                <a:cubicBezTo>
                  <a:pt x="0" y="1"/>
                  <a:pt x="1" y="0"/>
                  <a:pt x="2" y="0"/>
                </a:cubicBezTo>
                <a:cubicBezTo>
                  <a:pt x="14" y="0"/>
                  <a:pt x="14" y="0"/>
                  <a:pt x="14" y="0"/>
                </a:cubicBezTo>
                <a:cubicBezTo>
                  <a:pt x="15" y="0"/>
                  <a:pt x="16" y="1"/>
                  <a:pt x="16" y="2"/>
                </a:cubicBezTo>
                <a:cubicBezTo>
                  <a:pt x="16" y="38"/>
                  <a:pt x="16" y="38"/>
                  <a:pt x="16" y="38"/>
                </a:cubicBezTo>
                <a:cubicBezTo>
                  <a:pt x="16" y="39"/>
                  <a:pt x="15" y="40"/>
                  <a:pt x="14" y="40"/>
                </a:cubicBezTo>
                <a:close/>
                <a:moveTo>
                  <a:pt x="4" y="36"/>
                </a:moveTo>
                <a:cubicBezTo>
                  <a:pt x="12" y="36"/>
                  <a:pt x="12" y="36"/>
                  <a:pt x="12" y="36"/>
                </a:cubicBezTo>
                <a:cubicBezTo>
                  <a:pt x="12" y="4"/>
                  <a:pt x="12" y="4"/>
                  <a:pt x="12" y="4"/>
                </a:cubicBezTo>
                <a:cubicBezTo>
                  <a:pt x="4" y="4"/>
                  <a:pt x="4" y="4"/>
                  <a:pt x="4" y="4"/>
                </a:cubicBezTo>
                <a:lnTo>
                  <a:pt x="4" y="3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4" name="Google Shape;394;p4"/>
          <p:cNvSpPr/>
          <p:nvPr/>
        </p:nvSpPr>
        <p:spPr>
          <a:xfrm>
            <a:off x="3864589" y="2863149"/>
            <a:ext cx="13412" cy="13143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5" name="Google Shape;395;p4"/>
          <p:cNvSpPr/>
          <p:nvPr/>
        </p:nvSpPr>
        <p:spPr>
          <a:xfrm>
            <a:off x="3840532" y="3473875"/>
            <a:ext cx="437193" cy="1430638"/>
          </a:xfrm>
          <a:custGeom>
            <a:avLst/>
            <a:gdLst/>
            <a:ahLst/>
            <a:cxnLst/>
            <a:rect l="l" t="t" r="r" b="b"/>
            <a:pathLst>
              <a:path w="289" h="945" extrusionOk="0">
                <a:moveTo>
                  <a:pt x="289" y="945"/>
                </a:moveTo>
                <a:cubicBezTo>
                  <a:pt x="108" y="721"/>
                  <a:pt x="0" y="437"/>
                  <a:pt x="0" y="127"/>
                </a:cubicBezTo>
                <a:cubicBezTo>
                  <a:pt x="0" y="84"/>
                  <a:pt x="2" y="42"/>
                  <a:pt x="6" y="0"/>
                </a:cubicBezTo>
              </a:path>
            </a:pathLst>
          </a:custGeom>
          <a:noFill/>
          <a:ln w="12700" cap="flat" cmpd="sng">
            <a:solidFill>
              <a:srgbClr val="59595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6" name="Google Shape;396;p4"/>
          <p:cNvSpPr/>
          <p:nvPr/>
        </p:nvSpPr>
        <p:spPr>
          <a:xfrm>
            <a:off x="5040731" y="5482529"/>
            <a:ext cx="1476085" cy="159386"/>
          </a:xfrm>
          <a:custGeom>
            <a:avLst/>
            <a:gdLst/>
            <a:ahLst/>
            <a:cxnLst/>
            <a:rect l="l" t="t" r="r" b="b"/>
            <a:pathLst>
              <a:path w="975" h="105" extrusionOk="0">
                <a:moveTo>
                  <a:pt x="975" y="21"/>
                </a:moveTo>
                <a:cubicBezTo>
                  <a:pt x="831" y="76"/>
                  <a:pt x="676" y="105"/>
                  <a:pt x="513" y="105"/>
                </a:cubicBezTo>
                <a:cubicBezTo>
                  <a:pt x="331" y="105"/>
                  <a:pt x="157" y="68"/>
                  <a:pt x="0" y="0"/>
                </a:cubicBezTo>
              </a:path>
            </a:pathLst>
          </a:custGeom>
          <a:noFill/>
          <a:ln w="12700" cap="flat" cmpd="sng">
            <a:solidFill>
              <a:srgbClr val="59595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7" name="Google Shape;397;p4"/>
          <p:cNvSpPr/>
          <p:nvPr/>
        </p:nvSpPr>
        <p:spPr>
          <a:xfrm>
            <a:off x="7299668" y="3576933"/>
            <a:ext cx="494802" cy="1397353"/>
          </a:xfrm>
          <a:custGeom>
            <a:avLst/>
            <a:gdLst/>
            <a:ahLst/>
            <a:cxnLst/>
            <a:rect l="l" t="t" r="r" b="b"/>
            <a:pathLst>
              <a:path w="327" h="923" extrusionOk="0">
                <a:moveTo>
                  <a:pt x="326" y="0"/>
                </a:moveTo>
                <a:cubicBezTo>
                  <a:pt x="327" y="19"/>
                  <a:pt x="327" y="39"/>
                  <a:pt x="327" y="59"/>
                </a:cubicBezTo>
                <a:cubicBezTo>
                  <a:pt x="327" y="390"/>
                  <a:pt x="204" y="693"/>
                  <a:pt x="0" y="923"/>
                </a:cubicBezTo>
              </a:path>
            </a:pathLst>
          </a:custGeom>
          <a:noFill/>
          <a:ln w="12700" cap="flat" cmpd="sng">
            <a:solidFill>
              <a:srgbClr val="59595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8" name="Google Shape;398;p4"/>
          <p:cNvSpPr/>
          <p:nvPr/>
        </p:nvSpPr>
        <p:spPr>
          <a:xfrm>
            <a:off x="6332466" y="1757109"/>
            <a:ext cx="1194438" cy="914072"/>
          </a:xfrm>
          <a:custGeom>
            <a:avLst/>
            <a:gdLst/>
            <a:ahLst/>
            <a:cxnLst/>
            <a:rect l="l" t="t" r="r" b="b"/>
            <a:pathLst>
              <a:path w="789" h="604" extrusionOk="0">
                <a:moveTo>
                  <a:pt x="0" y="0"/>
                </a:moveTo>
                <a:cubicBezTo>
                  <a:pt x="335" y="90"/>
                  <a:pt x="618" y="311"/>
                  <a:pt x="789" y="604"/>
                </a:cubicBezTo>
              </a:path>
            </a:pathLst>
          </a:custGeom>
          <a:noFill/>
          <a:ln w="12700" cap="flat" cmpd="sng">
            <a:solidFill>
              <a:srgbClr val="59595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399" name="Google Shape;399;p4"/>
          <p:cNvSpPr/>
          <p:nvPr/>
        </p:nvSpPr>
        <p:spPr>
          <a:xfrm>
            <a:off x="4161225" y="1735986"/>
            <a:ext cx="1227724" cy="850702"/>
          </a:xfrm>
          <a:custGeom>
            <a:avLst/>
            <a:gdLst/>
            <a:ahLst/>
            <a:cxnLst/>
            <a:rect l="l" t="t" r="r" b="b"/>
            <a:pathLst>
              <a:path w="811" h="562" extrusionOk="0">
                <a:moveTo>
                  <a:pt x="0" y="562"/>
                </a:moveTo>
                <a:cubicBezTo>
                  <a:pt x="184" y="281"/>
                  <a:pt x="473" y="75"/>
                  <a:pt x="811" y="0"/>
                </a:cubicBezTo>
              </a:path>
            </a:pathLst>
          </a:custGeom>
          <a:noFill/>
          <a:ln w="12700" cap="flat" cmpd="sng">
            <a:solidFill>
              <a:srgbClr val="59595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400" name="Google Shape;400;p4"/>
          <p:cNvSpPr/>
          <p:nvPr/>
        </p:nvSpPr>
        <p:spPr>
          <a:xfrm>
            <a:off x="5571674" y="1332043"/>
            <a:ext cx="570595" cy="570595"/>
          </a:xfrm>
          <a:prstGeom prst="ellipse">
            <a:avLst/>
          </a:prstGeom>
          <a:solidFill>
            <a:srgbClr val="002D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FFFFFF"/>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401" name="Google Shape;401;p4"/>
          <p:cNvSpPr/>
          <p:nvPr/>
        </p:nvSpPr>
        <p:spPr>
          <a:xfrm>
            <a:off x="7407617" y="2830461"/>
            <a:ext cx="570595" cy="570595"/>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FFFFFF"/>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402" name="Google Shape;402;p4"/>
          <p:cNvSpPr/>
          <p:nvPr/>
        </p:nvSpPr>
        <p:spPr>
          <a:xfrm>
            <a:off x="4311887" y="4952142"/>
            <a:ext cx="570595" cy="570595"/>
          </a:xfrm>
          <a:prstGeom prst="ellipse">
            <a:avLst/>
          </a:prstGeom>
          <a:solidFill>
            <a:srgbClr val="3795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FFFFFF"/>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403" name="Google Shape;403;p4"/>
          <p:cNvSpPr/>
          <p:nvPr/>
        </p:nvSpPr>
        <p:spPr>
          <a:xfrm>
            <a:off x="6636858" y="5090373"/>
            <a:ext cx="570595" cy="57059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FFFFFF"/>
              </a:solidFill>
              <a:latin typeface="Aptos" panose="020B0004020202020204" pitchFamily="34" charset="0"/>
              <a:ea typeface="Calibri" panose="020F0502020204030204" pitchFamily="34" charset="0"/>
              <a:cs typeface="Calibri" panose="020F0502020204030204" pitchFamily="34" charset="0"/>
              <a:sym typeface="Calibri"/>
            </a:endParaRPr>
          </a:p>
        </p:txBody>
      </p:sp>
      <p:grpSp>
        <p:nvGrpSpPr>
          <p:cNvPr id="404" name="Google Shape;404;p4"/>
          <p:cNvGrpSpPr/>
          <p:nvPr/>
        </p:nvGrpSpPr>
        <p:grpSpPr>
          <a:xfrm>
            <a:off x="5718067" y="1478436"/>
            <a:ext cx="277810" cy="277809"/>
            <a:chOff x="6445250" y="1803400"/>
            <a:chExt cx="371476" cy="371475"/>
          </a:xfrm>
        </p:grpSpPr>
        <p:sp>
          <p:nvSpPr>
            <p:cNvPr id="405" name="Google Shape;405;p4"/>
            <p:cNvSpPr/>
            <p:nvPr/>
          </p:nvSpPr>
          <p:spPr>
            <a:xfrm>
              <a:off x="6523038" y="1989138"/>
              <a:ext cx="107950" cy="107950"/>
            </a:xfrm>
            <a:custGeom>
              <a:avLst/>
              <a:gdLst/>
              <a:ahLst/>
              <a:cxnLst/>
              <a:rect l="l" t="t" r="r" b="b"/>
              <a:pathLst>
                <a:path w="28" h="28" extrusionOk="0">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4"/>
                  </a:moveTo>
                  <a:cubicBezTo>
                    <a:pt x="8" y="4"/>
                    <a:pt x="4" y="8"/>
                    <a:pt x="4" y="14"/>
                  </a:cubicBezTo>
                  <a:cubicBezTo>
                    <a:pt x="4" y="20"/>
                    <a:pt x="8" y="24"/>
                    <a:pt x="14" y="24"/>
                  </a:cubicBezTo>
                  <a:cubicBezTo>
                    <a:pt x="20" y="24"/>
                    <a:pt x="24" y="20"/>
                    <a:pt x="24" y="14"/>
                  </a:cubicBezTo>
                  <a:cubicBezTo>
                    <a:pt x="24" y="8"/>
                    <a:pt x="20"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406" name="Google Shape;406;p4"/>
            <p:cNvSpPr/>
            <p:nvPr/>
          </p:nvSpPr>
          <p:spPr>
            <a:xfrm>
              <a:off x="6445250" y="1911350"/>
              <a:ext cx="263525" cy="263525"/>
            </a:xfrm>
            <a:custGeom>
              <a:avLst/>
              <a:gdLst/>
              <a:ahLst/>
              <a:cxnLst/>
              <a:rect l="l" t="t" r="r" b="b"/>
              <a:pathLst>
                <a:path w="68" h="68" extrusionOk="0">
                  <a:moveTo>
                    <a:pt x="42" y="68"/>
                  </a:moveTo>
                  <a:cubicBezTo>
                    <a:pt x="26" y="68"/>
                    <a:pt x="26" y="68"/>
                    <a:pt x="26" y="68"/>
                  </a:cubicBezTo>
                  <a:cubicBezTo>
                    <a:pt x="25" y="68"/>
                    <a:pt x="24" y="67"/>
                    <a:pt x="24" y="66"/>
                  </a:cubicBezTo>
                  <a:cubicBezTo>
                    <a:pt x="24" y="60"/>
                    <a:pt x="24" y="60"/>
                    <a:pt x="24" y="60"/>
                  </a:cubicBezTo>
                  <a:cubicBezTo>
                    <a:pt x="21" y="59"/>
                    <a:pt x="19" y="58"/>
                    <a:pt x="16" y="56"/>
                  </a:cubicBezTo>
                  <a:cubicBezTo>
                    <a:pt x="11" y="59"/>
                    <a:pt x="11" y="59"/>
                    <a:pt x="11" y="59"/>
                  </a:cubicBezTo>
                  <a:cubicBezTo>
                    <a:pt x="10" y="59"/>
                    <a:pt x="9" y="59"/>
                    <a:pt x="9" y="58"/>
                  </a:cubicBezTo>
                  <a:cubicBezTo>
                    <a:pt x="1" y="44"/>
                    <a:pt x="1" y="44"/>
                    <a:pt x="1" y="44"/>
                  </a:cubicBezTo>
                  <a:cubicBezTo>
                    <a:pt x="0" y="44"/>
                    <a:pt x="0" y="43"/>
                    <a:pt x="0" y="43"/>
                  </a:cubicBezTo>
                  <a:cubicBezTo>
                    <a:pt x="0" y="42"/>
                    <a:pt x="1" y="42"/>
                    <a:pt x="1" y="41"/>
                  </a:cubicBezTo>
                  <a:cubicBezTo>
                    <a:pt x="6" y="38"/>
                    <a:pt x="6" y="38"/>
                    <a:pt x="6" y="38"/>
                  </a:cubicBezTo>
                  <a:cubicBezTo>
                    <a:pt x="6" y="35"/>
                    <a:pt x="6" y="33"/>
                    <a:pt x="6" y="30"/>
                  </a:cubicBezTo>
                  <a:cubicBezTo>
                    <a:pt x="1" y="27"/>
                    <a:pt x="1" y="27"/>
                    <a:pt x="1" y="27"/>
                  </a:cubicBezTo>
                  <a:cubicBezTo>
                    <a:pt x="0" y="26"/>
                    <a:pt x="0" y="25"/>
                    <a:pt x="1" y="24"/>
                  </a:cubicBezTo>
                  <a:cubicBezTo>
                    <a:pt x="9" y="10"/>
                    <a:pt x="9" y="10"/>
                    <a:pt x="9" y="10"/>
                  </a:cubicBezTo>
                  <a:cubicBezTo>
                    <a:pt x="9" y="10"/>
                    <a:pt x="9" y="9"/>
                    <a:pt x="10" y="9"/>
                  </a:cubicBezTo>
                  <a:cubicBezTo>
                    <a:pt x="10" y="9"/>
                    <a:pt x="11" y="9"/>
                    <a:pt x="11" y="9"/>
                  </a:cubicBezTo>
                  <a:cubicBezTo>
                    <a:pt x="16" y="12"/>
                    <a:pt x="16" y="12"/>
                    <a:pt x="16" y="12"/>
                  </a:cubicBezTo>
                  <a:cubicBezTo>
                    <a:pt x="19" y="10"/>
                    <a:pt x="21" y="9"/>
                    <a:pt x="24" y="8"/>
                  </a:cubicBezTo>
                  <a:cubicBezTo>
                    <a:pt x="24" y="2"/>
                    <a:pt x="24" y="2"/>
                    <a:pt x="24" y="2"/>
                  </a:cubicBezTo>
                  <a:cubicBezTo>
                    <a:pt x="24" y="1"/>
                    <a:pt x="25" y="0"/>
                    <a:pt x="26" y="0"/>
                  </a:cubicBezTo>
                  <a:cubicBezTo>
                    <a:pt x="42" y="0"/>
                    <a:pt x="42" y="0"/>
                    <a:pt x="42" y="0"/>
                  </a:cubicBezTo>
                  <a:cubicBezTo>
                    <a:pt x="43" y="0"/>
                    <a:pt x="44" y="1"/>
                    <a:pt x="44" y="2"/>
                  </a:cubicBezTo>
                  <a:cubicBezTo>
                    <a:pt x="44" y="8"/>
                    <a:pt x="44" y="8"/>
                    <a:pt x="44" y="8"/>
                  </a:cubicBezTo>
                  <a:cubicBezTo>
                    <a:pt x="47" y="9"/>
                    <a:pt x="49" y="10"/>
                    <a:pt x="52" y="12"/>
                  </a:cubicBezTo>
                  <a:cubicBezTo>
                    <a:pt x="57" y="9"/>
                    <a:pt x="57" y="9"/>
                    <a:pt x="57" y="9"/>
                  </a:cubicBezTo>
                  <a:cubicBezTo>
                    <a:pt x="58" y="9"/>
                    <a:pt x="59" y="9"/>
                    <a:pt x="59" y="10"/>
                  </a:cubicBezTo>
                  <a:cubicBezTo>
                    <a:pt x="67" y="24"/>
                    <a:pt x="67" y="24"/>
                    <a:pt x="67" y="24"/>
                  </a:cubicBezTo>
                  <a:cubicBezTo>
                    <a:pt x="68" y="25"/>
                    <a:pt x="68" y="26"/>
                    <a:pt x="67" y="27"/>
                  </a:cubicBezTo>
                  <a:cubicBezTo>
                    <a:pt x="62" y="30"/>
                    <a:pt x="62" y="30"/>
                    <a:pt x="62" y="30"/>
                  </a:cubicBezTo>
                  <a:cubicBezTo>
                    <a:pt x="62" y="33"/>
                    <a:pt x="62" y="35"/>
                    <a:pt x="62" y="38"/>
                  </a:cubicBezTo>
                  <a:cubicBezTo>
                    <a:pt x="67" y="41"/>
                    <a:pt x="67" y="41"/>
                    <a:pt x="67" y="41"/>
                  </a:cubicBezTo>
                  <a:cubicBezTo>
                    <a:pt x="67" y="42"/>
                    <a:pt x="68" y="42"/>
                    <a:pt x="68" y="43"/>
                  </a:cubicBezTo>
                  <a:cubicBezTo>
                    <a:pt x="68" y="43"/>
                    <a:pt x="68" y="44"/>
                    <a:pt x="67" y="44"/>
                  </a:cubicBezTo>
                  <a:cubicBezTo>
                    <a:pt x="59" y="58"/>
                    <a:pt x="59" y="58"/>
                    <a:pt x="59" y="58"/>
                  </a:cubicBezTo>
                  <a:cubicBezTo>
                    <a:pt x="59" y="58"/>
                    <a:pt x="59" y="59"/>
                    <a:pt x="58" y="59"/>
                  </a:cubicBezTo>
                  <a:cubicBezTo>
                    <a:pt x="58" y="59"/>
                    <a:pt x="57" y="59"/>
                    <a:pt x="57" y="59"/>
                  </a:cubicBezTo>
                  <a:cubicBezTo>
                    <a:pt x="52" y="56"/>
                    <a:pt x="52" y="56"/>
                    <a:pt x="52" y="56"/>
                  </a:cubicBezTo>
                  <a:cubicBezTo>
                    <a:pt x="49" y="58"/>
                    <a:pt x="47" y="59"/>
                    <a:pt x="44" y="60"/>
                  </a:cubicBezTo>
                  <a:cubicBezTo>
                    <a:pt x="44" y="66"/>
                    <a:pt x="44" y="66"/>
                    <a:pt x="44" y="66"/>
                  </a:cubicBezTo>
                  <a:cubicBezTo>
                    <a:pt x="44" y="67"/>
                    <a:pt x="43" y="68"/>
                    <a:pt x="42" y="68"/>
                  </a:cubicBezTo>
                  <a:close/>
                  <a:moveTo>
                    <a:pt x="28" y="64"/>
                  </a:moveTo>
                  <a:cubicBezTo>
                    <a:pt x="40" y="64"/>
                    <a:pt x="40" y="64"/>
                    <a:pt x="40" y="64"/>
                  </a:cubicBezTo>
                  <a:cubicBezTo>
                    <a:pt x="40" y="59"/>
                    <a:pt x="40" y="59"/>
                    <a:pt x="40" y="59"/>
                  </a:cubicBezTo>
                  <a:cubicBezTo>
                    <a:pt x="40" y="58"/>
                    <a:pt x="41" y="57"/>
                    <a:pt x="41" y="57"/>
                  </a:cubicBezTo>
                  <a:cubicBezTo>
                    <a:pt x="45" y="56"/>
                    <a:pt x="48" y="54"/>
                    <a:pt x="50" y="52"/>
                  </a:cubicBezTo>
                  <a:cubicBezTo>
                    <a:pt x="51" y="51"/>
                    <a:pt x="52" y="51"/>
                    <a:pt x="52" y="52"/>
                  </a:cubicBezTo>
                  <a:cubicBezTo>
                    <a:pt x="57" y="54"/>
                    <a:pt x="57" y="54"/>
                    <a:pt x="57" y="54"/>
                  </a:cubicBezTo>
                  <a:cubicBezTo>
                    <a:pt x="63" y="44"/>
                    <a:pt x="63" y="44"/>
                    <a:pt x="63" y="44"/>
                  </a:cubicBezTo>
                  <a:cubicBezTo>
                    <a:pt x="58" y="41"/>
                    <a:pt x="58" y="41"/>
                    <a:pt x="58" y="41"/>
                  </a:cubicBezTo>
                  <a:cubicBezTo>
                    <a:pt x="58" y="41"/>
                    <a:pt x="57" y="40"/>
                    <a:pt x="57" y="39"/>
                  </a:cubicBezTo>
                  <a:cubicBezTo>
                    <a:pt x="58" y="36"/>
                    <a:pt x="58" y="32"/>
                    <a:pt x="57" y="29"/>
                  </a:cubicBezTo>
                  <a:cubicBezTo>
                    <a:pt x="57" y="28"/>
                    <a:pt x="58" y="27"/>
                    <a:pt x="58" y="27"/>
                  </a:cubicBezTo>
                  <a:cubicBezTo>
                    <a:pt x="63" y="24"/>
                    <a:pt x="63" y="24"/>
                    <a:pt x="63" y="24"/>
                  </a:cubicBezTo>
                  <a:cubicBezTo>
                    <a:pt x="57" y="14"/>
                    <a:pt x="57" y="14"/>
                    <a:pt x="57" y="14"/>
                  </a:cubicBezTo>
                  <a:cubicBezTo>
                    <a:pt x="52" y="16"/>
                    <a:pt x="52" y="16"/>
                    <a:pt x="52" y="16"/>
                  </a:cubicBezTo>
                  <a:cubicBezTo>
                    <a:pt x="52" y="17"/>
                    <a:pt x="51" y="17"/>
                    <a:pt x="50" y="16"/>
                  </a:cubicBezTo>
                  <a:cubicBezTo>
                    <a:pt x="48" y="14"/>
                    <a:pt x="45" y="12"/>
                    <a:pt x="41" y="11"/>
                  </a:cubicBezTo>
                  <a:cubicBezTo>
                    <a:pt x="41" y="11"/>
                    <a:pt x="40" y="10"/>
                    <a:pt x="40" y="9"/>
                  </a:cubicBezTo>
                  <a:cubicBezTo>
                    <a:pt x="40" y="4"/>
                    <a:pt x="40" y="4"/>
                    <a:pt x="40" y="4"/>
                  </a:cubicBezTo>
                  <a:cubicBezTo>
                    <a:pt x="28" y="4"/>
                    <a:pt x="28" y="4"/>
                    <a:pt x="28" y="4"/>
                  </a:cubicBezTo>
                  <a:cubicBezTo>
                    <a:pt x="28" y="9"/>
                    <a:pt x="28" y="9"/>
                    <a:pt x="28" y="9"/>
                  </a:cubicBezTo>
                  <a:cubicBezTo>
                    <a:pt x="28" y="10"/>
                    <a:pt x="27" y="11"/>
                    <a:pt x="27" y="11"/>
                  </a:cubicBezTo>
                  <a:cubicBezTo>
                    <a:pt x="23" y="12"/>
                    <a:pt x="20" y="14"/>
                    <a:pt x="18" y="16"/>
                  </a:cubicBezTo>
                  <a:cubicBezTo>
                    <a:pt x="17" y="17"/>
                    <a:pt x="16" y="17"/>
                    <a:pt x="16" y="16"/>
                  </a:cubicBezTo>
                  <a:cubicBezTo>
                    <a:pt x="11" y="14"/>
                    <a:pt x="11" y="14"/>
                    <a:pt x="11" y="14"/>
                  </a:cubicBezTo>
                  <a:cubicBezTo>
                    <a:pt x="5" y="24"/>
                    <a:pt x="5" y="24"/>
                    <a:pt x="5" y="24"/>
                  </a:cubicBezTo>
                  <a:cubicBezTo>
                    <a:pt x="10" y="27"/>
                    <a:pt x="10" y="27"/>
                    <a:pt x="10" y="27"/>
                  </a:cubicBezTo>
                  <a:cubicBezTo>
                    <a:pt x="10" y="27"/>
                    <a:pt x="11" y="28"/>
                    <a:pt x="11" y="29"/>
                  </a:cubicBezTo>
                  <a:cubicBezTo>
                    <a:pt x="10" y="32"/>
                    <a:pt x="10" y="36"/>
                    <a:pt x="11" y="39"/>
                  </a:cubicBezTo>
                  <a:cubicBezTo>
                    <a:pt x="11" y="40"/>
                    <a:pt x="10" y="41"/>
                    <a:pt x="10" y="41"/>
                  </a:cubicBezTo>
                  <a:cubicBezTo>
                    <a:pt x="5" y="44"/>
                    <a:pt x="5" y="44"/>
                    <a:pt x="5" y="44"/>
                  </a:cubicBezTo>
                  <a:cubicBezTo>
                    <a:pt x="11" y="54"/>
                    <a:pt x="11" y="54"/>
                    <a:pt x="11" y="54"/>
                  </a:cubicBezTo>
                  <a:cubicBezTo>
                    <a:pt x="16" y="52"/>
                    <a:pt x="16" y="52"/>
                    <a:pt x="16" y="52"/>
                  </a:cubicBezTo>
                  <a:cubicBezTo>
                    <a:pt x="16" y="51"/>
                    <a:pt x="17" y="51"/>
                    <a:pt x="18" y="52"/>
                  </a:cubicBezTo>
                  <a:cubicBezTo>
                    <a:pt x="20" y="54"/>
                    <a:pt x="23" y="56"/>
                    <a:pt x="27" y="57"/>
                  </a:cubicBezTo>
                  <a:cubicBezTo>
                    <a:pt x="27" y="57"/>
                    <a:pt x="28" y="58"/>
                    <a:pt x="28" y="59"/>
                  </a:cubicBezTo>
                  <a:lnTo>
                    <a:pt x="28" y="6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407" name="Google Shape;407;p4"/>
            <p:cNvSpPr/>
            <p:nvPr/>
          </p:nvSpPr>
          <p:spPr>
            <a:xfrm>
              <a:off x="6708775" y="1849438"/>
              <a:ext cx="61913" cy="61913"/>
            </a:xfrm>
            <a:custGeom>
              <a:avLst/>
              <a:gdLst/>
              <a:ahLst/>
              <a:cxnLst/>
              <a:rect l="l" t="t" r="r" b="b"/>
              <a:pathLst>
                <a:path w="16" h="16" extrusionOk="0">
                  <a:moveTo>
                    <a:pt x="8" y="16"/>
                  </a:moveTo>
                  <a:cubicBezTo>
                    <a:pt x="4" y="16"/>
                    <a:pt x="0" y="12"/>
                    <a:pt x="0" y="8"/>
                  </a:cubicBezTo>
                  <a:cubicBezTo>
                    <a:pt x="0" y="4"/>
                    <a:pt x="4" y="0"/>
                    <a:pt x="8" y="0"/>
                  </a:cubicBezTo>
                  <a:cubicBezTo>
                    <a:pt x="12" y="0"/>
                    <a:pt x="16" y="4"/>
                    <a:pt x="16" y="8"/>
                  </a:cubicBezTo>
                  <a:cubicBezTo>
                    <a:pt x="16" y="12"/>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408" name="Google Shape;408;p4"/>
            <p:cNvSpPr/>
            <p:nvPr/>
          </p:nvSpPr>
          <p:spPr>
            <a:xfrm>
              <a:off x="6662738" y="1803400"/>
              <a:ext cx="153988" cy="155575"/>
            </a:xfrm>
            <a:custGeom>
              <a:avLst/>
              <a:gdLst/>
              <a:ahLst/>
              <a:cxnLst/>
              <a:rect l="l" t="t" r="r" b="b"/>
              <a:pathLst>
                <a:path w="40" h="40" extrusionOk="0">
                  <a:moveTo>
                    <a:pt x="24" y="40"/>
                  </a:moveTo>
                  <a:cubicBezTo>
                    <a:pt x="16" y="40"/>
                    <a:pt x="16" y="40"/>
                    <a:pt x="16" y="40"/>
                  </a:cubicBezTo>
                  <a:cubicBezTo>
                    <a:pt x="15" y="40"/>
                    <a:pt x="14" y="39"/>
                    <a:pt x="14" y="38"/>
                  </a:cubicBezTo>
                  <a:cubicBezTo>
                    <a:pt x="14" y="35"/>
                    <a:pt x="14" y="35"/>
                    <a:pt x="14" y="35"/>
                  </a:cubicBezTo>
                  <a:cubicBezTo>
                    <a:pt x="13" y="34"/>
                    <a:pt x="11" y="34"/>
                    <a:pt x="10" y="33"/>
                  </a:cubicBezTo>
                  <a:cubicBezTo>
                    <a:pt x="7" y="34"/>
                    <a:pt x="7" y="34"/>
                    <a:pt x="7" y="34"/>
                  </a:cubicBezTo>
                  <a:cubicBezTo>
                    <a:pt x="7" y="34"/>
                    <a:pt x="6" y="35"/>
                    <a:pt x="6" y="34"/>
                  </a:cubicBezTo>
                  <a:cubicBezTo>
                    <a:pt x="5" y="34"/>
                    <a:pt x="5" y="34"/>
                    <a:pt x="5" y="33"/>
                  </a:cubicBezTo>
                  <a:cubicBezTo>
                    <a:pt x="1" y="27"/>
                    <a:pt x="1" y="27"/>
                    <a:pt x="1" y="27"/>
                  </a:cubicBezTo>
                  <a:cubicBezTo>
                    <a:pt x="0" y="26"/>
                    <a:pt x="0" y="24"/>
                    <a:pt x="1" y="24"/>
                  </a:cubicBezTo>
                  <a:cubicBezTo>
                    <a:pt x="4" y="22"/>
                    <a:pt x="4" y="22"/>
                    <a:pt x="4" y="22"/>
                  </a:cubicBezTo>
                  <a:cubicBezTo>
                    <a:pt x="4" y="21"/>
                    <a:pt x="4" y="19"/>
                    <a:pt x="4" y="18"/>
                  </a:cubicBezTo>
                  <a:cubicBezTo>
                    <a:pt x="1" y="16"/>
                    <a:pt x="1" y="16"/>
                    <a:pt x="1" y="16"/>
                  </a:cubicBezTo>
                  <a:cubicBezTo>
                    <a:pt x="1" y="16"/>
                    <a:pt x="1" y="15"/>
                    <a:pt x="0" y="15"/>
                  </a:cubicBezTo>
                  <a:cubicBezTo>
                    <a:pt x="0" y="14"/>
                    <a:pt x="0" y="14"/>
                    <a:pt x="1" y="13"/>
                  </a:cubicBezTo>
                  <a:cubicBezTo>
                    <a:pt x="5" y="7"/>
                    <a:pt x="5" y="7"/>
                    <a:pt x="5" y="7"/>
                  </a:cubicBezTo>
                  <a:cubicBezTo>
                    <a:pt x="5" y="6"/>
                    <a:pt x="5" y="6"/>
                    <a:pt x="6" y="6"/>
                  </a:cubicBezTo>
                  <a:cubicBezTo>
                    <a:pt x="6" y="5"/>
                    <a:pt x="7" y="6"/>
                    <a:pt x="7" y="6"/>
                  </a:cubicBezTo>
                  <a:cubicBezTo>
                    <a:pt x="10" y="7"/>
                    <a:pt x="10" y="7"/>
                    <a:pt x="10" y="7"/>
                  </a:cubicBezTo>
                  <a:cubicBezTo>
                    <a:pt x="11" y="7"/>
                    <a:pt x="13" y="6"/>
                    <a:pt x="14" y="5"/>
                  </a:cubicBezTo>
                  <a:cubicBezTo>
                    <a:pt x="14" y="2"/>
                    <a:pt x="14" y="2"/>
                    <a:pt x="14" y="2"/>
                  </a:cubicBezTo>
                  <a:cubicBezTo>
                    <a:pt x="14" y="1"/>
                    <a:pt x="15" y="0"/>
                    <a:pt x="16" y="0"/>
                  </a:cubicBezTo>
                  <a:cubicBezTo>
                    <a:pt x="24" y="0"/>
                    <a:pt x="24" y="0"/>
                    <a:pt x="24" y="0"/>
                  </a:cubicBezTo>
                  <a:cubicBezTo>
                    <a:pt x="25" y="0"/>
                    <a:pt x="26" y="1"/>
                    <a:pt x="26" y="2"/>
                  </a:cubicBezTo>
                  <a:cubicBezTo>
                    <a:pt x="26" y="5"/>
                    <a:pt x="26" y="5"/>
                    <a:pt x="26" y="5"/>
                  </a:cubicBezTo>
                  <a:cubicBezTo>
                    <a:pt x="27" y="6"/>
                    <a:pt x="29" y="6"/>
                    <a:pt x="30" y="7"/>
                  </a:cubicBezTo>
                  <a:cubicBezTo>
                    <a:pt x="33" y="6"/>
                    <a:pt x="33" y="6"/>
                    <a:pt x="33" y="6"/>
                  </a:cubicBezTo>
                  <a:cubicBezTo>
                    <a:pt x="33" y="6"/>
                    <a:pt x="34" y="5"/>
                    <a:pt x="34" y="6"/>
                  </a:cubicBezTo>
                  <a:cubicBezTo>
                    <a:pt x="35" y="6"/>
                    <a:pt x="35" y="6"/>
                    <a:pt x="35" y="7"/>
                  </a:cubicBezTo>
                  <a:cubicBezTo>
                    <a:pt x="39" y="13"/>
                    <a:pt x="39" y="13"/>
                    <a:pt x="39" y="13"/>
                  </a:cubicBezTo>
                  <a:cubicBezTo>
                    <a:pt x="40" y="14"/>
                    <a:pt x="40" y="16"/>
                    <a:pt x="39" y="16"/>
                  </a:cubicBezTo>
                  <a:cubicBezTo>
                    <a:pt x="36" y="18"/>
                    <a:pt x="36" y="18"/>
                    <a:pt x="36" y="18"/>
                  </a:cubicBezTo>
                  <a:cubicBezTo>
                    <a:pt x="36" y="19"/>
                    <a:pt x="36" y="21"/>
                    <a:pt x="36" y="22"/>
                  </a:cubicBezTo>
                  <a:cubicBezTo>
                    <a:pt x="39" y="24"/>
                    <a:pt x="39" y="24"/>
                    <a:pt x="39" y="24"/>
                  </a:cubicBezTo>
                  <a:cubicBezTo>
                    <a:pt x="40" y="24"/>
                    <a:pt x="40" y="26"/>
                    <a:pt x="39" y="27"/>
                  </a:cubicBezTo>
                  <a:cubicBezTo>
                    <a:pt x="35" y="33"/>
                    <a:pt x="35" y="33"/>
                    <a:pt x="35" y="33"/>
                  </a:cubicBezTo>
                  <a:cubicBezTo>
                    <a:pt x="35" y="34"/>
                    <a:pt x="35" y="34"/>
                    <a:pt x="34" y="34"/>
                  </a:cubicBezTo>
                  <a:cubicBezTo>
                    <a:pt x="34" y="35"/>
                    <a:pt x="33" y="34"/>
                    <a:pt x="33" y="34"/>
                  </a:cubicBezTo>
                  <a:cubicBezTo>
                    <a:pt x="30" y="33"/>
                    <a:pt x="30" y="33"/>
                    <a:pt x="30" y="33"/>
                  </a:cubicBezTo>
                  <a:cubicBezTo>
                    <a:pt x="29" y="33"/>
                    <a:pt x="27" y="34"/>
                    <a:pt x="26" y="35"/>
                  </a:cubicBezTo>
                  <a:cubicBezTo>
                    <a:pt x="26" y="38"/>
                    <a:pt x="26" y="38"/>
                    <a:pt x="26" y="38"/>
                  </a:cubicBezTo>
                  <a:cubicBezTo>
                    <a:pt x="26" y="39"/>
                    <a:pt x="25" y="40"/>
                    <a:pt x="24" y="40"/>
                  </a:cubicBezTo>
                  <a:close/>
                  <a:moveTo>
                    <a:pt x="18" y="36"/>
                  </a:moveTo>
                  <a:cubicBezTo>
                    <a:pt x="22" y="36"/>
                    <a:pt x="22" y="36"/>
                    <a:pt x="22" y="36"/>
                  </a:cubicBezTo>
                  <a:cubicBezTo>
                    <a:pt x="22" y="33"/>
                    <a:pt x="22" y="33"/>
                    <a:pt x="22" y="33"/>
                  </a:cubicBezTo>
                  <a:cubicBezTo>
                    <a:pt x="22" y="32"/>
                    <a:pt x="23" y="32"/>
                    <a:pt x="23" y="31"/>
                  </a:cubicBezTo>
                  <a:cubicBezTo>
                    <a:pt x="25" y="31"/>
                    <a:pt x="27" y="30"/>
                    <a:pt x="28" y="29"/>
                  </a:cubicBezTo>
                  <a:cubicBezTo>
                    <a:pt x="29" y="28"/>
                    <a:pt x="30" y="28"/>
                    <a:pt x="31" y="28"/>
                  </a:cubicBezTo>
                  <a:cubicBezTo>
                    <a:pt x="33" y="30"/>
                    <a:pt x="33" y="30"/>
                    <a:pt x="33" y="30"/>
                  </a:cubicBezTo>
                  <a:cubicBezTo>
                    <a:pt x="35" y="26"/>
                    <a:pt x="35" y="26"/>
                    <a:pt x="35" y="26"/>
                  </a:cubicBezTo>
                  <a:cubicBezTo>
                    <a:pt x="33" y="25"/>
                    <a:pt x="33" y="25"/>
                    <a:pt x="33" y="25"/>
                  </a:cubicBezTo>
                  <a:cubicBezTo>
                    <a:pt x="32" y="25"/>
                    <a:pt x="31" y="24"/>
                    <a:pt x="32" y="23"/>
                  </a:cubicBezTo>
                  <a:cubicBezTo>
                    <a:pt x="32" y="21"/>
                    <a:pt x="32" y="19"/>
                    <a:pt x="32" y="17"/>
                  </a:cubicBezTo>
                  <a:cubicBezTo>
                    <a:pt x="31" y="16"/>
                    <a:pt x="32" y="15"/>
                    <a:pt x="33" y="15"/>
                  </a:cubicBezTo>
                  <a:cubicBezTo>
                    <a:pt x="35" y="14"/>
                    <a:pt x="35" y="14"/>
                    <a:pt x="35" y="14"/>
                  </a:cubicBezTo>
                  <a:cubicBezTo>
                    <a:pt x="33" y="10"/>
                    <a:pt x="33" y="10"/>
                    <a:pt x="33" y="10"/>
                  </a:cubicBezTo>
                  <a:cubicBezTo>
                    <a:pt x="31" y="12"/>
                    <a:pt x="31" y="12"/>
                    <a:pt x="31" y="12"/>
                  </a:cubicBezTo>
                  <a:cubicBezTo>
                    <a:pt x="30" y="12"/>
                    <a:pt x="29" y="12"/>
                    <a:pt x="28" y="11"/>
                  </a:cubicBezTo>
                  <a:cubicBezTo>
                    <a:pt x="27" y="10"/>
                    <a:pt x="25" y="9"/>
                    <a:pt x="23" y="9"/>
                  </a:cubicBezTo>
                  <a:cubicBezTo>
                    <a:pt x="23" y="8"/>
                    <a:pt x="22" y="8"/>
                    <a:pt x="22" y="7"/>
                  </a:cubicBezTo>
                  <a:cubicBezTo>
                    <a:pt x="22" y="4"/>
                    <a:pt x="22" y="4"/>
                    <a:pt x="22" y="4"/>
                  </a:cubicBezTo>
                  <a:cubicBezTo>
                    <a:pt x="18" y="4"/>
                    <a:pt x="18" y="4"/>
                    <a:pt x="18" y="4"/>
                  </a:cubicBezTo>
                  <a:cubicBezTo>
                    <a:pt x="18" y="7"/>
                    <a:pt x="18" y="7"/>
                    <a:pt x="18" y="7"/>
                  </a:cubicBezTo>
                  <a:cubicBezTo>
                    <a:pt x="18" y="8"/>
                    <a:pt x="17" y="8"/>
                    <a:pt x="17" y="9"/>
                  </a:cubicBezTo>
                  <a:cubicBezTo>
                    <a:pt x="15" y="9"/>
                    <a:pt x="13" y="10"/>
                    <a:pt x="12" y="11"/>
                  </a:cubicBezTo>
                  <a:cubicBezTo>
                    <a:pt x="11" y="12"/>
                    <a:pt x="10" y="12"/>
                    <a:pt x="9" y="12"/>
                  </a:cubicBezTo>
                  <a:cubicBezTo>
                    <a:pt x="7" y="10"/>
                    <a:pt x="7" y="10"/>
                    <a:pt x="7" y="10"/>
                  </a:cubicBezTo>
                  <a:cubicBezTo>
                    <a:pt x="5" y="14"/>
                    <a:pt x="5" y="14"/>
                    <a:pt x="5" y="14"/>
                  </a:cubicBezTo>
                  <a:cubicBezTo>
                    <a:pt x="7" y="15"/>
                    <a:pt x="7" y="15"/>
                    <a:pt x="7" y="15"/>
                  </a:cubicBezTo>
                  <a:cubicBezTo>
                    <a:pt x="8" y="15"/>
                    <a:pt x="9" y="16"/>
                    <a:pt x="8" y="17"/>
                  </a:cubicBezTo>
                  <a:cubicBezTo>
                    <a:pt x="8" y="19"/>
                    <a:pt x="8" y="21"/>
                    <a:pt x="8" y="23"/>
                  </a:cubicBezTo>
                  <a:cubicBezTo>
                    <a:pt x="9" y="24"/>
                    <a:pt x="8" y="24"/>
                    <a:pt x="7" y="25"/>
                  </a:cubicBezTo>
                  <a:cubicBezTo>
                    <a:pt x="5" y="26"/>
                    <a:pt x="5" y="26"/>
                    <a:pt x="5" y="26"/>
                  </a:cubicBezTo>
                  <a:cubicBezTo>
                    <a:pt x="7" y="30"/>
                    <a:pt x="7" y="30"/>
                    <a:pt x="7" y="30"/>
                  </a:cubicBezTo>
                  <a:cubicBezTo>
                    <a:pt x="9" y="28"/>
                    <a:pt x="9" y="28"/>
                    <a:pt x="9" y="28"/>
                  </a:cubicBezTo>
                  <a:cubicBezTo>
                    <a:pt x="10" y="28"/>
                    <a:pt x="11" y="28"/>
                    <a:pt x="12" y="29"/>
                  </a:cubicBezTo>
                  <a:cubicBezTo>
                    <a:pt x="13" y="30"/>
                    <a:pt x="15" y="31"/>
                    <a:pt x="17" y="31"/>
                  </a:cubicBezTo>
                  <a:cubicBezTo>
                    <a:pt x="17" y="32"/>
                    <a:pt x="18" y="33"/>
                    <a:pt x="18" y="33"/>
                  </a:cubicBezTo>
                  <a:lnTo>
                    <a:pt x="18" y="3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grpSp>
      <p:grpSp>
        <p:nvGrpSpPr>
          <p:cNvPr id="409" name="Google Shape;409;p4"/>
          <p:cNvGrpSpPr/>
          <p:nvPr/>
        </p:nvGrpSpPr>
        <p:grpSpPr>
          <a:xfrm>
            <a:off x="7554010" y="2976854"/>
            <a:ext cx="277809" cy="277809"/>
            <a:chOff x="3903073" y="3496769"/>
            <a:chExt cx="360000" cy="360000"/>
          </a:xfrm>
        </p:grpSpPr>
        <p:sp>
          <p:nvSpPr>
            <p:cNvPr id="410" name="Google Shape;410;p4"/>
            <p:cNvSpPr/>
            <p:nvPr/>
          </p:nvSpPr>
          <p:spPr>
            <a:xfrm>
              <a:off x="3903073" y="3496769"/>
              <a:ext cx="255385" cy="255385"/>
            </a:xfrm>
            <a:custGeom>
              <a:avLst/>
              <a:gdLst/>
              <a:ahLst/>
              <a:cxnLst/>
              <a:rect l="l" t="t" r="r" b="b"/>
              <a:pathLst>
                <a:path w="68" h="68" extrusionOk="0">
                  <a:moveTo>
                    <a:pt x="34" y="68"/>
                  </a:moveTo>
                  <a:cubicBezTo>
                    <a:pt x="15" y="68"/>
                    <a:pt x="0" y="53"/>
                    <a:pt x="0" y="34"/>
                  </a:cubicBezTo>
                  <a:cubicBezTo>
                    <a:pt x="0" y="15"/>
                    <a:pt x="15" y="0"/>
                    <a:pt x="34" y="0"/>
                  </a:cubicBezTo>
                  <a:cubicBezTo>
                    <a:pt x="53" y="0"/>
                    <a:pt x="68" y="15"/>
                    <a:pt x="68" y="34"/>
                  </a:cubicBezTo>
                  <a:cubicBezTo>
                    <a:pt x="68" y="53"/>
                    <a:pt x="53" y="68"/>
                    <a:pt x="34" y="68"/>
                  </a:cubicBezTo>
                  <a:close/>
                  <a:moveTo>
                    <a:pt x="34" y="4"/>
                  </a:moveTo>
                  <a:cubicBezTo>
                    <a:pt x="17" y="4"/>
                    <a:pt x="4" y="17"/>
                    <a:pt x="4" y="34"/>
                  </a:cubicBezTo>
                  <a:cubicBezTo>
                    <a:pt x="4" y="51"/>
                    <a:pt x="17" y="64"/>
                    <a:pt x="34" y="64"/>
                  </a:cubicBezTo>
                  <a:cubicBezTo>
                    <a:pt x="51" y="64"/>
                    <a:pt x="64" y="51"/>
                    <a:pt x="64" y="34"/>
                  </a:cubicBezTo>
                  <a:cubicBezTo>
                    <a:pt x="64" y="17"/>
                    <a:pt x="51" y="4"/>
                    <a:pt x="3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411" name="Google Shape;411;p4"/>
            <p:cNvSpPr/>
            <p:nvPr/>
          </p:nvSpPr>
          <p:spPr>
            <a:xfrm>
              <a:off x="4106150" y="3699846"/>
              <a:ext cx="156923" cy="156923"/>
            </a:xfrm>
            <a:custGeom>
              <a:avLst/>
              <a:gdLst/>
              <a:ahLst/>
              <a:cxnLst/>
              <a:rect l="l" t="t" r="r" b="b"/>
              <a:pathLst>
                <a:path w="42" h="42" extrusionOk="0">
                  <a:moveTo>
                    <a:pt x="40" y="42"/>
                  </a:moveTo>
                  <a:cubicBezTo>
                    <a:pt x="39" y="42"/>
                    <a:pt x="39" y="42"/>
                    <a:pt x="39" y="41"/>
                  </a:cubicBezTo>
                  <a:cubicBezTo>
                    <a:pt x="1" y="4"/>
                    <a:pt x="1" y="4"/>
                    <a:pt x="1" y="4"/>
                  </a:cubicBezTo>
                  <a:cubicBezTo>
                    <a:pt x="0" y="3"/>
                    <a:pt x="0" y="2"/>
                    <a:pt x="1" y="1"/>
                  </a:cubicBezTo>
                  <a:cubicBezTo>
                    <a:pt x="2" y="0"/>
                    <a:pt x="3" y="0"/>
                    <a:pt x="4" y="1"/>
                  </a:cubicBezTo>
                  <a:cubicBezTo>
                    <a:pt x="41" y="39"/>
                    <a:pt x="41" y="39"/>
                    <a:pt x="41" y="39"/>
                  </a:cubicBezTo>
                  <a:cubicBezTo>
                    <a:pt x="42" y="39"/>
                    <a:pt x="42" y="41"/>
                    <a:pt x="41" y="41"/>
                  </a:cubicBezTo>
                  <a:cubicBezTo>
                    <a:pt x="41" y="42"/>
                    <a:pt x="41" y="42"/>
                    <a:pt x="40"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grpSp>
      <p:grpSp>
        <p:nvGrpSpPr>
          <p:cNvPr id="425" name="Google Shape;425;p4"/>
          <p:cNvGrpSpPr/>
          <p:nvPr/>
        </p:nvGrpSpPr>
        <p:grpSpPr>
          <a:xfrm>
            <a:off x="4463988" y="5104243"/>
            <a:ext cx="266393" cy="266392"/>
            <a:chOff x="2182813" y="2376488"/>
            <a:chExt cx="371476" cy="371475"/>
          </a:xfrm>
        </p:grpSpPr>
        <p:sp>
          <p:nvSpPr>
            <p:cNvPr id="426" name="Google Shape;426;p4"/>
            <p:cNvSpPr/>
            <p:nvPr/>
          </p:nvSpPr>
          <p:spPr>
            <a:xfrm>
              <a:off x="2182813" y="2376488"/>
              <a:ext cx="371475" cy="371475"/>
            </a:xfrm>
            <a:custGeom>
              <a:avLst/>
              <a:gdLst/>
              <a:ahLst/>
              <a:cxnLst/>
              <a:rect l="l" t="t" r="r" b="b"/>
              <a:pathLst>
                <a:path w="96" h="96" extrusionOk="0">
                  <a:moveTo>
                    <a:pt x="54" y="96"/>
                  </a:moveTo>
                  <a:cubicBezTo>
                    <a:pt x="42" y="96"/>
                    <a:pt x="42" y="96"/>
                    <a:pt x="42" y="96"/>
                  </a:cubicBezTo>
                  <a:cubicBezTo>
                    <a:pt x="41" y="96"/>
                    <a:pt x="40" y="95"/>
                    <a:pt x="40" y="94"/>
                  </a:cubicBezTo>
                  <a:cubicBezTo>
                    <a:pt x="40" y="83"/>
                    <a:pt x="40" y="83"/>
                    <a:pt x="40" y="83"/>
                  </a:cubicBezTo>
                  <a:cubicBezTo>
                    <a:pt x="37" y="82"/>
                    <a:pt x="33" y="81"/>
                    <a:pt x="31" y="79"/>
                  </a:cubicBezTo>
                  <a:cubicBezTo>
                    <a:pt x="23" y="88"/>
                    <a:pt x="23" y="88"/>
                    <a:pt x="23" y="88"/>
                  </a:cubicBezTo>
                  <a:cubicBezTo>
                    <a:pt x="22" y="88"/>
                    <a:pt x="20" y="88"/>
                    <a:pt x="20" y="88"/>
                  </a:cubicBezTo>
                  <a:cubicBezTo>
                    <a:pt x="8" y="76"/>
                    <a:pt x="8" y="76"/>
                    <a:pt x="8" y="76"/>
                  </a:cubicBezTo>
                  <a:cubicBezTo>
                    <a:pt x="8" y="76"/>
                    <a:pt x="8" y="75"/>
                    <a:pt x="8" y="75"/>
                  </a:cubicBezTo>
                  <a:cubicBezTo>
                    <a:pt x="8" y="74"/>
                    <a:pt x="8" y="74"/>
                    <a:pt x="8" y="73"/>
                  </a:cubicBezTo>
                  <a:cubicBezTo>
                    <a:pt x="17" y="65"/>
                    <a:pt x="17" y="65"/>
                    <a:pt x="17" y="65"/>
                  </a:cubicBezTo>
                  <a:cubicBezTo>
                    <a:pt x="15" y="63"/>
                    <a:pt x="14" y="59"/>
                    <a:pt x="13" y="56"/>
                  </a:cubicBezTo>
                  <a:cubicBezTo>
                    <a:pt x="2" y="56"/>
                    <a:pt x="2" y="56"/>
                    <a:pt x="2" y="56"/>
                  </a:cubicBezTo>
                  <a:cubicBezTo>
                    <a:pt x="1" y="56"/>
                    <a:pt x="0" y="55"/>
                    <a:pt x="0" y="54"/>
                  </a:cubicBezTo>
                  <a:cubicBezTo>
                    <a:pt x="0" y="42"/>
                    <a:pt x="0" y="42"/>
                    <a:pt x="0" y="42"/>
                  </a:cubicBezTo>
                  <a:cubicBezTo>
                    <a:pt x="0" y="41"/>
                    <a:pt x="1" y="40"/>
                    <a:pt x="2" y="40"/>
                  </a:cubicBezTo>
                  <a:cubicBezTo>
                    <a:pt x="13" y="40"/>
                    <a:pt x="13" y="40"/>
                    <a:pt x="13" y="40"/>
                  </a:cubicBezTo>
                  <a:cubicBezTo>
                    <a:pt x="14" y="37"/>
                    <a:pt x="15" y="33"/>
                    <a:pt x="17" y="31"/>
                  </a:cubicBezTo>
                  <a:cubicBezTo>
                    <a:pt x="8" y="23"/>
                    <a:pt x="8" y="23"/>
                    <a:pt x="8" y="23"/>
                  </a:cubicBezTo>
                  <a:cubicBezTo>
                    <a:pt x="8" y="22"/>
                    <a:pt x="8" y="22"/>
                    <a:pt x="8" y="21"/>
                  </a:cubicBezTo>
                  <a:cubicBezTo>
                    <a:pt x="8" y="21"/>
                    <a:pt x="8" y="20"/>
                    <a:pt x="8" y="20"/>
                  </a:cubicBezTo>
                  <a:cubicBezTo>
                    <a:pt x="20" y="8"/>
                    <a:pt x="20" y="8"/>
                    <a:pt x="20" y="8"/>
                  </a:cubicBezTo>
                  <a:cubicBezTo>
                    <a:pt x="20" y="8"/>
                    <a:pt x="22" y="8"/>
                    <a:pt x="23" y="8"/>
                  </a:cubicBezTo>
                  <a:cubicBezTo>
                    <a:pt x="31" y="17"/>
                    <a:pt x="31" y="17"/>
                    <a:pt x="31" y="17"/>
                  </a:cubicBezTo>
                  <a:cubicBezTo>
                    <a:pt x="33" y="15"/>
                    <a:pt x="37" y="14"/>
                    <a:pt x="40" y="13"/>
                  </a:cubicBezTo>
                  <a:cubicBezTo>
                    <a:pt x="40" y="2"/>
                    <a:pt x="40" y="2"/>
                    <a:pt x="40" y="2"/>
                  </a:cubicBezTo>
                  <a:cubicBezTo>
                    <a:pt x="40" y="1"/>
                    <a:pt x="41" y="0"/>
                    <a:pt x="42" y="0"/>
                  </a:cubicBezTo>
                  <a:cubicBezTo>
                    <a:pt x="54" y="0"/>
                    <a:pt x="54" y="0"/>
                    <a:pt x="54" y="0"/>
                  </a:cubicBezTo>
                  <a:cubicBezTo>
                    <a:pt x="55" y="0"/>
                    <a:pt x="56" y="1"/>
                    <a:pt x="56" y="2"/>
                  </a:cubicBezTo>
                  <a:cubicBezTo>
                    <a:pt x="56" y="13"/>
                    <a:pt x="56" y="13"/>
                    <a:pt x="56" y="13"/>
                  </a:cubicBezTo>
                  <a:cubicBezTo>
                    <a:pt x="60" y="14"/>
                    <a:pt x="64" y="16"/>
                    <a:pt x="67" y="17"/>
                  </a:cubicBezTo>
                  <a:cubicBezTo>
                    <a:pt x="68" y="18"/>
                    <a:pt x="68" y="19"/>
                    <a:pt x="67" y="20"/>
                  </a:cubicBezTo>
                  <a:cubicBezTo>
                    <a:pt x="67" y="21"/>
                    <a:pt x="66" y="21"/>
                    <a:pt x="65" y="21"/>
                  </a:cubicBezTo>
                  <a:cubicBezTo>
                    <a:pt x="62" y="19"/>
                    <a:pt x="57" y="18"/>
                    <a:pt x="54" y="17"/>
                  </a:cubicBezTo>
                  <a:cubicBezTo>
                    <a:pt x="53" y="17"/>
                    <a:pt x="52" y="16"/>
                    <a:pt x="52" y="15"/>
                  </a:cubicBezTo>
                  <a:cubicBezTo>
                    <a:pt x="52" y="4"/>
                    <a:pt x="52" y="4"/>
                    <a:pt x="52" y="4"/>
                  </a:cubicBezTo>
                  <a:cubicBezTo>
                    <a:pt x="44" y="4"/>
                    <a:pt x="44" y="4"/>
                    <a:pt x="44" y="4"/>
                  </a:cubicBezTo>
                  <a:cubicBezTo>
                    <a:pt x="44" y="15"/>
                    <a:pt x="44" y="15"/>
                    <a:pt x="44" y="15"/>
                  </a:cubicBezTo>
                  <a:cubicBezTo>
                    <a:pt x="44" y="16"/>
                    <a:pt x="43" y="17"/>
                    <a:pt x="42" y="17"/>
                  </a:cubicBezTo>
                  <a:cubicBezTo>
                    <a:pt x="39" y="18"/>
                    <a:pt x="34" y="19"/>
                    <a:pt x="31" y="21"/>
                  </a:cubicBezTo>
                  <a:cubicBezTo>
                    <a:pt x="31" y="21"/>
                    <a:pt x="30" y="21"/>
                    <a:pt x="29" y="20"/>
                  </a:cubicBezTo>
                  <a:cubicBezTo>
                    <a:pt x="21" y="13"/>
                    <a:pt x="21" y="13"/>
                    <a:pt x="21" y="13"/>
                  </a:cubicBezTo>
                  <a:cubicBezTo>
                    <a:pt x="13" y="21"/>
                    <a:pt x="13" y="21"/>
                    <a:pt x="13" y="21"/>
                  </a:cubicBezTo>
                  <a:cubicBezTo>
                    <a:pt x="20" y="29"/>
                    <a:pt x="20" y="29"/>
                    <a:pt x="20" y="29"/>
                  </a:cubicBezTo>
                  <a:cubicBezTo>
                    <a:pt x="21" y="30"/>
                    <a:pt x="21" y="31"/>
                    <a:pt x="21" y="31"/>
                  </a:cubicBezTo>
                  <a:cubicBezTo>
                    <a:pt x="19" y="34"/>
                    <a:pt x="17" y="40"/>
                    <a:pt x="17" y="42"/>
                  </a:cubicBezTo>
                  <a:cubicBezTo>
                    <a:pt x="17" y="43"/>
                    <a:pt x="16" y="44"/>
                    <a:pt x="15" y="44"/>
                  </a:cubicBezTo>
                  <a:cubicBezTo>
                    <a:pt x="4" y="44"/>
                    <a:pt x="4" y="44"/>
                    <a:pt x="4" y="44"/>
                  </a:cubicBezTo>
                  <a:cubicBezTo>
                    <a:pt x="4" y="52"/>
                    <a:pt x="4" y="52"/>
                    <a:pt x="4" y="52"/>
                  </a:cubicBezTo>
                  <a:cubicBezTo>
                    <a:pt x="15" y="52"/>
                    <a:pt x="15" y="52"/>
                    <a:pt x="15" y="52"/>
                  </a:cubicBezTo>
                  <a:cubicBezTo>
                    <a:pt x="16" y="52"/>
                    <a:pt x="17" y="53"/>
                    <a:pt x="17" y="54"/>
                  </a:cubicBezTo>
                  <a:cubicBezTo>
                    <a:pt x="17" y="56"/>
                    <a:pt x="19" y="62"/>
                    <a:pt x="21" y="65"/>
                  </a:cubicBezTo>
                  <a:cubicBezTo>
                    <a:pt x="21" y="65"/>
                    <a:pt x="21" y="66"/>
                    <a:pt x="20" y="67"/>
                  </a:cubicBezTo>
                  <a:cubicBezTo>
                    <a:pt x="13" y="75"/>
                    <a:pt x="13" y="75"/>
                    <a:pt x="13" y="75"/>
                  </a:cubicBezTo>
                  <a:cubicBezTo>
                    <a:pt x="21" y="83"/>
                    <a:pt x="21" y="83"/>
                    <a:pt x="21" y="83"/>
                  </a:cubicBezTo>
                  <a:cubicBezTo>
                    <a:pt x="29" y="76"/>
                    <a:pt x="29" y="76"/>
                    <a:pt x="29" y="76"/>
                  </a:cubicBezTo>
                  <a:cubicBezTo>
                    <a:pt x="30" y="75"/>
                    <a:pt x="31" y="75"/>
                    <a:pt x="31" y="75"/>
                  </a:cubicBezTo>
                  <a:cubicBezTo>
                    <a:pt x="34" y="77"/>
                    <a:pt x="40" y="79"/>
                    <a:pt x="42" y="79"/>
                  </a:cubicBezTo>
                  <a:cubicBezTo>
                    <a:pt x="43" y="79"/>
                    <a:pt x="44" y="80"/>
                    <a:pt x="44" y="81"/>
                  </a:cubicBezTo>
                  <a:cubicBezTo>
                    <a:pt x="44" y="92"/>
                    <a:pt x="44" y="92"/>
                    <a:pt x="44" y="92"/>
                  </a:cubicBezTo>
                  <a:cubicBezTo>
                    <a:pt x="52" y="92"/>
                    <a:pt x="52" y="92"/>
                    <a:pt x="52" y="92"/>
                  </a:cubicBezTo>
                  <a:cubicBezTo>
                    <a:pt x="52" y="81"/>
                    <a:pt x="52" y="81"/>
                    <a:pt x="52" y="81"/>
                  </a:cubicBezTo>
                  <a:cubicBezTo>
                    <a:pt x="52" y="80"/>
                    <a:pt x="53" y="79"/>
                    <a:pt x="54" y="79"/>
                  </a:cubicBezTo>
                  <a:cubicBezTo>
                    <a:pt x="56" y="79"/>
                    <a:pt x="62" y="77"/>
                    <a:pt x="65" y="75"/>
                  </a:cubicBezTo>
                  <a:cubicBezTo>
                    <a:pt x="65" y="75"/>
                    <a:pt x="66" y="75"/>
                    <a:pt x="67" y="76"/>
                  </a:cubicBezTo>
                  <a:cubicBezTo>
                    <a:pt x="75" y="83"/>
                    <a:pt x="75" y="83"/>
                    <a:pt x="75" y="83"/>
                  </a:cubicBezTo>
                  <a:cubicBezTo>
                    <a:pt x="83" y="75"/>
                    <a:pt x="83" y="75"/>
                    <a:pt x="83" y="75"/>
                  </a:cubicBezTo>
                  <a:cubicBezTo>
                    <a:pt x="76" y="67"/>
                    <a:pt x="76" y="67"/>
                    <a:pt x="76" y="67"/>
                  </a:cubicBezTo>
                  <a:cubicBezTo>
                    <a:pt x="75" y="66"/>
                    <a:pt x="75" y="65"/>
                    <a:pt x="75" y="65"/>
                  </a:cubicBezTo>
                  <a:cubicBezTo>
                    <a:pt x="77" y="62"/>
                    <a:pt x="79" y="56"/>
                    <a:pt x="79" y="54"/>
                  </a:cubicBezTo>
                  <a:cubicBezTo>
                    <a:pt x="79" y="53"/>
                    <a:pt x="80" y="52"/>
                    <a:pt x="81" y="52"/>
                  </a:cubicBezTo>
                  <a:cubicBezTo>
                    <a:pt x="92" y="52"/>
                    <a:pt x="92" y="52"/>
                    <a:pt x="92" y="52"/>
                  </a:cubicBezTo>
                  <a:cubicBezTo>
                    <a:pt x="92" y="44"/>
                    <a:pt x="92" y="44"/>
                    <a:pt x="92" y="44"/>
                  </a:cubicBezTo>
                  <a:cubicBezTo>
                    <a:pt x="81" y="44"/>
                    <a:pt x="81" y="44"/>
                    <a:pt x="81" y="44"/>
                  </a:cubicBezTo>
                  <a:cubicBezTo>
                    <a:pt x="80" y="44"/>
                    <a:pt x="79" y="43"/>
                    <a:pt x="79" y="42"/>
                  </a:cubicBezTo>
                  <a:cubicBezTo>
                    <a:pt x="79" y="41"/>
                    <a:pt x="78" y="38"/>
                    <a:pt x="77" y="36"/>
                  </a:cubicBezTo>
                  <a:cubicBezTo>
                    <a:pt x="77" y="35"/>
                    <a:pt x="77" y="33"/>
                    <a:pt x="78" y="33"/>
                  </a:cubicBezTo>
                  <a:cubicBezTo>
                    <a:pt x="79" y="33"/>
                    <a:pt x="81" y="33"/>
                    <a:pt x="81" y="34"/>
                  </a:cubicBezTo>
                  <a:cubicBezTo>
                    <a:pt x="82" y="36"/>
                    <a:pt x="82" y="38"/>
                    <a:pt x="83" y="40"/>
                  </a:cubicBezTo>
                  <a:cubicBezTo>
                    <a:pt x="94" y="40"/>
                    <a:pt x="94" y="40"/>
                    <a:pt x="94" y="40"/>
                  </a:cubicBezTo>
                  <a:cubicBezTo>
                    <a:pt x="95" y="40"/>
                    <a:pt x="96" y="41"/>
                    <a:pt x="96" y="42"/>
                  </a:cubicBezTo>
                  <a:cubicBezTo>
                    <a:pt x="96" y="54"/>
                    <a:pt x="96" y="54"/>
                    <a:pt x="96" y="54"/>
                  </a:cubicBezTo>
                  <a:cubicBezTo>
                    <a:pt x="96" y="55"/>
                    <a:pt x="95" y="56"/>
                    <a:pt x="94" y="56"/>
                  </a:cubicBezTo>
                  <a:cubicBezTo>
                    <a:pt x="83" y="56"/>
                    <a:pt x="83" y="56"/>
                    <a:pt x="83" y="56"/>
                  </a:cubicBezTo>
                  <a:cubicBezTo>
                    <a:pt x="82" y="59"/>
                    <a:pt x="81" y="63"/>
                    <a:pt x="79" y="65"/>
                  </a:cubicBezTo>
                  <a:cubicBezTo>
                    <a:pt x="88" y="73"/>
                    <a:pt x="88" y="73"/>
                    <a:pt x="88" y="73"/>
                  </a:cubicBezTo>
                  <a:cubicBezTo>
                    <a:pt x="88" y="74"/>
                    <a:pt x="88" y="76"/>
                    <a:pt x="88" y="76"/>
                  </a:cubicBezTo>
                  <a:cubicBezTo>
                    <a:pt x="76" y="88"/>
                    <a:pt x="76" y="88"/>
                    <a:pt x="76" y="88"/>
                  </a:cubicBezTo>
                  <a:cubicBezTo>
                    <a:pt x="76" y="88"/>
                    <a:pt x="74" y="88"/>
                    <a:pt x="73" y="88"/>
                  </a:cubicBezTo>
                  <a:cubicBezTo>
                    <a:pt x="65" y="79"/>
                    <a:pt x="65" y="79"/>
                    <a:pt x="65" y="79"/>
                  </a:cubicBezTo>
                  <a:cubicBezTo>
                    <a:pt x="63" y="81"/>
                    <a:pt x="59" y="82"/>
                    <a:pt x="56" y="83"/>
                  </a:cubicBezTo>
                  <a:cubicBezTo>
                    <a:pt x="56" y="94"/>
                    <a:pt x="56" y="94"/>
                    <a:pt x="56" y="94"/>
                  </a:cubicBezTo>
                  <a:cubicBezTo>
                    <a:pt x="56" y="95"/>
                    <a:pt x="55" y="96"/>
                    <a:pt x="54" y="9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427" name="Google Shape;427;p4"/>
            <p:cNvSpPr/>
            <p:nvPr/>
          </p:nvSpPr>
          <p:spPr>
            <a:xfrm>
              <a:off x="2298701" y="2376488"/>
              <a:ext cx="255588" cy="231775"/>
            </a:xfrm>
            <a:custGeom>
              <a:avLst/>
              <a:gdLst/>
              <a:ahLst/>
              <a:cxnLst/>
              <a:rect l="l" t="t" r="r" b="b"/>
              <a:pathLst>
                <a:path w="66" h="60" extrusionOk="0">
                  <a:moveTo>
                    <a:pt x="18" y="60"/>
                  </a:moveTo>
                  <a:cubicBezTo>
                    <a:pt x="17" y="60"/>
                    <a:pt x="17" y="60"/>
                    <a:pt x="17" y="59"/>
                  </a:cubicBezTo>
                  <a:cubicBezTo>
                    <a:pt x="1" y="41"/>
                    <a:pt x="1" y="41"/>
                    <a:pt x="1" y="41"/>
                  </a:cubicBezTo>
                  <a:cubicBezTo>
                    <a:pt x="0" y="41"/>
                    <a:pt x="0" y="39"/>
                    <a:pt x="1" y="39"/>
                  </a:cubicBezTo>
                  <a:cubicBezTo>
                    <a:pt x="1" y="38"/>
                    <a:pt x="3" y="38"/>
                    <a:pt x="3" y="39"/>
                  </a:cubicBezTo>
                  <a:cubicBezTo>
                    <a:pt x="18" y="55"/>
                    <a:pt x="18" y="55"/>
                    <a:pt x="18" y="55"/>
                  </a:cubicBezTo>
                  <a:cubicBezTo>
                    <a:pt x="62" y="1"/>
                    <a:pt x="62" y="1"/>
                    <a:pt x="62" y="1"/>
                  </a:cubicBezTo>
                  <a:cubicBezTo>
                    <a:pt x="63" y="0"/>
                    <a:pt x="64" y="0"/>
                    <a:pt x="65" y="0"/>
                  </a:cubicBezTo>
                  <a:cubicBezTo>
                    <a:pt x="66" y="1"/>
                    <a:pt x="66" y="2"/>
                    <a:pt x="66" y="3"/>
                  </a:cubicBezTo>
                  <a:cubicBezTo>
                    <a:pt x="20" y="59"/>
                    <a:pt x="20" y="59"/>
                    <a:pt x="20" y="59"/>
                  </a:cubicBezTo>
                  <a:cubicBezTo>
                    <a:pt x="19" y="60"/>
                    <a:pt x="19" y="60"/>
                    <a:pt x="18" y="60"/>
                  </a:cubicBezTo>
                  <a:cubicBezTo>
                    <a:pt x="18" y="60"/>
                    <a:pt x="18" y="60"/>
                    <a:pt x="18" y="6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000000"/>
                </a:solidFill>
                <a:latin typeface="Aptos" panose="020B0004020202020204" pitchFamily="34" charset="0"/>
                <a:ea typeface="Calibri" panose="020F0502020204030204" pitchFamily="34" charset="0"/>
                <a:cs typeface="Calibri" panose="020F0502020204030204" pitchFamily="34" charset="0"/>
                <a:sym typeface="Calibri"/>
              </a:endParaRPr>
            </a:p>
          </p:txBody>
        </p:sp>
      </p:grpSp>
      <p:grpSp>
        <p:nvGrpSpPr>
          <p:cNvPr id="428" name="Google Shape;428;p4"/>
          <p:cNvGrpSpPr/>
          <p:nvPr/>
        </p:nvGrpSpPr>
        <p:grpSpPr>
          <a:xfrm>
            <a:off x="7547875" y="1996501"/>
            <a:ext cx="5489695" cy="1465811"/>
            <a:chOff x="1308040" y="2523045"/>
            <a:chExt cx="2525385" cy="1386620"/>
          </a:xfrm>
        </p:grpSpPr>
        <p:sp>
          <p:nvSpPr>
            <p:cNvPr id="429" name="Google Shape;429;p4"/>
            <p:cNvSpPr txBox="1"/>
            <p:nvPr/>
          </p:nvSpPr>
          <p:spPr>
            <a:xfrm>
              <a:off x="1308040" y="2523045"/>
              <a:ext cx="1598159" cy="232919"/>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US" sz="1600" b="1">
                  <a:solidFill>
                    <a:schemeClr val="lt2"/>
                  </a:solidFill>
                  <a:latin typeface="Aptos" panose="020B0004020202020204" pitchFamily="34" charset="0"/>
                  <a:ea typeface="Calibri" panose="020F0502020204030204" pitchFamily="34" charset="0"/>
                  <a:cs typeface="Calibri" panose="020F0502020204030204" pitchFamily="34" charset="0"/>
                  <a:sym typeface="Calibri"/>
                </a:rPr>
                <a:t>2. Research and Threat Mitigation</a:t>
              </a:r>
              <a:endParaRPr sz="1200">
                <a:latin typeface="Aptos" panose="020B0004020202020204" pitchFamily="34" charset="0"/>
                <a:ea typeface="Calibri" panose="020F0502020204030204" pitchFamily="34" charset="0"/>
                <a:cs typeface="Calibri" panose="020F0502020204030204" pitchFamily="34" charset="0"/>
              </a:endParaRPr>
            </a:p>
          </p:txBody>
        </p:sp>
        <p:sp>
          <p:nvSpPr>
            <p:cNvPr id="430" name="Google Shape;430;p4"/>
            <p:cNvSpPr txBox="1"/>
            <p:nvPr/>
          </p:nvSpPr>
          <p:spPr>
            <a:xfrm>
              <a:off x="1570376" y="3676746"/>
              <a:ext cx="2263049" cy="232919"/>
            </a:xfrm>
            <a:prstGeom prst="rect">
              <a:avLst/>
            </a:prstGeom>
            <a:noFill/>
            <a:ln>
              <a:noFill/>
            </a:ln>
          </p:spPr>
          <p:txBody>
            <a:bodyPr spcFirstLastPara="1" wrap="square" lIns="0" tIns="0" rIns="0" bIns="0" anchor="t" anchorCtr="0">
              <a:spAutoFit/>
            </a:bodyPr>
            <a:lstStyle/>
            <a:p>
              <a:pPr marR="0" lvl="0" algn="l" rtl="0">
                <a:spcBef>
                  <a:spcPts val="0"/>
                </a:spcBef>
                <a:spcAft>
                  <a:spcPts val="0"/>
                </a:spcAft>
                <a:buClr>
                  <a:srgbClr val="000000"/>
                </a:buClr>
                <a:buSzPts val="1200"/>
              </a:pPr>
              <a:endParaRPr sz="1600">
                <a:latin typeface="Aptos" panose="020B0004020202020204" pitchFamily="34" charset="0"/>
                <a:ea typeface="Calibri" panose="020F0502020204030204" pitchFamily="34" charset="0"/>
                <a:cs typeface="Calibri" panose="020F0502020204030204" pitchFamily="34" charset="0"/>
              </a:endParaRPr>
            </a:p>
          </p:txBody>
        </p:sp>
      </p:grpSp>
      <p:grpSp>
        <p:nvGrpSpPr>
          <p:cNvPr id="431" name="Google Shape;431;p4"/>
          <p:cNvGrpSpPr/>
          <p:nvPr/>
        </p:nvGrpSpPr>
        <p:grpSpPr>
          <a:xfrm>
            <a:off x="211730" y="5079391"/>
            <a:ext cx="5500812" cy="1529478"/>
            <a:chOff x="1290896" y="3145101"/>
            <a:chExt cx="3408697" cy="1446849"/>
          </a:xfrm>
        </p:grpSpPr>
        <p:sp>
          <p:nvSpPr>
            <p:cNvPr id="432" name="Google Shape;432;p4"/>
            <p:cNvSpPr txBox="1"/>
            <p:nvPr/>
          </p:nvSpPr>
          <p:spPr>
            <a:xfrm>
              <a:off x="1303130" y="3145101"/>
              <a:ext cx="2451807" cy="524069"/>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US" sz="1800" b="1">
                  <a:solidFill>
                    <a:srgbClr val="379567"/>
                  </a:solidFill>
                  <a:latin typeface="Aptos" panose="020B0004020202020204" pitchFamily="34" charset="0"/>
                  <a:ea typeface="Calibri" panose="020F0502020204030204" pitchFamily="34" charset="0"/>
                  <a:cs typeface="Calibri" panose="020F0502020204030204" pitchFamily="34" charset="0"/>
                  <a:sym typeface="Calibri"/>
                </a:rPr>
                <a:t>4. Field Presence and Operational Support</a:t>
              </a:r>
              <a:endParaRPr>
                <a:latin typeface="Aptos" panose="020B0004020202020204" pitchFamily="34" charset="0"/>
                <a:ea typeface="Calibri" panose="020F0502020204030204" pitchFamily="34" charset="0"/>
                <a:cs typeface="Calibri" panose="020F0502020204030204" pitchFamily="34" charset="0"/>
              </a:endParaRPr>
            </a:p>
          </p:txBody>
        </p:sp>
        <p:sp>
          <p:nvSpPr>
            <p:cNvPr id="433" name="Google Shape;433;p4"/>
            <p:cNvSpPr txBox="1"/>
            <p:nvPr/>
          </p:nvSpPr>
          <p:spPr>
            <a:xfrm>
              <a:off x="1290896" y="3776733"/>
              <a:ext cx="3408697" cy="815217"/>
            </a:xfrm>
            <a:prstGeom prst="rect">
              <a:avLst/>
            </a:prstGeom>
            <a:noFill/>
            <a:ln>
              <a:noFill/>
            </a:ln>
          </p:spPr>
          <p:txBody>
            <a:bodyPr spcFirstLastPara="1" wrap="square" lIns="0" tIns="0" rIns="0" bIns="0" anchor="t" anchorCtr="0">
              <a:spAutoFit/>
            </a:bodyPr>
            <a:lstStyle/>
            <a:p>
              <a:pPr marL="171450" marR="0" lvl="0" indent="-171450" algn="just" rtl="0">
                <a:spcBef>
                  <a:spcPts val="0"/>
                </a:spcBef>
                <a:spcAft>
                  <a:spcPts val="0"/>
                </a:spcAft>
                <a:buClr>
                  <a:srgbClr val="000000"/>
                </a:buClr>
                <a:buSzPts val="1200"/>
                <a:buFont typeface="Arial"/>
                <a:buChar char="›"/>
              </a:pPr>
              <a:r>
                <a:rPr lang="en-US">
                  <a:latin typeface="Aptos" panose="020B0004020202020204" pitchFamily="34" charset="0"/>
                  <a:ea typeface="Calibri" panose="020F0502020204030204" pitchFamily="34" charset="0"/>
                  <a:cs typeface="Calibri" panose="020F0502020204030204" pitchFamily="34" charset="0"/>
                  <a:sym typeface="Calibri"/>
                </a:rPr>
                <a:t>Operational base in Lüderitz, enabling direct access to NIMPA islands.</a:t>
              </a:r>
            </a:p>
            <a:p>
              <a:pPr marL="171450" marR="0" lvl="0" indent="-171450" algn="just" rtl="0">
                <a:spcBef>
                  <a:spcPts val="0"/>
                </a:spcBef>
                <a:spcAft>
                  <a:spcPts val="0"/>
                </a:spcAft>
                <a:buClr>
                  <a:srgbClr val="000000"/>
                </a:buClr>
                <a:buSzPts val="1200"/>
                <a:buFont typeface="Arial"/>
                <a:buChar char="›"/>
              </a:pPr>
              <a:r>
                <a:rPr lang="en-US">
                  <a:latin typeface="Aptos" panose="020B0004020202020204" pitchFamily="34" charset="0"/>
                  <a:ea typeface="Calibri" panose="020F0502020204030204" pitchFamily="34" charset="0"/>
                  <a:cs typeface="Calibri" panose="020F0502020204030204" pitchFamily="34" charset="0"/>
                  <a:sym typeface="Calibri"/>
                </a:rPr>
                <a:t>Provides logistical and field support for conservation activities (e.g., island visits, data collection, rehabilitation efforts).</a:t>
              </a:r>
            </a:p>
          </p:txBody>
        </p:sp>
      </p:grpSp>
      <p:grpSp>
        <p:nvGrpSpPr>
          <p:cNvPr id="434" name="Google Shape;434;p4"/>
          <p:cNvGrpSpPr/>
          <p:nvPr/>
        </p:nvGrpSpPr>
        <p:grpSpPr>
          <a:xfrm>
            <a:off x="7435299" y="5112502"/>
            <a:ext cx="4127438" cy="1462242"/>
            <a:chOff x="1424045" y="2670749"/>
            <a:chExt cx="3904451" cy="1383242"/>
          </a:xfrm>
        </p:grpSpPr>
        <p:sp>
          <p:nvSpPr>
            <p:cNvPr id="435" name="Google Shape;435;p4"/>
            <p:cNvSpPr txBox="1"/>
            <p:nvPr/>
          </p:nvSpPr>
          <p:spPr>
            <a:xfrm>
              <a:off x="1424045" y="2670749"/>
              <a:ext cx="3904451" cy="232918"/>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US" sz="1600" b="1">
                  <a:solidFill>
                    <a:srgbClr val="3CA7AF"/>
                  </a:solidFill>
                  <a:latin typeface="Aptos" panose="020B0004020202020204" pitchFamily="34" charset="0"/>
                  <a:ea typeface="Calibri" panose="020F0502020204030204" pitchFamily="34" charset="0"/>
                  <a:cs typeface="Calibri" panose="020F0502020204030204" pitchFamily="34" charset="0"/>
                  <a:sym typeface="Calibri"/>
                </a:rPr>
                <a:t>3. Capacity Sharing with Government</a:t>
              </a:r>
              <a:endParaRPr sz="1200">
                <a:latin typeface="Aptos" panose="020B0004020202020204" pitchFamily="34" charset="0"/>
                <a:ea typeface="Calibri" panose="020F0502020204030204" pitchFamily="34" charset="0"/>
                <a:cs typeface="Calibri" panose="020F0502020204030204" pitchFamily="34" charset="0"/>
              </a:endParaRPr>
            </a:p>
          </p:txBody>
        </p:sp>
        <p:sp>
          <p:nvSpPr>
            <p:cNvPr id="436" name="Google Shape;436;p4"/>
            <p:cNvSpPr txBox="1"/>
            <p:nvPr/>
          </p:nvSpPr>
          <p:spPr>
            <a:xfrm>
              <a:off x="1451947" y="3034972"/>
              <a:ext cx="3839342" cy="1019019"/>
            </a:xfrm>
            <a:prstGeom prst="rect">
              <a:avLst/>
            </a:prstGeom>
            <a:noFill/>
            <a:ln>
              <a:noFill/>
            </a:ln>
          </p:spPr>
          <p:txBody>
            <a:bodyPr spcFirstLastPara="1" wrap="square" lIns="0" tIns="0" rIns="0" bIns="0" anchor="t" anchorCtr="0">
              <a:spAutoFit/>
            </a:bodyPr>
            <a:lstStyle/>
            <a:p>
              <a:pPr marL="171450" marR="0" lvl="0" indent="-171450" algn="l" rtl="0">
                <a:spcBef>
                  <a:spcPts val="0"/>
                </a:spcBef>
                <a:spcAft>
                  <a:spcPts val="0"/>
                </a:spcAft>
                <a:buClr>
                  <a:srgbClr val="000000"/>
                </a:buClr>
                <a:buSzPts val="1200"/>
                <a:buFont typeface="Arial"/>
                <a:buChar char="›"/>
              </a:pPr>
              <a:r>
                <a:rPr lang="en-US">
                  <a:latin typeface="Aptos" panose="020B0004020202020204" pitchFamily="34" charset="0"/>
                  <a:ea typeface="Calibri" panose="020F0502020204030204" pitchFamily="34" charset="0"/>
                  <a:cs typeface="Calibri" panose="020F0502020204030204" pitchFamily="34" charset="0"/>
                  <a:sym typeface="Calibri"/>
                </a:rPr>
                <a:t>Collaborate with the Ministry to support the implementation of conservation measures within NIMPA, while continuously building the capacity and knowledge of personnel through shared learning and training initiatives</a:t>
              </a:r>
            </a:p>
          </p:txBody>
        </p:sp>
      </p:grpSp>
      <p:grpSp>
        <p:nvGrpSpPr>
          <p:cNvPr id="437" name="Google Shape;437;p4"/>
          <p:cNvGrpSpPr/>
          <p:nvPr/>
        </p:nvGrpSpPr>
        <p:grpSpPr>
          <a:xfrm>
            <a:off x="3153282" y="142921"/>
            <a:ext cx="6967151" cy="1148479"/>
            <a:chOff x="986893" y="3079994"/>
            <a:chExt cx="6590747" cy="1086430"/>
          </a:xfrm>
        </p:grpSpPr>
        <p:sp>
          <p:nvSpPr>
            <p:cNvPr id="438" name="Google Shape;438;p4"/>
            <p:cNvSpPr txBox="1"/>
            <p:nvPr/>
          </p:nvSpPr>
          <p:spPr>
            <a:xfrm>
              <a:off x="996193" y="3079994"/>
              <a:ext cx="6581447" cy="232918"/>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US" sz="1600" b="1">
                  <a:solidFill>
                    <a:schemeClr val="dk2"/>
                  </a:solidFill>
                  <a:latin typeface="Aptos" panose="020B0004020202020204" pitchFamily="34" charset="0"/>
                  <a:ea typeface="Calibri" panose="020F0502020204030204" pitchFamily="34" charset="0"/>
                  <a:cs typeface="Calibri" panose="020F0502020204030204" pitchFamily="34" charset="0"/>
                  <a:sym typeface="Calibri"/>
                </a:rPr>
                <a:t>1. Seabird Conservation and Monitoring</a:t>
              </a:r>
              <a:endParaRPr sz="1200">
                <a:latin typeface="Aptos" panose="020B0004020202020204" pitchFamily="34" charset="0"/>
                <a:ea typeface="Calibri" panose="020F0502020204030204" pitchFamily="34" charset="0"/>
                <a:cs typeface="Calibri" panose="020F0502020204030204" pitchFamily="34" charset="0"/>
              </a:endParaRPr>
            </a:p>
          </p:txBody>
        </p:sp>
        <p:sp>
          <p:nvSpPr>
            <p:cNvPr id="439" name="Google Shape;439;p4"/>
            <p:cNvSpPr txBox="1"/>
            <p:nvPr/>
          </p:nvSpPr>
          <p:spPr>
            <a:xfrm>
              <a:off x="986893" y="3351209"/>
              <a:ext cx="5770245" cy="815215"/>
            </a:xfrm>
            <a:prstGeom prst="rect">
              <a:avLst/>
            </a:prstGeom>
            <a:noFill/>
            <a:ln>
              <a:noFill/>
            </a:ln>
          </p:spPr>
          <p:txBody>
            <a:bodyPr spcFirstLastPara="1" wrap="square" lIns="0" tIns="0" rIns="0" bIns="0" anchor="t" anchorCtr="0">
              <a:spAutoFit/>
            </a:bodyPr>
            <a:lstStyle/>
            <a:p>
              <a:pPr marL="171450" marR="0" lvl="0" indent="-171450" algn="l" rtl="0">
                <a:spcBef>
                  <a:spcPts val="0"/>
                </a:spcBef>
                <a:spcAft>
                  <a:spcPts val="0"/>
                </a:spcAft>
                <a:buClr>
                  <a:srgbClr val="000000"/>
                </a:buClr>
                <a:buSzPts val="1200"/>
                <a:buFont typeface="Arial"/>
                <a:buChar char="›"/>
              </a:pPr>
              <a:r>
                <a:rPr lang="en-US">
                  <a:latin typeface="Aptos" panose="020B0004020202020204" pitchFamily="34" charset="0"/>
                  <a:ea typeface="Calibri" panose="020F0502020204030204" pitchFamily="34" charset="0"/>
                  <a:cs typeface="Calibri" panose="020F0502020204030204" pitchFamily="34" charset="0"/>
                </a:rPr>
                <a:t>Monitoring: Regularly monitor seabird populations on key islands by ranger deployment</a:t>
              </a:r>
            </a:p>
            <a:p>
              <a:pPr marL="171450" marR="0" lvl="0" indent="-171450" algn="l" rtl="0">
                <a:spcBef>
                  <a:spcPts val="0"/>
                </a:spcBef>
                <a:spcAft>
                  <a:spcPts val="0"/>
                </a:spcAft>
                <a:buClr>
                  <a:srgbClr val="000000"/>
                </a:buClr>
                <a:buSzPts val="1200"/>
                <a:buFont typeface="Arial"/>
                <a:buChar char="›"/>
              </a:pPr>
              <a:r>
                <a:rPr lang="en-US">
                  <a:latin typeface="Aptos" panose="020B0004020202020204" pitchFamily="34" charset="0"/>
                  <a:ea typeface="Calibri" panose="020F0502020204030204" pitchFamily="34" charset="0"/>
                  <a:cs typeface="Calibri" panose="020F0502020204030204" pitchFamily="34" charset="0"/>
                </a:rPr>
                <a:t>Data Collection: Provides scientific data to inform management decisions and adaptive conservation strategies.</a:t>
              </a:r>
              <a:endParaRPr lang="en-NA">
                <a:latin typeface="Aptos" panose="020B0004020202020204" pitchFamily="34" charset="0"/>
                <a:ea typeface="Calibri" panose="020F0502020204030204" pitchFamily="34" charset="0"/>
                <a:cs typeface="Calibri" panose="020F0502020204030204" pitchFamily="34" charset="0"/>
              </a:endParaRPr>
            </a:p>
          </p:txBody>
        </p:sp>
      </p:grpSp>
      <p:pic>
        <p:nvPicPr>
          <p:cNvPr id="26" name="Graphic 25" descr="Penguin outline">
            <a:extLst>
              <a:ext uri="{FF2B5EF4-FFF2-40B4-BE49-F238E27FC236}">
                <a16:creationId xmlns:a16="http://schemas.microsoft.com/office/drawing/2014/main" id="{2B0AB2FB-8357-4705-FF72-7B5FC66D91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8593" y="5134896"/>
            <a:ext cx="430162" cy="430162"/>
          </a:xfrm>
          <a:prstGeom prst="rect">
            <a:avLst/>
          </a:prstGeom>
        </p:spPr>
      </p:pic>
      <p:sp>
        <p:nvSpPr>
          <p:cNvPr id="4" name="Google Shape;439;p4">
            <a:extLst>
              <a:ext uri="{FF2B5EF4-FFF2-40B4-BE49-F238E27FC236}">
                <a16:creationId xmlns:a16="http://schemas.microsoft.com/office/drawing/2014/main" id="{0033F1C2-0902-FD0F-E1BD-AF927A5C2A55}"/>
              </a:ext>
            </a:extLst>
          </p:cNvPr>
          <p:cNvSpPr txBox="1"/>
          <p:nvPr/>
        </p:nvSpPr>
        <p:spPr>
          <a:xfrm>
            <a:off x="8072255" y="2272878"/>
            <a:ext cx="3687125" cy="1292662"/>
          </a:xfrm>
          <a:prstGeom prst="rect">
            <a:avLst/>
          </a:prstGeom>
          <a:noFill/>
          <a:ln>
            <a:noFill/>
          </a:ln>
        </p:spPr>
        <p:txBody>
          <a:bodyPr spcFirstLastPara="1" wrap="square" lIns="0" tIns="0" rIns="0" bIns="0" anchor="t" anchorCtr="0">
            <a:spAutoFit/>
          </a:bodyPr>
          <a:lstStyle/>
          <a:p>
            <a:pPr marL="171450" marR="0" lvl="0" indent="-171450" algn="l" rtl="0">
              <a:spcBef>
                <a:spcPts val="0"/>
              </a:spcBef>
              <a:spcAft>
                <a:spcPts val="0"/>
              </a:spcAft>
              <a:buClr>
                <a:srgbClr val="000000"/>
              </a:buClr>
              <a:buSzPts val="1200"/>
              <a:buFont typeface="Arial"/>
              <a:buChar char="›"/>
            </a:pPr>
            <a:r>
              <a:rPr lang="en-US">
                <a:latin typeface="Aptos" panose="020B0004020202020204" pitchFamily="34" charset="0"/>
                <a:ea typeface="Calibri" panose="020F0502020204030204" pitchFamily="34" charset="0"/>
                <a:cs typeface="Calibri" panose="020F0502020204030204" pitchFamily="34" charset="0"/>
              </a:rPr>
              <a:t>Conduct research on threats facing seabirds (e.g., predation, pollution, habitat degradation).</a:t>
            </a:r>
          </a:p>
          <a:p>
            <a:pPr marL="171450" marR="0" lvl="0" indent="-171450" algn="l" rtl="0">
              <a:spcBef>
                <a:spcPts val="0"/>
              </a:spcBef>
              <a:spcAft>
                <a:spcPts val="0"/>
              </a:spcAft>
              <a:buClr>
                <a:srgbClr val="000000"/>
              </a:buClr>
              <a:buSzPts val="1200"/>
              <a:buFont typeface="Arial"/>
              <a:buChar char="›"/>
            </a:pPr>
            <a:r>
              <a:rPr lang="en-US">
                <a:latin typeface="Aptos" panose="020B0004020202020204" pitchFamily="34" charset="0"/>
                <a:ea typeface="Calibri" panose="020F0502020204030204" pitchFamily="34" charset="0"/>
                <a:cs typeface="Calibri" panose="020F0502020204030204" pitchFamily="34" charset="0"/>
              </a:rPr>
              <a:t>Support and implements mitigation measures, such as the improvement of breeding habitats.</a:t>
            </a:r>
            <a:endParaRPr lang="en-NA">
              <a:latin typeface="Aptos" panose="020B0004020202020204" pitchFamily="34" charset="0"/>
              <a:ea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Office Theme">
  <a:themeElements>
    <a:clrScheme name="Custom 19">
      <a:dk1>
        <a:srgbClr val="000000"/>
      </a:dk1>
      <a:lt1>
        <a:srgbClr val="FFFFFF"/>
      </a:lt1>
      <a:dk2>
        <a:srgbClr val="1F497D"/>
      </a:dk2>
      <a:lt2>
        <a:srgbClr val="3F6EC2"/>
      </a:lt2>
      <a:accent1>
        <a:srgbClr val="6DC6CD"/>
      </a:accent1>
      <a:accent2>
        <a:srgbClr val="52BF8A"/>
      </a:accent2>
      <a:accent3>
        <a:srgbClr val="638CA5"/>
      </a:accent3>
      <a:accent4>
        <a:srgbClr val="E9BB27"/>
      </a:accent4>
      <a:accent5>
        <a:srgbClr val="F46800"/>
      </a:accent5>
      <a:accent6>
        <a:srgbClr val="E45F5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CFDD9B16FDD442A70EDA61BAE9AFC2" ma:contentTypeVersion="16" ma:contentTypeDescription="Create a new document." ma:contentTypeScope="" ma:versionID="5f764d8635f04360c0860344822cab1e">
  <xsd:schema xmlns:xsd="http://www.w3.org/2001/XMLSchema" xmlns:xs="http://www.w3.org/2001/XMLSchema" xmlns:p="http://schemas.microsoft.com/office/2006/metadata/properties" xmlns:ns2="83f3d5ef-d4fc-4e6c-a790-ed5bfaa8c2be" xmlns:ns3="553c9301-e089-40a9-bee1-d7dcd651460f" targetNamespace="http://schemas.microsoft.com/office/2006/metadata/properties" ma:root="true" ma:fieldsID="3b5448f44a9f5cd5d1dcbc8e8f21b7a2" ns2:_="" ns3:_="">
    <xsd:import namespace="83f3d5ef-d4fc-4e6c-a790-ed5bfaa8c2be"/>
    <xsd:import namespace="553c9301-e089-40a9-bee1-d7dcd65146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f3d5ef-d4fc-4e6c-a790-ed5bfaa8c2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fdc324c-9a11-49df-973e-e9d6c78e7f8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3c9301-e089-40a9-bee1-d7dcd651460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24afbda-f279-4af2-a402-a9ffc932516e}" ma:internalName="TaxCatchAll" ma:showField="CatchAllData" ma:web="553c9301-e089-40a9-bee1-d7dcd651460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3f3d5ef-d4fc-4e6c-a790-ed5bfaa8c2be">
      <Terms xmlns="http://schemas.microsoft.com/office/infopath/2007/PartnerControls"/>
    </lcf76f155ced4ddcb4097134ff3c332f>
    <TaxCatchAll xmlns="553c9301-e089-40a9-bee1-d7dcd651460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9005DE-7ABE-4452-AEC2-958CA37001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f3d5ef-d4fc-4e6c-a790-ed5bfaa8c2be"/>
    <ds:schemaRef ds:uri="553c9301-e089-40a9-bee1-d7dcd65146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CC6B71-337D-49A3-8026-9A02D32653D3}">
  <ds:schemaRefs>
    <ds:schemaRef ds:uri="http://purl.org/dc/elements/1.1/"/>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purl.org/dc/terms/"/>
    <ds:schemaRef ds:uri="http://purl.org/dc/dcmitype/"/>
    <ds:schemaRef ds:uri="http://schemas.openxmlformats.org/package/2006/metadata/core-properties"/>
    <ds:schemaRef ds:uri="714bfbb5-aed2-4b67-998b-0b45bbd19bed"/>
    <ds:schemaRef ds:uri="f3799ab6-4b86-4060-b576-f5fa38d4daf9"/>
    <ds:schemaRef ds:uri="83f3d5ef-d4fc-4e6c-a790-ed5bfaa8c2be"/>
    <ds:schemaRef ds:uri="553c9301-e089-40a9-bee1-d7dcd651460f"/>
  </ds:schemaRefs>
</ds:datastoreItem>
</file>

<file path=customXml/itemProps3.xml><?xml version="1.0" encoding="utf-8"?>
<ds:datastoreItem xmlns:ds="http://schemas.openxmlformats.org/officeDocument/2006/customXml" ds:itemID="{1EB478AC-E684-4B32-B337-4216E13AC4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1268</Words>
  <Application>Microsoft Office PowerPoint</Application>
  <PresentationFormat>Custom</PresentationFormat>
  <Paragraphs>139</Paragraphs>
  <Slides>30</Slides>
  <Notes>26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Aptos</vt:lpstr>
      <vt:lpstr>Arial</vt:lpstr>
      <vt:lpstr>Calibri</vt:lpstr>
      <vt:lpstr>Century Gothic Paneuropean</vt:lpstr>
      <vt:lpstr>Paalalabas Wide</vt:lpstr>
      <vt:lpstr>Poppins Medium</vt:lpstr>
      <vt:lpstr>Office Theme</vt:lpstr>
      <vt:lpstr>PowerPoint Presentation</vt:lpstr>
      <vt:lpstr>Namibia’s Marine Protected Area (NIMPA)</vt:lpstr>
      <vt:lpstr>About NAMCOB</vt:lpstr>
      <vt:lpstr>Namibia’s  Seabirds:</vt:lpstr>
      <vt:lpstr>About NAMCOB</vt:lpstr>
      <vt:lpstr>Treats to Seabirds</vt:lpstr>
      <vt:lpstr>Status</vt:lpstr>
      <vt:lpstr>PowerPoint Presentation</vt:lpstr>
      <vt:lpstr>PowerPoint Presentation</vt:lpstr>
      <vt:lpstr>PowerPoint Presentation</vt:lpstr>
      <vt:lpstr>PowerPoint Presentation</vt:lpstr>
      <vt:lpstr>Handling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You Exec (https://youexec.com?sr=kpipd)</dc:creator>
  <cp:lastModifiedBy>Karin</cp:lastModifiedBy>
  <cp:revision>6</cp:revision>
  <dcterms:created xsi:type="dcterms:W3CDTF">2013-09-12T13:05:01Z</dcterms:created>
  <dcterms:modified xsi:type="dcterms:W3CDTF">2026-03-13T12:06:05Z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0x0101004ECFDD9B16FDD442A70EDA61BAE9AFC2</vt:lpwstr>
  </property>
  <property fmtid="{D5CDD505-2E9C-101B-9397-08002B2CF9AE}" pid="3" name="MediaServiceImageTags">
    <vt:lpwstr/>
  </property>
</Properties>
</file>