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1C5j1CAi+55d0BGy89+WVAF5b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92" y="2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05" name="Google Shape;30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ZA" sz="1200" b="1">
                <a:solidFill>
                  <a:schemeClr val="dk1"/>
                </a:solidFill>
                <a:latin typeface="Calibri"/>
                <a:ea typeface="Calibri"/>
                <a:cs typeface="Calibri"/>
                <a:sym typeface="Calibri"/>
              </a:rPr>
              <a:t>Size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ZA" sz="1200">
                <a:solidFill>
                  <a:schemeClr val="dk1"/>
                </a:solidFill>
                <a:latin typeface="Calibri"/>
                <a:ea typeface="Calibri"/>
                <a:cs typeface="Calibri"/>
                <a:sym typeface="Calibri"/>
              </a:rPr>
              <a:t> Adults 90cm-140cm, Juveniles 20-25cm </a:t>
            </a:r>
            <a:endParaRPr/>
          </a:p>
          <a:p>
            <a:pPr marL="0" lvl="0" indent="0" algn="l" rtl="0">
              <a:spcBef>
                <a:spcPts val="0"/>
              </a:spcBef>
              <a:spcAft>
                <a:spcPts val="0"/>
              </a:spcAft>
              <a:buNone/>
            </a:pPr>
            <a:r>
              <a:rPr lang="en-ZA" sz="1200" b="1">
                <a:solidFill>
                  <a:schemeClr val="dk1"/>
                </a:solidFill>
                <a:latin typeface="Calibri"/>
                <a:ea typeface="Calibri"/>
                <a:cs typeface="Calibri"/>
                <a:sym typeface="Calibri"/>
              </a:rPr>
              <a:t>Description</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ZA" sz="1200">
                <a:solidFill>
                  <a:schemeClr val="dk1"/>
                </a:solidFill>
                <a:latin typeface="Calibri"/>
                <a:ea typeface="Calibri"/>
                <a:cs typeface="Calibri"/>
                <a:sym typeface="Calibri"/>
              </a:rPr>
              <a:t>Brown to dark grey above with a series of backward-pointing V-shaped patterns. The head is triangular shaped and is distinctive from the rest of the body. Puff adders are short stocky snakes. </a:t>
            </a:r>
            <a:endParaRPr/>
          </a:p>
          <a:p>
            <a:pPr marL="0" lvl="0" indent="0" algn="l" rtl="0">
              <a:spcBef>
                <a:spcPts val="0"/>
              </a:spcBef>
              <a:spcAft>
                <a:spcPts val="0"/>
              </a:spcAft>
              <a:buNone/>
            </a:pPr>
            <a:r>
              <a:rPr lang="en-ZA" sz="1200" b="1">
                <a:solidFill>
                  <a:schemeClr val="dk1"/>
                </a:solidFill>
                <a:latin typeface="Calibri"/>
                <a:ea typeface="Calibri"/>
                <a:cs typeface="Calibri"/>
                <a:sym typeface="Calibri"/>
              </a:rPr>
              <a:t>Habitat</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ZA" sz="1200">
                <a:solidFill>
                  <a:schemeClr val="dk1"/>
                </a:solidFill>
                <a:latin typeface="Calibri"/>
                <a:ea typeface="Calibri"/>
                <a:cs typeface="Calibri"/>
                <a:sym typeface="Calibri"/>
              </a:rPr>
              <a:t>Frequently found in grass- and woodland areas throughout Namibia, however absent from the sand seas of the Namib Desert.</a:t>
            </a:r>
            <a:endParaRPr/>
          </a:p>
          <a:p>
            <a:pPr marL="0" lvl="0" indent="0" algn="l" rtl="0">
              <a:spcBef>
                <a:spcPts val="0"/>
              </a:spcBef>
              <a:spcAft>
                <a:spcPts val="0"/>
              </a:spcAft>
              <a:buNone/>
            </a:pPr>
            <a:r>
              <a:rPr lang="en-ZA" sz="1200" b="1">
                <a:solidFill>
                  <a:schemeClr val="dk1"/>
                </a:solidFill>
                <a:latin typeface="Calibri"/>
                <a:ea typeface="Calibri"/>
                <a:cs typeface="Calibri"/>
                <a:sym typeface="Calibri"/>
              </a:rPr>
              <a:t>Habits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ZA" sz="1200">
                <a:solidFill>
                  <a:schemeClr val="dk1"/>
                </a:solidFill>
                <a:latin typeface="Calibri"/>
                <a:ea typeface="Calibri"/>
                <a:cs typeface="Calibri"/>
                <a:sym typeface="Calibri"/>
              </a:rPr>
              <a:t>Puff adders are mainly shy snakes active at night and ground dwelling (terrestrial). It is, however, not uncommon to encounter them in broad daylight basking in the sun.</a:t>
            </a:r>
            <a:endParaRPr/>
          </a:p>
          <a:p>
            <a:pPr marL="0" lvl="0" indent="0" algn="l" rtl="0">
              <a:spcBef>
                <a:spcPts val="0"/>
              </a:spcBef>
              <a:spcAft>
                <a:spcPts val="0"/>
              </a:spcAft>
              <a:buNone/>
            </a:pPr>
            <a:r>
              <a:rPr lang="en-ZA" sz="1200" b="1">
                <a:solidFill>
                  <a:schemeClr val="dk1"/>
                </a:solidFill>
                <a:latin typeface="Calibri"/>
                <a:ea typeface="Calibri"/>
                <a:cs typeface="Calibri"/>
                <a:sym typeface="Calibri"/>
              </a:rPr>
              <a:t>Fun fact</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ZA" sz="1200">
                <a:solidFill>
                  <a:schemeClr val="dk1"/>
                </a:solidFill>
                <a:latin typeface="Calibri"/>
                <a:ea typeface="Calibri"/>
                <a:cs typeface="Calibri"/>
                <a:sym typeface="Calibri"/>
              </a:rPr>
              <a:t>Puff adders strike with astonishing speed and accuracy: The strike speed is up to 12km/h (3m/s).</a:t>
            </a:r>
            <a:endParaRPr/>
          </a:p>
          <a:p>
            <a:pPr marL="0" lvl="0" indent="0" algn="l" rtl="0">
              <a:spcBef>
                <a:spcPts val="0"/>
              </a:spcBef>
              <a:spcAft>
                <a:spcPts val="0"/>
              </a:spcAft>
              <a:buNone/>
            </a:pPr>
            <a:r>
              <a:rPr lang="en-ZA" sz="1200" b="1">
                <a:solidFill>
                  <a:schemeClr val="dk1"/>
                </a:solidFill>
                <a:latin typeface="Calibri"/>
                <a:ea typeface="Calibri"/>
                <a:cs typeface="Calibri"/>
                <a:sym typeface="Calibri"/>
              </a:rPr>
              <a:t>Venom</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ZA" sz="1200">
                <a:solidFill>
                  <a:schemeClr val="dk1"/>
                </a:solidFill>
                <a:latin typeface="Calibri"/>
                <a:ea typeface="Calibri"/>
                <a:cs typeface="Calibri"/>
                <a:sym typeface="Calibri"/>
              </a:rPr>
              <a:t>Cytotoxic (i.e., damaging the tissue/flesh with swelling and blue discolouration, mainly around the bite area).</a:t>
            </a:r>
            <a:endParaRPr/>
          </a:p>
          <a:p>
            <a:pPr marL="0" lvl="0" indent="0" algn="l" rtl="0">
              <a:spcBef>
                <a:spcPts val="0"/>
              </a:spcBef>
              <a:spcAft>
                <a:spcPts val="0"/>
              </a:spcAft>
              <a:buNone/>
            </a:pPr>
            <a:endParaRPr/>
          </a:p>
        </p:txBody>
      </p:sp>
      <p:sp>
        <p:nvSpPr>
          <p:cNvPr id="128" name="Google Shape;12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9"/>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3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8"/>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9"/>
          <p:cNvSpPr txBox="1">
            <a:spLocks noGrp="1"/>
          </p:cNvSpPr>
          <p:nvPr>
            <p:ph type="title"/>
          </p:nvPr>
        </p:nvSpPr>
        <p:spPr>
          <a:xfrm rot="5400000">
            <a:off x="10688638" y="1371604"/>
            <a:ext cx="5851525" cy="3657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9"/>
          <p:cNvSpPr txBox="1">
            <a:spLocks noGrp="1"/>
          </p:cNvSpPr>
          <p:nvPr>
            <p:ph type="body" idx="1"/>
          </p:nvPr>
        </p:nvSpPr>
        <p:spPr>
          <a:xfrm rot="5400000">
            <a:off x="3271838" y="-2184396"/>
            <a:ext cx="5851525" cy="1076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4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41"/>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4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 name="Google Shape;31;p4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42"/>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7" name="Google Shape;37;p4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3"/>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3" name="Google Shape;43;p4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4"/>
          <p:cNvSpPr txBox="1">
            <a:spLocks noGrp="1"/>
          </p:cNvSpPr>
          <p:nvPr>
            <p:ph type="body" idx="1"/>
          </p:nvPr>
        </p:nvSpPr>
        <p:spPr>
          <a:xfrm>
            <a:off x="812800" y="1600203"/>
            <a:ext cx="7213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44"/>
          <p:cNvSpPr txBox="1">
            <a:spLocks noGrp="1"/>
          </p:cNvSpPr>
          <p:nvPr>
            <p:ph type="body" idx="2"/>
          </p:nvPr>
        </p:nvSpPr>
        <p:spPr>
          <a:xfrm>
            <a:off x="8229600" y="1600203"/>
            <a:ext cx="7213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0" name="Google Shape;50;p4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6"/>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6"/>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6"/>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7"/>
          <p:cNvSpPr>
            <a:spLocks noGrp="1"/>
          </p:cNvSpPr>
          <p:nvPr>
            <p:ph type="pic" idx="2"/>
          </p:nvPr>
        </p:nvSpPr>
        <p:spPr>
          <a:xfrm>
            <a:off x="2389717" y="612775"/>
            <a:ext cx="7315200" cy="4114800"/>
          </a:xfrm>
          <a:prstGeom prst="rect">
            <a:avLst/>
          </a:prstGeom>
          <a:noFill/>
          <a:ln>
            <a:noFill/>
          </a:ln>
        </p:spPr>
      </p:sp>
      <p:sp>
        <p:nvSpPr>
          <p:cNvPr id="68" name="Google Shape;68;p4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5140436" y="3610467"/>
            <a:ext cx="6797020" cy="288460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sz="6600" dirty="0"/>
              <a:t>Common Snakes of  Namibia</a:t>
            </a:r>
            <a:br>
              <a:rPr lang="en-ZA" sz="6600" dirty="0"/>
            </a:br>
            <a:r>
              <a:rPr lang="en-ZA" sz="6600" dirty="0"/>
              <a:t>by</a:t>
            </a:r>
            <a:endParaRPr sz="6600" dirty="0"/>
          </a:p>
          <a:p>
            <a:pPr marL="0" lvl="0" indent="0" algn="l" rtl="0">
              <a:spcBef>
                <a:spcPts val="0"/>
              </a:spcBef>
              <a:spcAft>
                <a:spcPts val="0"/>
              </a:spcAft>
              <a:buClr>
                <a:schemeClr val="dk1"/>
              </a:buClr>
              <a:buSzPct val="100000"/>
              <a:buFont typeface="Calibri"/>
              <a:buNone/>
            </a:pPr>
            <a:endParaRPr sz="6600" dirty="0"/>
          </a:p>
          <a:p>
            <a:pPr marL="0" lvl="0" indent="0" algn="ctr" rtl="0">
              <a:spcBef>
                <a:spcPts val="0"/>
              </a:spcBef>
              <a:spcAft>
                <a:spcPts val="0"/>
              </a:spcAft>
              <a:buClr>
                <a:schemeClr val="dk1"/>
              </a:buClr>
              <a:buSzPct val="100000"/>
              <a:buFont typeface="Calibri"/>
              <a:buNone/>
            </a:pPr>
            <a:r>
              <a:rPr lang="en-ZA" sz="6600" dirty="0"/>
              <a:t>Francois Theart</a:t>
            </a:r>
            <a:endParaRPr sz="6600" dirty="0"/>
          </a:p>
          <a:p>
            <a:pPr marL="0" lvl="0" indent="0" algn="ctr" rtl="0">
              <a:spcBef>
                <a:spcPts val="0"/>
              </a:spcBef>
              <a:spcAft>
                <a:spcPts val="0"/>
              </a:spcAft>
              <a:buClr>
                <a:schemeClr val="dk1"/>
              </a:buClr>
              <a:buSzPct val="100000"/>
              <a:buFont typeface="Calibri"/>
              <a:buNone/>
            </a:pPr>
            <a:endParaRPr sz="6600" dirty="0"/>
          </a:p>
          <a:p>
            <a:pPr marL="0" lvl="0" indent="0" algn="ctr" rtl="0">
              <a:spcBef>
                <a:spcPts val="0"/>
              </a:spcBef>
              <a:spcAft>
                <a:spcPts val="0"/>
              </a:spcAft>
              <a:buClr>
                <a:schemeClr val="dk1"/>
              </a:buClr>
              <a:buSzPct val="100000"/>
              <a:buFont typeface="Calibri"/>
              <a:buNone/>
            </a:pPr>
            <a:endParaRPr sz="6600" dirty="0"/>
          </a:p>
          <a:p>
            <a:pPr marL="0" lvl="0" indent="0" algn="ctr" rtl="0">
              <a:spcBef>
                <a:spcPts val="0"/>
              </a:spcBef>
              <a:spcAft>
                <a:spcPts val="0"/>
              </a:spcAft>
              <a:buClr>
                <a:schemeClr val="dk1"/>
              </a:buClr>
              <a:buSzPct val="100000"/>
              <a:buFont typeface="Calibri"/>
              <a:buNone/>
            </a:pPr>
            <a:br>
              <a:rPr lang="en-ZA" sz="6600" dirty="0"/>
            </a:br>
            <a:endParaRPr sz="6600" dirty="0"/>
          </a:p>
        </p:txBody>
      </p:sp>
      <p:pic>
        <p:nvPicPr>
          <p:cNvPr id="89" name="Google Shape;89;p1"/>
          <p:cNvPicPr preferRelativeResize="0"/>
          <p:nvPr/>
        </p:nvPicPr>
        <p:blipFill rotWithShape="1">
          <a:blip r:embed="rId3">
            <a:alphaModFix/>
          </a:blip>
          <a:srcRect l="18595" r="28894" b="-2"/>
          <a:stretch/>
        </p:blipFill>
        <p:spPr>
          <a:xfrm>
            <a:off x="20" y="-1"/>
            <a:ext cx="5394940" cy="6858001"/>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noFill/>
          <a:ln>
            <a:noFill/>
          </a:ln>
        </p:spPr>
      </p:pic>
      <p:sp>
        <p:nvSpPr>
          <p:cNvPr id="90" name="Google Shape;90;p1"/>
          <p:cNvSpPr/>
          <p:nvPr/>
        </p:nvSpPr>
        <p:spPr>
          <a:xfrm rot="10800000">
            <a:off x="0" y="0"/>
            <a:ext cx="842596" cy="5666154"/>
          </a:xfrm>
          <a:prstGeom prst="triangle">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3"/>
        <p:cNvGrpSpPr/>
        <p:nvPr/>
      </p:nvGrpSpPr>
      <p:grpSpPr>
        <a:xfrm>
          <a:off x="0" y="0"/>
          <a:ext cx="0" cy="0"/>
          <a:chOff x="0" y="0"/>
          <a:chExt cx="0" cy="0"/>
        </a:xfrm>
      </p:grpSpPr>
      <p:sp>
        <p:nvSpPr>
          <p:cNvPr id="144" name="Google Shape;144;p10"/>
          <p:cNvSpPr txBox="1">
            <a:spLocks noGrp="1"/>
          </p:cNvSpPr>
          <p:nvPr>
            <p:ph type="title"/>
          </p:nvPr>
        </p:nvSpPr>
        <p:spPr>
          <a:xfrm>
            <a:off x="45482" y="0"/>
            <a:ext cx="4582789" cy="82530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Many Horned Adder</a:t>
            </a:r>
            <a:endParaRPr/>
          </a:p>
        </p:txBody>
      </p:sp>
      <p:sp>
        <p:nvSpPr>
          <p:cNvPr id="145" name="Google Shape;145;p10"/>
          <p:cNvSpPr txBox="1">
            <a:spLocks noGrp="1"/>
          </p:cNvSpPr>
          <p:nvPr>
            <p:ph type="body" idx="1"/>
          </p:nvPr>
        </p:nvSpPr>
        <p:spPr>
          <a:xfrm>
            <a:off x="4628270" y="0"/>
            <a:ext cx="7563729" cy="6857999"/>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Char char="•"/>
            </a:pPr>
            <a:r>
              <a:rPr lang="en-ZA" b="1"/>
              <a:t>Size</a:t>
            </a:r>
            <a:r>
              <a:rPr lang="en-ZA"/>
              <a:t> </a:t>
            </a:r>
            <a:endParaRPr/>
          </a:p>
          <a:p>
            <a:pPr marL="342900" lvl="0" indent="-342900" algn="l" rtl="0">
              <a:spcBef>
                <a:spcPts val="544"/>
              </a:spcBef>
              <a:spcAft>
                <a:spcPts val="0"/>
              </a:spcAft>
              <a:buClr>
                <a:schemeClr val="dk1"/>
              </a:buClr>
              <a:buSzPct val="100000"/>
              <a:buChar char="•"/>
            </a:pPr>
            <a:r>
              <a:rPr lang="en-ZA"/>
              <a:t>Adults 30cm-50cm, Juveniles 13-16cm.</a:t>
            </a:r>
            <a:endParaRPr/>
          </a:p>
          <a:p>
            <a:pPr marL="342900" lvl="0" indent="-342900" algn="l" rtl="0">
              <a:spcBef>
                <a:spcPts val="544"/>
              </a:spcBef>
              <a:spcAft>
                <a:spcPts val="0"/>
              </a:spcAft>
              <a:buClr>
                <a:schemeClr val="dk1"/>
              </a:buClr>
              <a:buSzPct val="100000"/>
              <a:buChar char="•"/>
            </a:pPr>
            <a:r>
              <a:rPr lang="en-ZA" b="1"/>
              <a:t>Description</a:t>
            </a:r>
            <a:endParaRPr/>
          </a:p>
          <a:p>
            <a:pPr marL="342900" lvl="0" indent="-342900" algn="l" rtl="0">
              <a:spcBef>
                <a:spcPts val="544"/>
              </a:spcBef>
              <a:spcAft>
                <a:spcPts val="0"/>
              </a:spcAft>
              <a:buClr>
                <a:schemeClr val="dk1"/>
              </a:buClr>
              <a:buSzPct val="100000"/>
              <a:buChar char="•"/>
            </a:pPr>
            <a:r>
              <a:rPr lang="en-ZA"/>
              <a:t>As for all adders, a triangular shaped head which is distinctive from the rest of the body. Colour vary from grey to light brown with black blotches and pale edging. A horn, consisting of multiple tufts (4-7) above each eye is present. </a:t>
            </a:r>
            <a:endParaRPr/>
          </a:p>
          <a:p>
            <a:pPr marL="342900" lvl="0" indent="-342900" algn="l" rtl="0">
              <a:spcBef>
                <a:spcPts val="544"/>
              </a:spcBef>
              <a:spcAft>
                <a:spcPts val="0"/>
              </a:spcAft>
              <a:buClr>
                <a:schemeClr val="dk1"/>
              </a:buClr>
              <a:buSzPct val="100000"/>
              <a:buChar char="•"/>
            </a:pPr>
            <a:r>
              <a:rPr lang="en-ZA" b="1"/>
              <a:t>Habitat</a:t>
            </a:r>
            <a:endParaRPr/>
          </a:p>
          <a:p>
            <a:pPr marL="342900" lvl="0" indent="-342900" algn="l" rtl="0">
              <a:spcBef>
                <a:spcPts val="544"/>
              </a:spcBef>
              <a:spcAft>
                <a:spcPts val="0"/>
              </a:spcAft>
              <a:buClr>
                <a:schemeClr val="dk1"/>
              </a:buClr>
              <a:buSzPct val="100000"/>
              <a:buChar char="•"/>
            </a:pPr>
            <a:r>
              <a:rPr lang="en-ZA"/>
              <a:t>Usually found on gravel plains and in rocky out-crops in southern Namibia. </a:t>
            </a:r>
            <a:endParaRPr/>
          </a:p>
          <a:p>
            <a:pPr marL="342900" lvl="0" indent="-342900" algn="l" rtl="0">
              <a:spcBef>
                <a:spcPts val="544"/>
              </a:spcBef>
              <a:spcAft>
                <a:spcPts val="0"/>
              </a:spcAft>
              <a:buClr>
                <a:schemeClr val="dk1"/>
              </a:buClr>
              <a:buSzPct val="100000"/>
              <a:buChar char="•"/>
            </a:pPr>
            <a:r>
              <a:rPr lang="en-ZA" b="1"/>
              <a:t>Habits</a:t>
            </a:r>
            <a:endParaRPr/>
          </a:p>
          <a:p>
            <a:pPr marL="342900" lvl="0" indent="-342900" algn="l" rtl="0">
              <a:spcBef>
                <a:spcPts val="544"/>
              </a:spcBef>
              <a:spcAft>
                <a:spcPts val="0"/>
              </a:spcAft>
              <a:buClr>
                <a:schemeClr val="dk1"/>
              </a:buClr>
              <a:buSzPct val="100000"/>
              <a:buChar char="•"/>
            </a:pPr>
            <a:r>
              <a:rPr lang="en-ZA"/>
              <a:t>Mainly active at night when hunting for small lizards and rodents. Often buries itself in sand and seeks shelter in rocky outcrops. </a:t>
            </a:r>
            <a:endParaRPr/>
          </a:p>
          <a:p>
            <a:pPr marL="342900" lvl="0" indent="-342900" algn="l" rtl="0">
              <a:spcBef>
                <a:spcPts val="544"/>
              </a:spcBef>
              <a:spcAft>
                <a:spcPts val="0"/>
              </a:spcAft>
              <a:buClr>
                <a:schemeClr val="dk1"/>
              </a:buClr>
              <a:buSzPct val="100000"/>
              <a:buChar char="•"/>
            </a:pPr>
            <a:r>
              <a:rPr lang="en-ZA" b="1"/>
              <a:t>Venom</a:t>
            </a:r>
            <a:endParaRPr/>
          </a:p>
          <a:p>
            <a:pPr marL="342900" lvl="0" indent="-342900" algn="l" rtl="0">
              <a:spcBef>
                <a:spcPts val="544"/>
              </a:spcBef>
              <a:spcAft>
                <a:spcPts val="0"/>
              </a:spcAft>
              <a:buClr>
                <a:schemeClr val="dk1"/>
              </a:buClr>
              <a:buSzPct val="100000"/>
              <a:buChar char="•"/>
            </a:pPr>
            <a:r>
              <a:rPr lang="en-ZA"/>
              <a:t>Cytotoxic. The effects are as for the Puff adder, but less severe.</a:t>
            </a:r>
            <a:endParaRPr/>
          </a:p>
          <a:p>
            <a:pPr marL="342900" lvl="0" indent="-170180" algn="l" rtl="0">
              <a:spcBef>
                <a:spcPts val="544"/>
              </a:spcBef>
              <a:spcAft>
                <a:spcPts val="0"/>
              </a:spcAft>
              <a:buClr>
                <a:schemeClr val="dk1"/>
              </a:buClr>
              <a:buSzPct val="100000"/>
              <a:buNone/>
            </a:pPr>
            <a:endParaRPr/>
          </a:p>
        </p:txBody>
      </p:sp>
      <p:pic>
        <p:nvPicPr>
          <p:cNvPr id="146" name="Google Shape;146;p10" descr="May be an image of snake and nature"/>
          <p:cNvPicPr preferRelativeResize="0"/>
          <p:nvPr/>
        </p:nvPicPr>
        <p:blipFill rotWithShape="1">
          <a:blip r:embed="rId3">
            <a:alphaModFix/>
          </a:blip>
          <a:srcRect/>
          <a:stretch/>
        </p:blipFill>
        <p:spPr>
          <a:xfrm>
            <a:off x="201637" y="938780"/>
            <a:ext cx="4426634" cy="2951089"/>
          </a:xfrm>
          <a:prstGeom prst="rect">
            <a:avLst/>
          </a:prstGeom>
          <a:noFill/>
          <a:ln>
            <a:noFill/>
          </a:ln>
        </p:spPr>
      </p:pic>
      <p:pic>
        <p:nvPicPr>
          <p:cNvPr id="147" name="Google Shape;147;p10"/>
          <p:cNvPicPr preferRelativeResize="0"/>
          <p:nvPr/>
        </p:nvPicPr>
        <p:blipFill rotWithShape="1">
          <a:blip r:embed="rId4">
            <a:alphaModFix/>
          </a:blip>
          <a:srcRect/>
          <a:stretch/>
        </p:blipFill>
        <p:spPr>
          <a:xfrm>
            <a:off x="201637" y="3748011"/>
            <a:ext cx="4426634" cy="29547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500"/>
                                        <p:tgtEl>
                                          <p:spTgt spid="14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 calcmode="lin" valueType="num">
                                      <p:cBhvr additive="base">
                                        <p:cTn id="12" dur="500"/>
                                        <p:tgtEl>
                                          <p:spTgt spid="14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5">
                                            <p:txEl>
                                              <p:pRg st="0" end="0"/>
                                            </p:txEl>
                                          </p:spTgt>
                                        </p:tgtEl>
                                        <p:attrNameLst>
                                          <p:attrName>style.visibility</p:attrName>
                                        </p:attrNameLst>
                                      </p:cBhvr>
                                      <p:to>
                                        <p:strVal val="visible"/>
                                      </p:to>
                                    </p:set>
                                    <p:anim calcmode="lin" valueType="num">
                                      <p:cBhvr additive="base">
                                        <p:cTn id="17" dur="500"/>
                                        <p:tgtEl>
                                          <p:spTgt spid="1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5">
                                            <p:txEl>
                                              <p:pRg st="1" end="1"/>
                                            </p:txEl>
                                          </p:spTgt>
                                        </p:tgtEl>
                                        <p:attrNameLst>
                                          <p:attrName>style.visibility</p:attrName>
                                        </p:attrNameLst>
                                      </p:cBhvr>
                                      <p:to>
                                        <p:strVal val="visible"/>
                                      </p:to>
                                    </p:set>
                                    <p:anim calcmode="lin" valueType="num">
                                      <p:cBhvr additive="base">
                                        <p:cTn id="22" dur="500"/>
                                        <p:tgtEl>
                                          <p:spTgt spid="1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5">
                                            <p:txEl>
                                              <p:pRg st="2" end="2"/>
                                            </p:txEl>
                                          </p:spTgt>
                                        </p:tgtEl>
                                        <p:attrNameLst>
                                          <p:attrName>style.visibility</p:attrName>
                                        </p:attrNameLst>
                                      </p:cBhvr>
                                      <p:to>
                                        <p:strVal val="visible"/>
                                      </p:to>
                                    </p:set>
                                    <p:anim calcmode="lin" valueType="num">
                                      <p:cBhvr additive="base">
                                        <p:cTn id="27" dur="500"/>
                                        <p:tgtEl>
                                          <p:spTgt spid="1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5">
                                            <p:txEl>
                                              <p:pRg st="3" end="3"/>
                                            </p:txEl>
                                          </p:spTgt>
                                        </p:tgtEl>
                                        <p:attrNameLst>
                                          <p:attrName>style.visibility</p:attrName>
                                        </p:attrNameLst>
                                      </p:cBhvr>
                                      <p:to>
                                        <p:strVal val="visible"/>
                                      </p:to>
                                    </p:set>
                                    <p:anim calcmode="lin" valueType="num">
                                      <p:cBhvr additive="base">
                                        <p:cTn id="32" dur="500"/>
                                        <p:tgtEl>
                                          <p:spTgt spid="14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5">
                                            <p:txEl>
                                              <p:pRg st="4" end="4"/>
                                            </p:txEl>
                                          </p:spTgt>
                                        </p:tgtEl>
                                        <p:attrNameLst>
                                          <p:attrName>style.visibility</p:attrName>
                                        </p:attrNameLst>
                                      </p:cBhvr>
                                      <p:to>
                                        <p:strVal val="visible"/>
                                      </p:to>
                                    </p:set>
                                    <p:anim calcmode="lin" valueType="num">
                                      <p:cBhvr additive="base">
                                        <p:cTn id="37" dur="500"/>
                                        <p:tgtEl>
                                          <p:spTgt spid="1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45">
                                            <p:txEl>
                                              <p:pRg st="5" end="5"/>
                                            </p:txEl>
                                          </p:spTgt>
                                        </p:tgtEl>
                                        <p:attrNameLst>
                                          <p:attrName>style.visibility</p:attrName>
                                        </p:attrNameLst>
                                      </p:cBhvr>
                                      <p:to>
                                        <p:strVal val="visible"/>
                                      </p:to>
                                    </p:set>
                                    <p:anim calcmode="lin" valueType="num">
                                      <p:cBhvr additive="base">
                                        <p:cTn id="42" dur="500"/>
                                        <p:tgtEl>
                                          <p:spTgt spid="14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5">
                                            <p:txEl>
                                              <p:pRg st="6" end="6"/>
                                            </p:txEl>
                                          </p:spTgt>
                                        </p:tgtEl>
                                        <p:attrNameLst>
                                          <p:attrName>style.visibility</p:attrName>
                                        </p:attrNameLst>
                                      </p:cBhvr>
                                      <p:to>
                                        <p:strVal val="visible"/>
                                      </p:to>
                                    </p:set>
                                    <p:anim calcmode="lin" valueType="num">
                                      <p:cBhvr additive="base">
                                        <p:cTn id="47" dur="500"/>
                                        <p:tgtEl>
                                          <p:spTgt spid="14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45">
                                            <p:txEl>
                                              <p:pRg st="7" end="7"/>
                                            </p:txEl>
                                          </p:spTgt>
                                        </p:tgtEl>
                                        <p:attrNameLst>
                                          <p:attrName>style.visibility</p:attrName>
                                        </p:attrNameLst>
                                      </p:cBhvr>
                                      <p:to>
                                        <p:strVal val="visible"/>
                                      </p:to>
                                    </p:set>
                                    <p:anim calcmode="lin" valueType="num">
                                      <p:cBhvr additive="base">
                                        <p:cTn id="52" dur="500"/>
                                        <p:tgtEl>
                                          <p:spTgt spid="14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5">
                                            <p:txEl>
                                              <p:pRg st="8" end="8"/>
                                            </p:txEl>
                                          </p:spTgt>
                                        </p:tgtEl>
                                        <p:attrNameLst>
                                          <p:attrName>style.visibility</p:attrName>
                                        </p:attrNameLst>
                                      </p:cBhvr>
                                      <p:to>
                                        <p:strVal val="visible"/>
                                      </p:to>
                                    </p:set>
                                    <p:anim calcmode="lin" valueType="num">
                                      <p:cBhvr additive="base">
                                        <p:cTn id="57" dur="500"/>
                                        <p:tgtEl>
                                          <p:spTgt spid="14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5">
                                            <p:txEl>
                                              <p:pRg st="9" end="9"/>
                                            </p:txEl>
                                          </p:spTgt>
                                        </p:tgtEl>
                                        <p:attrNameLst>
                                          <p:attrName>style.visibility</p:attrName>
                                        </p:attrNameLst>
                                      </p:cBhvr>
                                      <p:to>
                                        <p:strVal val="visible"/>
                                      </p:to>
                                    </p:set>
                                    <p:anim calcmode="lin" valueType="num">
                                      <p:cBhvr additive="base">
                                        <p:cTn id="62" dur="500"/>
                                        <p:tgtEl>
                                          <p:spTgt spid="14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5">
                                            <p:txEl>
                                              <p:pRg st="10" end="10"/>
                                            </p:txEl>
                                          </p:spTgt>
                                        </p:tgtEl>
                                        <p:attrNameLst>
                                          <p:attrName>style.visibility</p:attrName>
                                        </p:attrNameLst>
                                      </p:cBhvr>
                                      <p:to>
                                        <p:strVal val="visible"/>
                                      </p:to>
                                    </p:set>
                                    <p:anim calcmode="lin" valueType="num">
                                      <p:cBhvr additive="base">
                                        <p:cTn id="67" dur="500"/>
                                        <p:tgtEl>
                                          <p:spTgt spid="14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0" y="0"/>
            <a:ext cx="4690572" cy="72057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Namib Dune Adder</a:t>
            </a:r>
            <a:endParaRPr/>
          </a:p>
        </p:txBody>
      </p:sp>
      <p:sp>
        <p:nvSpPr>
          <p:cNvPr id="154" name="Google Shape;154;p11"/>
          <p:cNvSpPr txBox="1">
            <a:spLocks noGrp="1"/>
          </p:cNvSpPr>
          <p:nvPr>
            <p:ph type="body" idx="1"/>
          </p:nvPr>
        </p:nvSpPr>
        <p:spPr>
          <a:xfrm>
            <a:off x="4546623" y="112542"/>
            <a:ext cx="7645377" cy="674545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700"/>
              <a:buChar char="•"/>
            </a:pPr>
            <a:r>
              <a:rPr lang="en-ZA" sz="1700" b="1"/>
              <a:t>Size</a:t>
            </a:r>
            <a:r>
              <a:rPr lang="en-ZA" sz="1700"/>
              <a:t> </a:t>
            </a:r>
            <a:endParaRPr/>
          </a:p>
          <a:p>
            <a:pPr marL="342900" lvl="0" indent="-342900" algn="l" rtl="0">
              <a:spcBef>
                <a:spcPts val="340"/>
              </a:spcBef>
              <a:spcAft>
                <a:spcPts val="0"/>
              </a:spcAft>
              <a:buClr>
                <a:schemeClr val="dk1"/>
              </a:buClr>
              <a:buSzPts val="1700"/>
              <a:buChar char="•"/>
            </a:pPr>
            <a:r>
              <a:rPr lang="en-ZA" sz="1700"/>
              <a:t>Adults 20cm-25cm, juveniles 8-13cm.</a:t>
            </a:r>
            <a:endParaRPr/>
          </a:p>
          <a:p>
            <a:pPr marL="342900" lvl="0" indent="-342900" algn="l" rtl="0">
              <a:spcBef>
                <a:spcPts val="340"/>
              </a:spcBef>
              <a:spcAft>
                <a:spcPts val="0"/>
              </a:spcAft>
              <a:buClr>
                <a:schemeClr val="dk1"/>
              </a:buClr>
              <a:buSzPts val="1700"/>
              <a:buChar char="•"/>
            </a:pPr>
            <a:r>
              <a:rPr lang="en-ZA" sz="1700" b="1"/>
              <a:t>Description</a:t>
            </a:r>
            <a:endParaRPr sz="1700"/>
          </a:p>
          <a:p>
            <a:pPr marL="342900" lvl="0" indent="-342900" algn="l" rtl="0">
              <a:spcBef>
                <a:spcPts val="340"/>
              </a:spcBef>
              <a:spcAft>
                <a:spcPts val="0"/>
              </a:spcAft>
              <a:buClr>
                <a:schemeClr val="dk1"/>
              </a:buClr>
              <a:buSzPts val="1700"/>
              <a:buChar char="•"/>
            </a:pPr>
            <a:r>
              <a:rPr lang="en-ZA" sz="1700"/>
              <a:t>These adders are sandy-grey to greyish yellow above with three rows of stretched out sandy-brown to grey spots lengthwise on either side of the body. The belly uniformly whitish with small darker spots. The tip of the tail is usually darker or black. They are one of the smallest adder species in the world.</a:t>
            </a:r>
            <a:r>
              <a:rPr lang="en-ZA" sz="1700" b="1"/>
              <a:t> </a:t>
            </a:r>
            <a:endParaRPr sz="1700"/>
          </a:p>
          <a:p>
            <a:pPr marL="342900" lvl="0" indent="-342900" algn="l" rtl="0">
              <a:spcBef>
                <a:spcPts val="340"/>
              </a:spcBef>
              <a:spcAft>
                <a:spcPts val="0"/>
              </a:spcAft>
              <a:buClr>
                <a:schemeClr val="dk1"/>
              </a:buClr>
              <a:buSzPts val="1700"/>
              <a:buChar char="•"/>
            </a:pPr>
            <a:r>
              <a:rPr lang="en-ZA" sz="1700" b="1"/>
              <a:t>Habitat</a:t>
            </a:r>
            <a:endParaRPr sz="1700"/>
          </a:p>
          <a:p>
            <a:pPr marL="342900" lvl="0" indent="-342900" algn="l" rtl="0">
              <a:spcBef>
                <a:spcPts val="340"/>
              </a:spcBef>
              <a:spcAft>
                <a:spcPts val="0"/>
              </a:spcAft>
              <a:buClr>
                <a:schemeClr val="dk1"/>
              </a:buClr>
              <a:buSzPts val="1700"/>
              <a:buChar char="•"/>
            </a:pPr>
            <a:r>
              <a:rPr lang="en-ZA" sz="1700"/>
              <a:t>It is endemic to the sand seas of the Namib Desert, except possibly Henties Bay. </a:t>
            </a:r>
            <a:endParaRPr/>
          </a:p>
          <a:p>
            <a:pPr marL="342900" lvl="0" indent="-342900" algn="l" rtl="0">
              <a:spcBef>
                <a:spcPts val="340"/>
              </a:spcBef>
              <a:spcAft>
                <a:spcPts val="0"/>
              </a:spcAft>
              <a:buClr>
                <a:schemeClr val="dk1"/>
              </a:buClr>
              <a:buSzPts val="1700"/>
              <a:buChar char="•"/>
            </a:pPr>
            <a:r>
              <a:rPr lang="en-ZA" sz="1700" b="1"/>
              <a:t>Habits</a:t>
            </a:r>
            <a:endParaRPr sz="1700"/>
          </a:p>
          <a:p>
            <a:pPr marL="342900" lvl="0" indent="-342900" algn="l" rtl="0">
              <a:spcBef>
                <a:spcPts val="340"/>
              </a:spcBef>
              <a:spcAft>
                <a:spcPts val="0"/>
              </a:spcAft>
              <a:buClr>
                <a:schemeClr val="dk1"/>
              </a:buClr>
              <a:buSzPts val="1700"/>
              <a:buChar char="•"/>
            </a:pPr>
            <a:r>
              <a:rPr lang="en-ZA" sz="1700"/>
              <a:t>These adders are usually nocturnal (active at night). Most of the daylight hours are spent buried in the sand with only the eyes and upper part of the head above the surface. The purpose of the latter is to protect itself from the extreme temperature and to await a possible meal in the form of a wandering-by desert lizard. The eyes are situated on top of the head.</a:t>
            </a:r>
            <a:endParaRPr/>
          </a:p>
          <a:p>
            <a:pPr marL="342900" lvl="0" indent="-342900" algn="l" rtl="0">
              <a:spcBef>
                <a:spcPts val="340"/>
              </a:spcBef>
              <a:spcAft>
                <a:spcPts val="0"/>
              </a:spcAft>
              <a:buClr>
                <a:schemeClr val="dk1"/>
              </a:buClr>
              <a:buSzPts val="1700"/>
              <a:buChar char="•"/>
            </a:pPr>
            <a:r>
              <a:rPr lang="en-ZA" sz="1700" b="1"/>
              <a:t>Venom</a:t>
            </a:r>
            <a:endParaRPr sz="1700"/>
          </a:p>
          <a:p>
            <a:pPr marL="342900" lvl="0" indent="-342900" algn="l" rtl="0">
              <a:spcBef>
                <a:spcPts val="340"/>
              </a:spcBef>
              <a:spcAft>
                <a:spcPts val="0"/>
              </a:spcAft>
              <a:buClr>
                <a:schemeClr val="dk1"/>
              </a:buClr>
              <a:buSzPts val="1700"/>
              <a:buChar char="•"/>
            </a:pPr>
            <a:r>
              <a:rPr lang="en-ZA" sz="1700"/>
              <a:t>Mildly cytotoxic and neurotoxic. Moderate to severe pain at the bite site with slight swelling and blue discolouration.</a:t>
            </a:r>
            <a:endParaRPr/>
          </a:p>
          <a:p>
            <a:pPr marL="342900" lvl="0" indent="-342900" algn="l" rtl="0">
              <a:spcBef>
                <a:spcPts val="340"/>
              </a:spcBef>
              <a:spcAft>
                <a:spcPts val="0"/>
              </a:spcAft>
              <a:buClr>
                <a:schemeClr val="dk1"/>
              </a:buClr>
              <a:buSzPts val="1700"/>
              <a:buChar char="•"/>
            </a:pPr>
            <a:r>
              <a:rPr lang="en-ZA" sz="1700"/>
              <a:t> </a:t>
            </a:r>
            <a:endParaRPr sz="1700"/>
          </a:p>
          <a:p>
            <a:pPr marL="342900" lvl="0" indent="-342900" algn="l" rtl="0">
              <a:spcBef>
                <a:spcPts val="340"/>
              </a:spcBef>
              <a:spcAft>
                <a:spcPts val="0"/>
              </a:spcAft>
              <a:buClr>
                <a:schemeClr val="dk1"/>
              </a:buClr>
              <a:buSzPts val="1700"/>
              <a:buChar char="•"/>
            </a:pPr>
            <a:r>
              <a:rPr lang="en-ZA" sz="1700"/>
              <a:t>A feeling of "pins-and-needles" of the tongue and lips, nausea and vomiting, a bitter taste, double vision and difficulty to focus the eyes are sometimes experienced.</a:t>
            </a:r>
            <a:endParaRPr sz="1700"/>
          </a:p>
          <a:p>
            <a:pPr marL="342900" lvl="0" indent="-234950" algn="l" rtl="0">
              <a:spcBef>
                <a:spcPts val="340"/>
              </a:spcBef>
              <a:spcAft>
                <a:spcPts val="0"/>
              </a:spcAft>
              <a:buClr>
                <a:schemeClr val="dk1"/>
              </a:buClr>
              <a:buSzPts val="1700"/>
              <a:buNone/>
            </a:pPr>
            <a:endParaRPr sz="1700"/>
          </a:p>
        </p:txBody>
      </p:sp>
      <p:pic>
        <p:nvPicPr>
          <p:cNvPr id="155" name="Google Shape;155;p11" descr="May be an image of nature"/>
          <p:cNvPicPr preferRelativeResize="0"/>
          <p:nvPr/>
        </p:nvPicPr>
        <p:blipFill rotWithShape="1">
          <a:blip r:embed="rId3">
            <a:alphaModFix/>
          </a:blip>
          <a:srcRect/>
          <a:stretch/>
        </p:blipFill>
        <p:spPr>
          <a:xfrm>
            <a:off x="143949" y="717719"/>
            <a:ext cx="4402674" cy="2935116"/>
          </a:xfrm>
          <a:prstGeom prst="rect">
            <a:avLst/>
          </a:prstGeom>
          <a:noFill/>
          <a:ln>
            <a:noFill/>
          </a:ln>
        </p:spPr>
      </p:pic>
      <p:pic>
        <p:nvPicPr>
          <p:cNvPr id="156" name="Google Shape;156;p11"/>
          <p:cNvPicPr preferRelativeResize="0"/>
          <p:nvPr/>
        </p:nvPicPr>
        <p:blipFill rotWithShape="1">
          <a:blip r:embed="rId4">
            <a:alphaModFix/>
          </a:blip>
          <a:srcRect/>
          <a:stretch/>
        </p:blipFill>
        <p:spPr>
          <a:xfrm>
            <a:off x="143949" y="3537435"/>
            <a:ext cx="4402674" cy="29387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p:tgtEl>
                                          <p:spTgt spid="15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 calcmode="lin" valueType="num">
                                      <p:cBhvr additive="base">
                                        <p:cTn id="12" dur="500"/>
                                        <p:tgtEl>
                                          <p:spTgt spid="15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4">
                                            <p:txEl>
                                              <p:pRg st="0" end="0"/>
                                            </p:txEl>
                                          </p:spTgt>
                                        </p:tgtEl>
                                        <p:attrNameLst>
                                          <p:attrName>style.visibility</p:attrName>
                                        </p:attrNameLst>
                                      </p:cBhvr>
                                      <p:to>
                                        <p:strVal val="visible"/>
                                      </p:to>
                                    </p:set>
                                    <p:anim calcmode="lin" valueType="num">
                                      <p:cBhvr additive="base">
                                        <p:cTn id="17" dur="500"/>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4">
                                            <p:txEl>
                                              <p:pRg st="1" end="1"/>
                                            </p:txEl>
                                          </p:spTgt>
                                        </p:tgtEl>
                                        <p:attrNameLst>
                                          <p:attrName>style.visibility</p:attrName>
                                        </p:attrNameLst>
                                      </p:cBhvr>
                                      <p:to>
                                        <p:strVal val="visible"/>
                                      </p:to>
                                    </p:set>
                                    <p:anim calcmode="lin" valueType="num">
                                      <p:cBhvr additive="base">
                                        <p:cTn id="22" dur="500"/>
                                        <p:tgtEl>
                                          <p:spTgt spid="1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4">
                                            <p:txEl>
                                              <p:pRg st="2" end="2"/>
                                            </p:txEl>
                                          </p:spTgt>
                                        </p:tgtEl>
                                        <p:attrNameLst>
                                          <p:attrName>style.visibility</p:attrName>
                                        </p:attrNameLst>
                                      </p:cBhvr>
                                      <p:to>
                                        <p:strVal val="visible"/>
                                      </p:to>
                                    </p:set>
                                    <p:anim calcmode="lin" valueType="num">
                                      <p:cBhvr additive="base">
                                        <p:cTn id="27" dur="500"/>
                                        <p:tgtEl>
                                          <p:spTgt spid="15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4">
                                            <p:txEl>
                                              <p:pRg st="3" end="3"/>
                                            </p:txEl>
                                          </p:spTgt>
                                        </p:tgtEl>
                                        <p:attrNameLst>
                                          <p:attrName>style.visibility</p:attrName>
                                        </p:attrNameLst>
                                      </p:cBhvr>
                                      <p:to>
                                        <p:strVal val="visible"/>
                                      </p:to>
                                    </p:set>
                                    <p:anim calcmode="lin" valueType="num">
                                      <p:cBhvr additive="base">
                                        <p:cTn id="32" dur="500"/>
                                        <p:tgtEl>
                                          <p:spTgt spid="15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4">
                                            <p:txEl>
                                              <p:pRg st="4" end="4"/>
                                            </p:txEl>
                                          </p:spTgt>
                                        </p:tgtEl>
                                        <p:attrNameLst>
                                          <p:attrName>style.visibility</p:attrName>
                                        </p:attrNameLst>
                                      </p:cBhvr>
                                      <p:to>
                                        <p:strVal val="visible"/>
                                      </p:to>
                                    </p:set>
                                    <p:anim calcmode="lin" valueType="num">
                                      <p:cBhvr additive="base">
                                        <p:cTn id="37" dur="500"/>
                                        <p:tgtEl>
                                          <p:spTgt spid="15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4">
                                            <p:txEl>
                                              <p:pRg st="5" end="5"/>
                                            </p:txEl>
                                          </p:spTgt>
                                        </p:tgtEl>
                                        <p:attrNameLst>
                                          <p:attrName>style.visibility</p:attrName>
                                        </p:attrNameLst>
                                      </p:cBhvr>
                                      <p:to>
                                        <p:strVal val="visible"/>
                                      </p:to>
                                    </p:set>
                                    <p:anim calcmode="lin" valueType="num">
                                      <p:cBhvr additive="base">
                                        <p:cTn id="42" dur="500"/>
                                        <p:tgtEl>
                                          <p:spTgt spid="15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4">
                                            <p:txEl>
                                              <p:pRg st="6" end="6"/>
                                            </p:txEl>
                                          </p:spTgt>
                                        </p:tgtEl>
                                        <p:attrNameLst>
                                          <p:attrName>style.visibility</p:attrName>
                                        </p:attrNameLst>
                                      </p:cBhvr>
                                      <p:to>
                                        <p:strVal val="visible"/>
                                      </p:to>
                                    </p:set>
                                    <p:anim calcmode="lin" valueType="num">
                                      <p:cBhvr additive="base">
                                        <p:cTn id="47" dur="500"/>
                                        <p:tgtEl>
                                          <p:spTgt spid="15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54">
                                            <p:txEl>
                                              <p:pRg st="7" end="7"/>
                                            </p:txEl>
                                          </p:spTgt>
                                        </p:tgtEl>
                                        <p:attrNameLst>
                                          <p:attrName>style.visibility</p:attrName>
                                        </p:attrNameLst>
                                      </p:cBhvr>
                                      <p:to>
                                        <p:strVal val="visible"/>
                                      </p:to>
                                    </p:set>
                                    <p:anim calcmode="lin" valueType="num">
                                      <p:cBhvr additive="base">
                                        <p:cTn id="52" dur="500"/>
                                        <p:tgtEl>
                                          <p:spTgt spid="15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4">
                                            <p:txEl>
                                              <p:pRg st="8" end="8"/>
                                            </p:txEl>
                                          </p:spTgt>
                                        </p:tgtEl>
                                        <p:attrNameLst>
                                          <p:attrName>style.visibility</p:attrName>
                                        </p:attrNameLst>
                                      </p:cBhvr>
                                      <p:to>
                                        <p:strVal val="visible"/>
                                      </p:to>
                                    </p:set>
                                    <p:anim calcmode="lin" valueType="num">
                                      <p:cBhvr additive="base">
                                        <p:cTn id="57" dur="500"/>
                                        <p:tgtEl>
                                          <p:spTgt spid="15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54">
                                            <p:txEl>
                                              <p:pRg st="9" end="9"/>
                                            </p:txEl>
                                          </p:spTgt>
                                        </p:tgtEl>
                                        <p:attrNameLst>
                                          <p:attrName>style.visibility</p:attrName>
                                        </p:attrNameLst>
                                      </p:cBhvr>
                                      <p:to>
                                        <p:strVal val="visible"/>
                                      </p:to>
                                    </p:set>
                                    <p:anim calcmode="lin" valueType="num">
                                      <p:cBhvr additive="base">
                                        <p:cTn id="62" dur="500"/>
                                        <p:tgtEl>
                                          <p:spTgt spid="15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4">
                                            <p:txEl>
                                              <p:pRg st="10" end="10"/>
                                            </p:txEl>
                                          </p:spTgt>
                                        </p:tgtEl>
                                        <p:attrNameLst>
                                          <p:attrName>style.visibility</p:attrName>
                                        </p:attrNameLst>
                                      </p:cBhvr>
                                      <p:to>
                                        <p:strVal val="visible"/>
                                      </p:to>
                                    </p:set>
                                    <p:anim calcmode="lin" valueType="num">
                                      <p:cBhvr additive="base">
                                        <p:cTn id="67" dur="500"/>
                                        <p:tgtEl>
                                          <p:spTgt spid="15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54">
                                            <p:txEl>
                                              <p:pRg st="11" end="11"/>
                                            </p:txEl>
                                          </p:spTgt>
                                        </p:tgtEl>
                                        <p:attrNameLst>
                                          <p:attrName>style.visibility</p:attrName>
                                        </p:attrNameLst>
                                      </p:cBhvr>
                                      <p:to>
                                        <p:strVal val="visible"/>
                                      </p:to>
                                    </p:set>
                                    <p:anim calcmode="lin" valueType="num">
                                      <p:cBhvr additive="base">
                                        <p:cTn id="72" dur="500"/>
                                        <p:tgtEl>
                                          <p:spTgt spid="15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54">
                                            <p:txEl>
                                              <p:pRg st="12" end="12"/>
                                            </p:txEl>
                                          </p:spTgt>
                                        </p:tgtEl>
                                        <p:attrNameLst>
                                          <p:attrName>style.visibility</p:attrName>
                                        </p:attrNameLst>
                                      </p:cBhvr>
                                      <p:to>
                                        <p:strVal val="visible"/>
                                      </p:to>
                                    </p:set>
                                    <p:anim calcmode="lin" valueType="num">
                                      <p:cBhvr additive="base">
                                        <p:cTn id="77" dur="500"/>
                                        <p:tgtEl>
                                          <p:spTgt spid="15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0"/>
        <p:cNvGrpSpPr/>
        <p:nvPr/>
      </p:nvGrpSpPr>
      <p:grpSpPr>
        <a:xfrm>
          <a:off x="0" y="0"/>
          <a:ext cx="0" cy="0"/>
          <a:chOff x="0" y="0"/>
          <a:chExt cx="0" cy="0"/>
        </a:xfrm>
      </p:grpSpPr>
      <p:sp>
        <p:nvSpPr>
          <p:cNvPr id="161" name="Google Shape;161;p12"/>
          <p:cNvSpPr txBox="1">
            <a:spLocks noGrp="1"/>
          </p:cNvSpPr>
          <p:nvPr>
            <p:ph type="title"/>
          </p:nvPr>
        </p:nvSpPr>
        <p:spPr>
          <a:xfrm>
            <a:off x="420986" y="0"/>
            <a:ext cx="2930518" cy="72057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Zebra snake </a:t>
            </a:r>
            <a:endParaRPr/>
          </a:p>
        </p:txBody>
      </p:sp>
      <p:sp>
        <p:nvSpPr>
          <p:cNvPr id="162" name="Google Shape;162;p12"/>
          <p:cNvSpPr txBox="1">
            <a:spLocks noGrp="1"/>
          </p:cNvSpPr>
          <p:nvPr>
            <p:ph type="body" idx="1"/>
          </p:nvPr>
        </p:nvSpPr>
        <p:spPr>
          <a:xfrm>
            <a:off x="4642338" y="211014"/>
            <a:ext cx="7549662" cy="6646985"/>
          </a:xfrm>
          <a:prstGeom prst="rect">
            <a:avLst/>
          </a:prstGeom>
          <a:noFill/>
          <a:ln>
            <a:noFill/>
          </a:ln>
        </p:spPr>
        <p:txBody>
          <a:bodyPr spcFirstLastPara="1" wrap="square" lIns="91425" tIns="45700" rIns="91425" bIns="45700" anchor="t" anchorCtr="0">
            <a:normAutofit fontScale="47500" lnSpcReduction="20000"/>
          </a:bodyPr>
          <a:lstStyle/>
          <a:p>
            <a:pPr marL="342900" lvl="0" indent="-342931" algn="l" rtl="0">
              <a:spcBef>
                <a:spcPts val="0"/>
              </a:spcBef>
              <a:spcAft>
                <a:spcPts val="0"/>
              </a:spcAft>
              <a:buClr>
                <a:schemeClr val="dk1"/>
              </a:buClr>
              <a:buSzPct val="100000"/>
              <a:buChar char="•"/>
            </a:pPr>
            <a:r>
              <a:rPr lang="en-ZA" sz="4500" b="1"/>
              <a:t>Size</a:t>
            </a:r>
            <a:endParaRPr sz="4500"/>
          </a:p>
          <a:p>
            <a:pPr marL="342900" lvl="0" indent="-342931" algn="l" rtl="0">
              <a:spcBef>
                <a:spcPts val="427"/>
              </a:spcBef>
              <a:spcAft>
                <a:spcPts val="0"/>
              </a:spcAft>
              <a:buClr>
                <a:schemeClr val="dk1"/>
              </a:buClr>
              <a:buSzPct val="100000"/>
              <a:buChar char="•"/>
            </a:pPr>
            <a:r>
              <a:rPr lang="en-ZA" sz="4500"/>
              <a:t>Adults 150cm-190cm, Juveniles 34-40cm.</a:t>
            </a:r>
            <a:endParaRPr/>
          </a:p>
          <a:p>
            <a:pPr marL="342900" lvl="0" indent="-342931" algn="l" rtl="0">
              <a:spcBef>
                <a:spcPts val="427"/>
              </a:spcBef>
              <a:spcAft>
                <a:spcPts val="0"/>
              </a:spcAft>
              <a:buClr>
                <a:schemeClr val="dk1"/>
              </a:buClr>
              <a:buSzPct val="100000"/>
              <a:buChar char="•"/>
            </a:pPr>
            <a:r>
              <a:rPr lang="en-ZA" sz="4500" b="1"/>
              <a:t>Description</a:t>
            </a:r>
            <a:endParaRPr sz="4500"/>
          </a:p>
          <a:p>
            <a:pPr marL="342900" lvl="0" indent="-342931" algn="l" rtl="0">
              <a:spcBef>
                <a:spcPts val="427"/>
              </a:spcBef>
              <a:spcAft>
                <a:spcPts val="0"/>
              </a:spcAft>
              <a:buClr>
                <a:schemeClr val="dk1"/>
              </a:buClr>
              <a:buSzPct val="100000"/>
              <a:buChar char="•"/>
            </a:pPr>
            <a:r>
              <a:rPr lang="en-ZA" sz="4500"/>
              <a:t>A medium sized cobra with a broad head and black crossbars on a cream-white body. The head and neck area is dark brown to black. When threatened, it will spread an impressive hood and spit. </a:t>
            </a:r>
            <a:endParaRPr/>
          </a:p>
          <a:p>
            <a:pPr marL="342900" lvl="0" indent="-342931" algn="l" rtl="0">
              <a:spcBef>
                <a:spcPts val="427"/>
              </a:spcBef>
              <a:spcAft>
                <a:spcPts val="0"/>
              </a:spcAft>
              <a:buClr>
                <a:schemeClr val="dk1"/>
              </a:buClr>
              <a:buSzPct val="100000"/>
              <a:buChar char="•"/>
            </a:pPr>
            <a:r>
              <a:rPr lang="en-ZA" sz="4500" b="1"/>
              <a:t>Habitat</a:t>
            </a:r>
            <a:endParaRPr sz="4500"/>
          </a:p>
          <a:p>
            <a:pPr marL="342900" lvl="0" indent="-342931" algn="l" rtl="0">
              <a:spcBef>
                <a:spcPts val="427"/>
              </a:spcBef>
              <a:spcAft>
                <a:spcPts val="0"/>
              </a:spcAft>
              <a:buClr>
                <a:schemeClr val="dk1"/>
              </a:buClr>
              <a:buSzPct val="100000"/>
              <a:buChar char="•"/>
            </a:pPr>
            <a:r>
              <a:rPr lang="en-ZA" sz="4500"/>
              <a:t>This snake is often encountered in dry rocky outcrops, dry riverbeds and arid savannah. </a:t>
            </a:r>
            <a:endParaRPr/>
          </a:p>
          <a:p>
            <a:pPr marL="342900" lvl="0" indent="-342931" algn="l" rtl="0">
              <a:spcBef>
                <a:spcPts val="427"/>
              </a:spcBef>
              <a:spcAft>
                <a:spcPts val="0"/>
              </a:spcAft>
              <a:buClr>
                <a:schemeClr val="dk1"/>
              </a:buClr>
              <a:buSzPct val="100000"/>
              <a:buChar char="•"/>
            </a:pPr>
            <a:r>
              <a:rPr lang="en-ZA" sz="4500" b="1"/>
              <a:t>Habits</a:t>
            </a:r>
            <a:endParaRPr sz="4500"/>
          </a:p>
          <a:p>
            <a:pPr marL="342900" lvl="0" indent="-342931" algn="l" rtl="0">
              <a:spcBef>
                <a:spcPts val="427"/>
              </a:spcBef>
              <a:spcAft>
                <a:spcPts val="0"/>
              </a:spcAft>
              <a:buClr>
                <a:schemeClr val="dk1"/>
              </a:buClr>
              <a:buSzPct val="100000"/>
              <a:buChar char="•"/>
            </a:pPr>
            <a:r>
              <a:rPr lang="en-ZA" sz="4500"/>
              <a:t>It is mainly active at night hunting for food (rodents, frogs and other reptiles). This snake shelters down rodent burrows, rocky outcrops and tree hollows and is abundant in built-up areas., often entering homes at night.</a:t>
            </a:r>
            <a:endParaRPr/>
          </a:p>
          <a:p>
            <a:pPr marL="342900" lvl="0" indent="-342931" algn="l" rtl="0">
              <a:spcBef>
                <a:spcPts val="427"/>
              </a:spcBef>
              <a:spcAft>
                <a:spcPts val="0"/>
              </a:spcAft>
              <a:buClr>
                <a:schemeClr val="dk1"/>
              </a:buClr>
              <a:buSzPct val="100000"/>
              <a:buChar char="•"/>
            </a:pPr>
            <a:r>
              <a:rPr lang="en-ZA" sz="4500" b="1"/>
              <a:t>Venom</a:t>
            </a:r>
            <a:endParaRPr sz="4500"/>
          </a:p>
          <a:p>
            <a:pPr marL="342900" lvl="0" indent="-342931" algn="l" rtl="0">
              <a:spcBef>
                <a:spcPts val="427"/>
              </a:spcBef>
              <a:spcAft>
                <a:spcPts val="0"/>
              </a:spcAft>
              <a:buClr>
                <a:schemeClr val="dk1"/>
              </a:buClr>
              <a:buSzPct val="100000"/>
              <a:buChar char="•"/>
            </a:pPr>
            <a:r>
              <a:rPr lang="en-ZA" sz="4500"/>
              <a:t>Potent cytotoxic venom causing severe pain and swelling followed rapidly by discolouration and spreading from the bite site. No major, if any, neurological (i.e., affecting the nervous system) effects have been documented. Death is uncommon if treated promptly. </a:t>
            </a:r>
            <a:endParaRPr/>
          </a:p>
          <a:p>
            <a:pPr marL="342900" lvl="0" indent="-246380" algn="l" rtl="0">
              <a:spcBef>
                <a:spcPts val="304"/>
              </a:spcBef>
              <a:spcAft>
                <a:spcPts val="0"/>
              </a:spcAft>
              <a:buClr>
                <a:schemeClr val="dk1"/>
              </a:buClr>
              <a:buSzPct val="100000"/>
              <a:buNone/>
            </a:pPr>
            <a:endParaRPr/>
          </a:p>
        </p:txBody>
      </p:sp>
      <p:pic>
        <p:nvPicPr>
          <p:cNvPr id="163" name="Google Shape;163;p12" descr="May be an image of snake"/>
          <p:cNvPicPr preferRelativeResize="0"/>
          <p:nvPr/>
        </p:nvPicPr>
        <p:blipFill rotWithShape="1">
          <a:blip r:embed="rId3">
            <a:alphaModFix/>
          </a:blip>
          <a:srcRect/>
          <a:stretch/>
        </p:blipFill>
        <p:spPr>
          <a:xfrm>
            <a:off x="189033" y="910617"/>
            <a:ext cx="4207999" cy="2805332"/>
          </a:xfrm>
          <a:prstGeom prst="rect">
            <a:avLst/>
          </a:prstGeom>
          <a:noFill/>
          <a:ln>
            <a:noFill/>
          </a:ln>
        </p:spPr>
      </p:pic>
      <p:pic>
        <p:nvPicPr>
          <p:cNvPr id="164" name="Google Shape;164;p12" descr="A close up of a reptile&#10;&#10;Description automatically generated"/>
          <p:cNvPicPr preferRelativeResize="0"/>
          <p:nvPr/>
        </p:nvPicPr>
        <p:blipFill rotWithShape="1">
          <a:blip r:embed="rId4">
            <a:alphaModFix/>
          </a:blip>
          <a:srcRect/>
          <a:stretch/>
        </p:blipFill>
        <p:spPr>
          <a:xfrm>
            <a:off x="189033" y="3534506"/>
            <a:ext cx="4200291" cy="29829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500"/>
                                        <p:tgtEl>
                                          <p:spTgt spid="16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 calcmode="lin" valueType="num">
                                      <p:cBhvr additive="base">
                                        <p:cTn id="12" dur="500"/>
                                        <p:tgtEl>
                                          <p:spTgt spid="16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2">
                                            <p:txEl>
                                              <p:pRg st="0" end="0"/>
                                            </p:txEl>
                                          </p:spTgt>
                                        </p:tgtEl>
                                        <p:attrNameLst>
                                          <p:attrName>style.visibility</p:attrName>
                                        </p:attrNameLst>
                                      </p:cBhvr>
                                      <p:to>
                                        <p:strVal val="visible"/>
                                      </p:to>
                                    </p:set>
                                    <p:anim calcmode="lin" valueType="num">
                                      <p:cBhvr additive="base">
                                        <p:cTn id="17" dur="500"/>
                                        <p:tgtEl>
                                          <p:spTgt spid="1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2">
                                            <p:txEl>
                                              <p:pRg st="1" end="1"/>
                                            </p:txEl>
                                          </p:spTgt>
                                        </p:tgtEl>
                                        <p:attrNameLst>
                                          <p:attrName>style.visibility</p:attrName>
                                        </p:attrNameLst>
                                      </p:cBhvr>
                                      <p:to>
                                        <p:strVal val="visible"/>
                                      </p:to>
                                    </p:set>
                                    <p:anim calcmode="lin" valueType="num">
                                      <p:cBhvr additive="base">
                                        <p:cTn id="22" dur="500"/>
                                        <p:tgtEl>
                                          <p:spTgt spid="16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2">
                                            <p:txEl>
                                              <p:pRg st="2" end="2"/>
                                            </p:txEl>
                                          </p:spTgt>
                                        </p:tgtEl>
                                        <p:attrNameLst>
                                          <p:attrName>style.visibility</p:attrName>
                                        </p:attrNameLst>
                                      </p:cBhvr>
                                      <p:to>
                                        <p:strVal val="visible"/>
                                      </p:to>
                                    </p:set>
                                    <p:anim calcmode="lin" valueType="num">
                                      <p:cBhvr additive="base">
                                        <p:cTn id="27" dur="500"/>
                                        <p:tgtEl>
                                          <p:spTgt spid="1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2">
                                            <p:txEl>
                                              <p:pRg st="3" end="3"/>
                                            </p:txEl>
                                          </p:spTgt>
                                        </p:tgtEl>
                                        <p:attrNameLst>
                                          <p:attrName>style.visibility</p:attrName>
                                        </p:attrNameLst>
                                      </p:cBhvr>
                                      <p:to>
                                        <p:strVal val="visible"/>
                                      </p:to>
                                    </p:set>
                                    <p:anim calcmode="lin" valueType="num">
                                      <p:cBhvr additive="base">
                                        <p:cTn id="32" dur="500"/>
                                        <p:tgtEl>
                                          <p:spTgt spid="1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2">
                                            <p:txEl>
                                              <p:pRg st="4" end="4"/>
                                            </p:txEl>
                                          </p:spTgt>
                                        </p:tgtEl>
                                        <p:attrNameLst>
                                          <p:attrName>style.visibility</p:attrName>
                                        </p:attrNameLst>
                                      </p:cBhvr>
                                      <p:to>
                                        <p:strVal val="visible"/>
                                      </p:to>
                                    </p:set>
                                    <p:anim calcmode="lin" valueType="num">
                                      <p:cBhvr additive="base">
                                        <p:cTn id="37" dur="500"/>
                                        <p:tgtEl>
                                          <p:spTgt spid="16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2">
                                            <p:txEl>
                                              <p:pRg st="5" end="5"/>
                                            </p:txEl>
                                          </p:spTgt>
                                        </p:tgtEl>
                                        <p:attrNameLst>
                                          <p:attrName>style.visibility</p:attrName>
                                        </p:attrNameLst>
                                      </p:cBhvr>
                                      <p:to>
                                        <p:strVal val="visible"/>
                                      </p:to>
                                    </p:set>
                                    <p:anim calcmode="lin" valueType="num">
                                      <p:cBhvr additive="base">
                                        <p:cTn id="42" dur="500"/>
                                        <p:tgtEl>
                                          <p:spTgt spid="16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62">
                                            <p:txEl>
                                              <p:pRg st="6" end="6"/>
                                            </p:txEl>
                                          </p:spTgt>
                                        </p:tgtEl>
                                        <p:attrNameLst>
                                          <p:attrName>style.visibility</p:attrName>
                                        </p:attrNameLst>
                                      </p:cBhvr>
                                      <p:to>
                                        <p:strVal val="visible"/>
                                      </p:to>
                                    </p:set>
                                    <p:anim calcmode="lin" valueType="num">
                                      <p:cBhvr additive="base">
                                        <p:cTn id="47" dur="500"/>
                                        <p:tgtEl>
                                          <p:spTgt spid="16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2">
                                            <p:txEl>
                                              <p:pRg st="7" end="7"/>
                                            </p:txEl>
                                          </p:spTgt>
                                        </p:tgtEl>
                                        <p:attrNameLst>
                                          <p:attrName>style.visibility</p:attrName>
                                        </p:attrNameLst>
                                      </p:cBhvr>
                                      <p:to>
                                        <p:strVal val="visible"/>
                                      </p:to>
                                    </p:set>
                                    <p:anim calcmode="lin" valueType="num">
                                      <p:cBhvr additive="base">
                                        <p:cTn id="52" dur="500"/>
                                        <p:tgtEl>
                                          <p:spTgt spid="16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62">
                                            <p:txEl>
                                              <p:pRg st="8" end="8"/>
                                            </p:txEl>
                                          </p:spTgt>
                                        </p:tgtEl>
                                        <p:attrNameLst>
                                          <p:attrName>style.visibility</p:attrName>
                                        </p:attrNameLst>
                                      </p:cBhvr>
                                      <p:to>
                                        <p:strVal val="visible"/>
                                      </p:to>
                                    </p:set>
                                    <p:anim calcmode="lin" valueType="num">
                                      <p:cBhvr additive="base">
                                        <p:cTn id="57" dur="500"/>
                                        <p:tgtEl>
                                          <p:spTgt spid="16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62">
                                            <p:txEl>
                                              <p:pRg st="9" end="9"/>
                                            </p:txEl>
                                          </p:spTgt>
                                        </p:tgtEl>
                                        <p:attrNameLst>
                                          <p:attrName>style.visibility</p:attrName>
                                        </p:attrNameLst>
                                      </p:cBhvr>
                                      <p:to>
                                        <p:strVal val="visible"/>
                                      </p:to>
                                    </p:set>
                                    <p:anim calcmode="lin" valueType="num">
                                      <p:cBhvr additive="base">
                                        <p:cTn id="62" dur="500"/>
                                        <p:tgtEl>
                                          <p:spTgt spid="16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62">
                                            <p:txEl>
                                              <p:pRg st="10" end="10"/>
                                            </p:txEl>
                                          </p:spTgt>
                                        </p:tgtEl>
                                        <p:attrNameLst>
                                          <p:attrName>style.visibility</p:attrName>
                                        </p:attrNameLst>
                                      </p:cBhvr>
                                      <p:to>
                                        <p:strVal val="visible"/>
                                      </p:to>
                                    </p:set>
                                    <p:anim calcmode="lin" valueType="num">
                                      <p:cBhvr additive="base">
                                        <p:cTn id="67" dur="500"/>
                                        <p:tgtEl>
                                          <p:spTgt spid="16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8"/>
        <p:cNvGrpSpPr/>
        <p:nvPr/>
      </p:nvGrpSpPr>
      <p:grpSpPr>
        <a:xfrm>
          <a:off x="0" y="0"/>
          <a:ext cx="0" cy="0"/>
          <a:chOff x="0" y="0"/>
          <a:chExt cx="0" cy="0"/>
        </a:xfrm>
      </p:grpSpPr>
      <p:sp>
        <p:nvSpPr>
          <p:cNvPr id="169" name="Google Shape;169;p13"/>
          <p:cNvSpPr txBox="1">
            <a:spLocks noGrp="1"/>
          </p:cNvSpPr>
          <p:nvPr>
            <p:ph type="title"/>
          </p:nvPr>
        </p:nvSpPr>
        <p:spPr>
          <a:xfrm>
            <a:off x="336758" y="0"/>
            <a:ext cx="3183556" cy="1320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Mozambique Spitting Cobra</a:t>
            </a:r>
            <a:endParaRPr/>
          </a:p>
        </p:txBody>
      </p:sp>
      <p:sp>
        <p:nvSpPr>
          <p:cNvPr id="170" name="Google Shape;170;p13"/>
          <p:cNvSpPr txBox="1">
            <a:spLocks noGrp="1"/>
          </p:cNvSpPr>
          <p:nvPr>
            <p:ph type="body" idx="1"/>
          </p:nvPr>
        </p:nvSpPr>
        <p:spPr>
          <a:xfrm>
            <a:off x="5201626" y="0"/>
            <a:ext cx="6990374" cy="6857999"/>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448"/>
              </a:spcBef>
              <a:spcAft>
                <a:spcPts val="0"/>
              </a:spcAft>
              <a:buClr>
                <a:schemeClr val="dk1"/>
              </a:buClr>
              <a:buSzPct val="100000"/>
              <a:buChar char="•"/>
            </a:pPr>
            <a:r>
              <a:rPr lang="en-ZA"/>
              <a:t>Adults 150cm-190cm, Juveniles 34-40cm.</a:t>
            </a:r>
            <a:endParaRPr/>
          </a:p>
          <a:p>
            <a:pPr marL="342900" lvl="0" indent="-342900" algn="l" rtl="0">
              <a:spcBef>
                <a:spcPts val="448"/>
              </a:spcBef>
              <a:spcAft>
                <a:spcPts val="0"/>
              </a:spcAft>
              <a:buClr>
                <a:schemeClr val="dk1"/>
              </a:buClr>
              <a:buSzPct val="100000"/>
              <a:buChar char="•"/>
            </a:pPr>
            <a:r>
              <a:rPr lang="en-ZA" b="1"/>
              <a:t>Description</a:t>
            </a:r>
            <a:endParaRPr/>
          </a:p>
          <a:p>
            <a:pPr marL="342900" lvl="0" indent="-342900" algn="l" rtl="0">
              <a:spcBef>
                <a:spcPts val="448"/>
              </a:spcBef>
              <a:spcAft>
                <a:spcPts val="0"/>
              </a:spcAft>
              <a:buClr>
                <a:schemeClr val="dk1"/>
              </a:buClr>
              <a:buSzPct val="100000"/>
              <a:buChar char="•"/>
            </a:pPr>
            <a:r>
              <a:rPr lang="en-ZA"/>
              <a:t>A medium sized cobra with a broad head and black crossbars on a cream-white body. The head and neck area is dark brown to black. When threatened, it will spread an impressive hood and spit. </a:t>
            </a:r>
            <a:endParaRPr/>
          </a:p>
          <a:p>
            <a:pPr marL="342900" lvl="0" indent="-342900" algn="l" rtl="0">
              <a:spcBef>
                <a:spcPts val="448"/>
              </a:spcBef>
              <a:spcAft>
                <a:spcPts val="0"/>
              </a:spcAft>
              <a:buClr>
                <a:schemeClr val="dk1"/>
              </a:buClr>
              <a:buSzPct val="100000"/>
              <a:buChar char="•"/>
            </a:pPr>
            <a:r>
              <a:rPr lang="en-ZA" b="1"/>
              <a:t>Habitat</a:t>
            </a:r>
            <a:endParaRPr/>
          </a:p>
          <a:p>
            <a:pPr marL="342900" lvl="0" indent="-342900" algn="l" rtl="0">
              <a:spcBef>
                <a:spcPts val="448"/>
              </a:spcBef>
              <a:spcAft>
                <a:spcPts val="0"/>
              </a:spcAft>
              <a:buClr>
                <a:schemeClr val="dk1"/>
              </a:buClr>
              <a:buSzPct val="100000"/>
              <a:buChar char="•"/>
            </a:pPr>
            <a:r>
              <a:rPr lang="en-ZA"/>
              <a:t>This snake is often encountered in dry rocky outcrops, dry riverbeds and arid savannah. </a:t>
            </a:r>
            <a:endParaRPr/>
          </a:p>
          <a:p>
            <a:pPr marL="342900" lvl="0" indent="-342900" algn="l" rtl="0">
              <a:spcBef>
                <a:spcPts val="448"/>
              </a:spcBef>
              <a:spcAft>
                <a:spcPts val="0"/>
              </a:spcAft>
              <a:buClr>
                <a:schemeClr val="dk1"/>
              </a:buClr>
              <a:buSzPct val="100000"/>
              <a:buChar char="•"/>
            </a:pPr>
            <a:r>
              <a:rPr lang="en-ZA" b="1"/>
              <a:t>Habits</a:t>
            </a:r>
            <a:endParaRPr/>
          </a:p>
          <a:p>
            <a:pPr marL="342900" lvl="0" indent="-342900" algn="l" rtl="0">
              <a:spcBef>
                <a:spcPts val="448"/>
              </a:spcBef>
              <a:spcAft>
                <a:spcPts val="0"/>
              </a:spcAft>
              <a:buClr>
                <a:schemeClr val="dk1"/>
              </a:buClr>
              <a:buSzPct val="100000"/>
              <a:buChar char="•"/>
            </a:pPr>
            <a:r>
              <a:rPr lang="en-ZA"/>
              <a:t>It is mainly active at night hunting for food (rodents, frogs and other reptiles). This snake shelters down rodent burrows, rocky outcrops and tree hollows and is abundant in built-up areas., often entering homes at night.</a:t>
            </a:r>
            <a:endParaRPr/>
          </a:p>
          <a:p>
            <a:pPr marL="342900" lvl="0" indent="-342900" algn="l" rtl="0">
              <a:spcBef>
                <a:spcPts val="448"/>
              </a:spcBef>
              <a:spcAft>
                <a:spcPts val="0"/>
              </a:spcAft>
              <a:buClr>
                <a:schemeClr val="dk1"/>
              </a:buClr>
              <a:buSzPct val="100000"/>
              <a:buChar char="•"/>
            </a:pPr>
            <a:r>
              <a:rPr lang="en-ZA" b="1"/>
              <a:t>Venom</a:t>
            </a:r>
            <a:endParaRPr/>
          </a:p>
          <a:p>
            <a:pPr marL="342900" lvl="0" indent="-342900" algn="l" rtl="0">
              <a:spcBef>
                <a:spcPts val="448"/>
              </a:spcBef>
              <a:spcAft>
                <a:spcPts val="0"/>
              </a:spcAft>
              <a:buClr>
                <a:schemeClr val="dk1"/>
              </a:buClr>
              <a:buSzPct val="100000"/>
              <a:buChar char="•"/>
            </a:pPr>
            <a:r>
              <a:rPr lang="en-ZA"/>
              <a:t>Potent cytotoxic venom causing severe pain and swelling followed rapidly by discolouration and spreading from the bite site. No major, if any, neurological (i.e., affecting the nervous system) effects have been documented. Death is uncommon if treated promptly. </a:t>
            </a:r>
            <a:endParaRPr/>
          </a:p>
          <a:p>
            <a:pPr marL="342900" lvl="0" indent="-200660" algn="l" rtl="0">
              <a:spcBef>
                <a:spcPts val="448"/>
              </a:spcBef>
              <a:spcAft>
                <a:spcPts val="0"/>
              </a:spcAft>
              <a:buClr>
                <a:schemeClr val="dk1"/>
              </a:buClr>
              <a:buSzPct val="100000"/>
              <a:buNone/>
            </a:pPr>
            <a:endParaRPr/>
          </a:p>
        </p:txBody>
      </p:sp>
      <p:pic>
        <p:nvPicPr>
          <p:cNvPr id="171" name="Google Shape;171;p13"/>
          <p:cNvPicPr preferRelativeResize="0"/>
          <p:nvPr/>
        </p:nvPicPr>
        <p:blipFill rotWithShape="1">
          <a:blip r:embed="rId3">
            <a:alphaModFix/>
          </a:blip>
          <a:srcRect/>
          <a:stretch/>
        </p:blipFill>
        <p:spPr>
          <a:xfrm>
            <a:off x="0" y="1739225"/>
            <a:ext cx="5062993" cy="33795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additive="base">
                                        <p:cTn id="12" dur="500"/>
                                        <p:tgtEl>
                                          <p:spTgt spid="17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0">
                                            <p:txEl>
                                              <p:pRg st="0" end="0"/>
                                            </p:txEl>
                                          </p:spTgt>
                                        </p:tgtEl>
                                        <p:attrNameLst>
                                          <p:attrName>style.visibility</p:attrName>
                                        </p:attrNameLst>
                                      </p:cBhvr>
                                      <p:to>
                                        <p:strVal val="visible"/>
                                      </p:to>
                                    </p:set>
                                    <p:anim calcmode="lin" valueType="num">
                                      <p:cBhvr additive="base">
                                        <p:cTn id="17" dur="500"/>
                                        <p:tgtEl>
                                          <p:spTgt spid="1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0">
                                            <p:txEl>
                                              <p:pRg st="1" end="1"/>
                                            </p:txEl>
                                          </p:spTgt>
                                        </p:tgtEl>
                                        <p:attrNameLst>
                                          <p:attrName>style.visibility</p:attrName>
                                        </p:attrNameLst>
                                      </p:cBhvr>
                                      <p:to>
                                        <p:strVal val="visible"/>
                                      </p:to>
                                    </p:set>
                                    <p:anim calcmode="lin" valueType="num">
                                      <p:cBhvr additive="base">
                                        <p:cTn id="22" dur="500"/>
                                        <p:tgtEl>
                                          <p:spTgt spid="1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0">
                                            <p:txEl>
                                              <p:pRg st="2" end="2"/>
                                            </p:txEl>
                                          </p:spTgt>
                                        </p:tgtEl>
                                        <p:attrNameLst>
                                          <p:attrName>style.visibility</p:attrName>
                                        </p:attrNameLst>
                                      </p:cBhvr>
                                      <p:to>
                                        <p:strVal val="visible"/>
                                      </p:to>
                                    </p:set>
                                    <p:anim calcmode="lin" valueType="num">
                                      <p:cBhvr additive="base">
                                        <p:cTn id="27" dur="500"/>
                                        <p:tgtEl>
                                          <p:spTgt spid="1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0">
                                            <p:txEl>
                                              <p:pRg st="3" end="3"/>
                                            </p:txEl>
                                          </p:spTgt>
                                        </p:tgtEl>
                                        <p:attrNameLst>
                                          <p:attrName>style.visibility</p:attrName>
                                        </p:attrNameLst>
                                      </p:cBhvr>
                                      <p:to>
                                        <p:strVal val="visible"/>
                                      </p:to>
                                    </p:set>
                                    <p:anim calcmode="lin" valueType="num">
                                      <p:cBhvr additive="base">
                                        <p:cTn id="32" dur="500"/>
                                        <p:tgtEl>
                                          <p:spTgt spid="1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0">
                                            <p:txEl>
                                              <p:pRg st="4" end="4"/>
                                            </p:txEl>
                                          </p:spTgt>
                                        </p:tgtEl>
                                        <p:attrNameLst>
                                          <p:attrName>style.visibility</p:attrName>
                                        </p:attrNameLst>
                                      </p:cBhvr>
                                      <p:to>
                                        <p:strVal val="visible"/>
                                      </p:to>
                                    </p:set>
                                    <p:anim calcmode="lin" valueType="num">
                                      <p:cBhvr additive="base">
                                        <p:cTn id="37" dur="500"/>
                                        <p:tgtEl>
                                          <p:spTgt spid="1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0">
                                            <p:txEl>
                                              <p:pRg st="5" end="5"/>
                                            </p:txEl>
                                          </p:spTgt>
                                        </p:tgtEl>
                                        <p:attrNameLst>
                                          <p:attrName>style.visibility</p:attrName>
                                        </p:attrNameLst>
                                      </p:cBhvr>
                                      <p:to>
                                        <p:strVal val="visible"/>
                                      </p:to>
                                    </p:set>
                                    <p:anim calcmode="lin" valueType="num">
                                      <p:cBhvr additive="base">
                                        <p:cTn id="42" dur="500"/>
                                        <p:tgtEl>
                                          <p:spTgt spid="1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0">
                                            <p:txEl>
                                              <p:pRg st="6" end="6"/>
                                            </p:txEl>
                                          </p:spTgt>
                                        </p:tgtEl>
                                        <p:attrNameLst>
                                          <p:attrName>style.visibility</p:attrName>
                                        </p:attrNameLst>
                                      </p:cBhvr>
                                      <p:to>
                                        <p:strVal val="visible"/>
                                      </p:to>
                                    </p:set>
                                    <p:anim calcmode="lin" valueType="num">
                                      <p:cBhvr additive="base">
                                        <p:cTn id="47" dur="500"/>
                                        <p:tgtEl>
                                          <p:spTgt spid="17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70">
                                            <p:txEl>
                                              <p:pRg st="7" end="7"/>
                                            </p:txEl>
                                          </p:spTgt>
                                        </p:tgtEl>
                                        <p:attrNameLst>
                                          <p:attrName>style.visibility</p:attrName>
                                        </p:attrNameLst>
                                      </p:cBhvr>
                                      <p:to>
                                        <p:strVal val="visible"/>
                                      </p:to>
                                    </p:set>
                                    <p:anim calcmode="lin" valueType="num">
                                      <p:cBhvr additive="base">
                                        <p:cTn id="52" dur="500"/>
                                        <p:tgtEl>
                                          <p:spTgt spid="17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0">
                                            <p:txEl>
                                              <p:pRg st="8" end="8"/>
                                            </p:txEl>
                                          </p:spTgt>
                                        </p:tgtEl>
                                        <p:attrNameLst>
                                          <p:attrName>style.visibility</p:attrName>
                                        </p:attrNameLst>
                                      </p:cBhvr>
                                      <p:to>
                                        <p:strVal val="visible"/>
                                      </p:to>
                                    </p:set>
                                    <p:anim calcmode="lin" valueType="num">
                                      <p:cBhvr additive="base">
                                        <p:cTn id="57" dur="500"/>
                                        <p:tgtEl>
                                          <p:spTgt spid="17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70">
                                            <p:txEl>
                                              <p:pRg st="9" end="9"/>
                                            </p:txEl>
                                          </p:spTgt>
                                        </p:tgtEl>
                                        <p:attrNameLst>
                                          <p:attrName>style.visibility</p:attrName>
                                        </p:attrNameLst>
                                      </p:cBhvr>
                                      <p:to>
                                        <p:strVal val="visible"/>
                                      </p:to>
                                    </p:set>
                                    <p:anim calcmode="lin" valueType="num">
                                      <p:cBhvr additive="base">
                                        <p:cTn id="62" dur="500"/>
                                        <p:tgtEl>
                                          <p:spTgt spid="17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0">
                                            <p:txEl>
                                              <p:pRg st="10" end="10"/>
                                            </p:txEl>
                                          </p:spTgt>
                                        </p:tgtEl>
                                        <p:attrNameLst>
                                          <p:attrName>style.visibility</p:attrName>
                                        </p:attrNameLst>
                                      </p:cBhvr>
                                      <p:to>
                                        <p:strVal val="visible"/>
                                      </p:to>
                                    </p:set>
                                    <p:anim calcmode="lin" valueType="num">
                                      <p:cBhvr additive="base">
                                        <p:cTn id="67" dur="500"/>
                                        <p:tgtEl>
                                          <p:spTgt spid="170">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5"/>
        <p:cNvGrpSpPr/>
        <p:nvPr/>
      </p:nvGrpSpPr>
      <p:grpSpPr>
        <a:xfrm>
          <a:off x="0" y="0"/>
          <a:ext cx="0" cy="0"/>
          <a:chOff x="0" y="0"/>
          <a:chExt cx="0" cy="0"/>
        </a:xfrm>
      </p:grpSpPr>
      <p:sp>
        <p:nvSpPr>
          <p:cNvPr id="176" name="Google Shape;176;p14"/>
          <p:cNvSpPr txBox="1">
            <a:spLocks noGrp="1"/>
          </p:cNvSpPr>
          <p:nvPr>
            <p:ph type="title"/>
          </p:nvPr>
        </p:nvSpPr>
        <p:spPr>
          <a:xfrm>
            <a:off x="939718" y="0"/>
            <a:ext cx="3183556" cy="1320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Black Spitting Cobra</a:t>
            </a:r>
            <a:endParaRPr/>
          </a:p>
        </p:txBody>
      </p:sp>
      <p:sp>
        <p:nvSpPr>
          <p:cNvPr id="177" name="Google Shape;177;p14"/>
          <p:cNvSpPr txBox="1">
            <a:spLocks noGrp="1"/>
          </p:cNvSpPr>
          <p:nvPr>
            <p:ph type="body" idx="1"/>
          </p:nvPr>
        </p:nvSpPr>
        <p:spPr>
          <a:xfrm>
            <a:off x="5062992" y="196948"/>
            <a:ext cx="7129007" cy="6661052"/>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448"/>
              </a:spcBef>
              <a:spcAft>
                <a:spcPts val="0"/>
              </a:spcAft>
              <a:buClr>
                <a:schemeClr val="dk1"/>
              </a:buClr>
              <a:buSzPct val="100000"/>
              <a:buChar char="•"/>
            </a:pPr>
            <a:r>
              <a:rPr lang="en-ZA"/>
              <a:t>Adults 1.5m -1.7m.</a:t>
            </a:r>
            <a:endParaRPr/>
          </a:p>
          <a:p>
            <a:pPr marL="342900" lvl="0" indent="-342900" algn="l" rtl="0">
              <a:spcBef>
                <a:spcPts val="448"/>
              </a:spcBef>
              <a:spcAft>
                <a:spcPts val="0"/>
              </a:spcAft>
              <a:buClr>
                <a:schemeClr val="dk1"/>
              </a:buClr>
              <a:buSzPct val="100000"/>
              <a:buChar char="•"/>
            </a:pPr>
            <a:r>
              <a:rPr lang="en-ZA" b="1"/>
              <a:t>Description</a:t>
            </a:r>
            <a:endParaRPr/>
          </a:p>
          <a:p>
            <a:pPr marL="342900" lvl="0" indent="-342900" algn="l" rtl="0">
              <a:spcBef>
                <a:spcPts val="448"/>
              </a:spcBef>
              <a:spcAft>
                <a:spcPts val="0"/>
              </a:spcAft>
              <a:buClr>
                <a:schemeClr val="dk1"/>
              </a:buClr>
              <a:buSzPct val="100000"/>
              <a:buChar char="•"/>
            </a:pPr>
            <a:r>
              <a:rPr lang="en-ZA"/>
              <a:t>Shiny black with a broad head, spreading a hood when threatened.</a:t>
            </a:r>
            <a:endParaRPr/>
          </a:p>
          <a:p>
            <a:pPr marL="342900" lvl="0" indent="-342900" algn="l" rtl="0">
              <a:spcBef>
                <a:spcPts val="448"/>
              </a:spcBef>
              <a:spcAft>
                <a:spcPts val="0"/>
              </a:spcAft>
              <a:buClr>
                <a:schemeClr val="dk1"/>
              </a:buClr>
              <a:buSzPct val="100000"/>
              <a:buChar char="•"/>
            </a:pPr>
            <a:r>
              <a:rPr lang="en-ZA" b="1"/>
              <a:t>Habitat</a:t>
            </a:r>
            <a:endParaRPr/>
          </a:p>
          <a:p>
            <a:pPr marL="342900" lvl="0" indent="-342900" algn="l" rtl="0">
              <a:spcBef>
                <a:spcPts val="448"/>
              </a:spcBef>
              <a:spcAft>
                <a:spcPts val="0"/>
              </a:spcAft>
              <a:buClr>
                <a:schemeClr val="dk1"/>
              </a:buClr>
              <a:buSzPct val="100000"/>
              <a:buChar char="•"/>
            </a:pPr>
            <a:r>
              <a:rPr lang="en-ZA"/>
              <a:t>This snake is mainly found in dry riverbeds and rocky outcrops where it hunts for small rodents, lizards and other snakes. </a:t>
            </a:r>
            <a:endParaRPr/>
          </a:p>
          <a:p>
            <a:pPr marL="342900" lvl="0" indent="-342900" algn="l" rtl="0">
              <a:spcBef>
                <a:spcPts val="448"/>
              </a:spcBef>
              <a:spcAft>
                <a:spcPts val="0"/>
              </a:spcAft>
              <a:buClr>
                <a:schemeClr val="dk1"/>
              </a:buClr>
              <a:buSzPct val="100000"/>
              <a:buChar char="•"/>
            </a:pPr>
            <a:r>
              <a:rPr lang="en-ZA" b="1"/>
              <a:t>Habits</a:t>
            </a:r>
            <a:endParaRPr/>
          </a:p>
          <a:p>
            <a:pPr marL="342900" lvl="0" indent="-342900" algn="l" rtl="0">
              <a:spcBef>
                <a:spcPts val="448"/>
              </a:spcBef>
              <a:spcAft>
                <a:spcPts val="0"/>
              </a:spcAft>
              <a:buClr>
                <a:schemeClr val="dk1"/>
              </a:buClr>
              <a:buSzPct val="100000"/>
              <a:buChar char="•"/>
            </a:pPr>
            <a:r>
              <a:rPr lang="en-ZA"/>
              <a:t>The black spitting cobra is mainly active during the day; however, individuals have been found foraging at night.</a:t>
            </a:r>
            <a:endParaRPr/>
          </a:p>
          <a:p>
            <a:pPr marL="342900" lvl="0" indent="-342900" algn="l" rtl="0">
              <a:spcBef>
                <a:spcPts val="448"/>
              </a:spcBef>
              <a:spcAft>
                <a:spcPts val="0"/>
              </a:spcAft>
              <a:buClr>
                <a:schemeClr val="dk1"/>
              </a:buClr>
              <a:buSzPct val="100000"/>
              <a:buChar char="•"/>
            </a:pPr>
            <a:r>
              <a:rPr lang="en-ZA" b="1"/>
              <a:t>Venom</a:t>
            </a:r>
            <a:endParaRPr/>
          </a:p>
          <a:p>
            <a:pPr marL="342900" lvl="0" indent="-342900" algn="l" rtl="0">
              <a:spcBef>
                <a:spcPts val="448"/>
              </a:spcBef>
              <a:spcAft>
                <a:spcPts val="0"/>
              </a:spcAft>
              <a:buClr>
                <a:schemeClr val="dk1"/>
              </a:buClr>
              <a:buSzPct val="100000"/>
              <a:buChar char="•"/>
            </a:pPr>
            <a:r>
              <a:rPr lang="en-ZA"/>
              <a:t>Potent cytotoxic venom causing severe pain and swelling followed rapidly by discolouration and spreading from the bite site. No major, if any, neurological (i.e., affecting the nervous system) effects have been documented. Death is uncommon if treated promptly. </a:t>
            </a:r>
            <a:endParaRPr/>
          </a:p>
          <a:p>
            <a:pPr marL="342900" lvl="0" indent="-200660" algn="l" rtl="0">
              <a:spcBef>
                <a:spcPts val="448"/>
              </a:spcBef>
              <a:spcAft>
                <a:spcPts val="0"/>
              </a:spcAft>
              <a:buClr>
                <a:schemeClr val="dk1"/>
              </a:buClr>
              <a:buSzPct val="100000"/>
              <a:buNone/>
            </a:pPr>
            <a:endParaRPr/>
          </a:p>
        </p:txBody>
      </p:sp>
      <p:pic>
        <p:nvPicPr>
          <p:cNvPr id="178" name="Google Shape;178;p14"/>
          <p:cNvPicPr preferRelativeResize="0"/>
          <p:nvPr/>
        </p:nvPicPr>
        <p:blipFill rotWithShape="1">
          <a:blip r:embed="rId3">
            <a:alphaModFix/>
          </a:blip>
          <a:srcRect/>
          <a:stretch/>
        </p:blipFill>
        <p:spPr>
          <a:xfrm>
            <a:off x="0" y="1930400"/>
            <a:ext cx="5062993" cy="28479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cBhvr additive="base">
                                        <p:cTn id="12"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7">
                                            <p:txEl>
                                              <p:pRg st="0" end="0"/>
                                            </p:txEl>
                                          </p:spTgt>
                                        </p:tgtEl>
                                        <p:attrNameLst>
                                          <p:attrName>style.visibility</p:attrName>
                                        </p:attrNameLst>
                                      </p:cBhvr>
                                      <p:to>
                                        <p:strVal val="visible"/>
                                      </p:to>
                                    </p:set>
                                    <p:anim calcmode="lin" valueType="num">
                                      <p:cBhvr additive="base">
                                        <p:cTn id="17" dur="500"/>
                                        <p:tgtEl>
                                          <p:spTgt spid="17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7">
                                            <p:txEl>
                                              <p:pRg st="1" end="1"/>
                                            </p:txEl>
                                          </p:spTgt>
                                        </p:tgtEl>
                                        <p:attrNameLst>
                                          <p:attrName>style.visibility</p:attrName>
                                        </p:attrNameLst>
                                      </p:cBhvr>
                                      <p:to>
                                        <p:strVal val="visible"/>
                                      </p:to>
                                    </p:set>
                                    <p:anim calcmode="lin" valueType="num">
                                      <p:cBhvr additive="base">
                                        <p:cTn id="22" dur="500"/>
                                        <p:tgtEl>
                                          <p:spTgt spid="17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7">
                                            <p:txEl>
                                              <p:pRg st="2" end="2"/>
                                            </p:txEl>
                                          </p:spTgt>
                                        </p:tgtEl>
                                        <p:attrNameLst>
                                          <p:attrName>style.visibility</p:attrName>
                                        </p:attrNameLst>
                                      </p:cBhvr>
                                      <p:to>
                                        <p:strVal val="visible"/>
                                      </p:to>
                                    </p:set>
                                    <p:anim calcmode="lin" valueType="num">
                                      <p:cBhvr additive="base">
                                        <p:cTn id="27" dur="500"/>
                                        <p:tgtEl>
                                          <p:spTgt spid="17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7">
                                            <p:txEl>
                                              <p:pRg st="3" end="3"/>
                                            </p:txEl>
                                          </p:spTgt>
                                        </p:tgtEl>
                                        <p:attrNameLst>
                                          <p:attrName>style.visibility</p:attrName>
                                        </p:attrNameLst>
                                      </p:cBhvr>
                                      <p:to>
                                        <p:strVal val="visible"/>
                                      </p:to>
                                    </p:set>
                                    <p:anim calcmode="lin" valueType="num">
                                      <p:cBhvr additive="base">
                                        <p:cTn id="32" dur="500"/>
                                        <p:tgtEl>
                                          <p:spTgt spid="17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7">
                                            <p:txEl>
                                              <p:pRg st="4" end="4"/>
                                            </p:txEl>
                                          </p:spTgt>
                                        </p:tgtEl>
                                        <p:attrNameLst>
                                          <p:attrName>style.visibility</p:attrName>
                                        </p:attrNameLst>
                                      </p:cBhvr>
                                      <p:to>
                                        <p:strVal val="visible"/>
                                      </p:to>
                                    </p:set>
                                    <p:anim calcmode="lin" valueType="num">
                                      <p:cBhvr additive="base">
                                        <p:cTn id="37" dur="500"/>
                                        <p:tgtEl>
                                          <p:spTgt spid="17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7">
                                            <p:txEl>
                                              <p:pRg st="5" end="5"/>
                                            </p:txEl>
                                          </p:spTgt>
                                        </p:tgtEl>
                                        <p:attrNameLst>
                                          <p:attrName>style.visibility</p:attrName>
                                        </p:attrNameLst>
                                      </p:cBhvr>
                                      <p:to>
                                        <p:strVal val="visible"/>
                                      </p:to>
                                    </p:set>
                                    <p:anim calcmode="lin" valueType="num">
                                      <p:cBhvr additive="base">
                                        <p:cTn id="42" dur="500"/>
                                        <p:tgtEl>
                                          <p:spTgt spid="17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7">
                                            <p:txEl>
                                              <p:pRg st="6" end="6"/>
                                            </p:txEl>
                                          </p:spTgt>
                                        </p:tgtEl>
                                        <p:attrNameLst>
                                          <p:attrName>style.visibility</p:attrName>
                                        </p:attrNameLst>
                                      </p:cBhvr>
                                      <p:to>
                                        <p:strVal val="visible"/>
                                      </p:to>
                                    </p:set>
                                    <p:anim calcmode="lin" valueType="num">
                                      <p:cBhvr additive="base">
                                        <p:cTn id="47" dur="500"/>
                                        <p:tgtEl>
                                          <p:spTgt spid="17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77">
                                            <p:txEl>
                                              <p:pRg st="7" end="7"/>
                                            </p:txEl>
                                          </p:spTgt>
                                        </p:tgtEl>
                                        <p:attrNameLst>
                                          <p:attrName>style.visibility</p:attrName>
                                        </p:attrNameLst>
                                      </p:cBhvr>
                                      <p:to>
                                        <p:strVal val="visible"/>
                                      </p:to>
                                    </p:set>
                                    <p:anim calcmode="lin" valueType="num">
                                      <p:cBhvr additive="base">
                                        <p:cTn id="52" dur="500"/>
                                        <p:tgtEl>
                                          <p:spTgt spid="17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7">
                                            <p:txEl>
                                              <p:pRg st="8" end="8"/>
                                            </p:txEl>
                                          </p:spTgt>
                                        </p:tgtEl>
                                        <p:attrNameLst>
                                          <p:attrName>style.visibility</p:attrName>
                                        </p:attrNameLst>
                                      </p:cBhvr>
                                      <p:to>
                                        <p:strVal val="visible"/>
                                      </p:to>
                                    </p:set>
                                    <p:anim calcmode="lin" valueType="num">
                                      <p:cBhvr additive="base">
                                        <p:cTn id="57" dur="500"/>
                                        <p:tgtEl>
                                          <p:spTgt spid="17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77">
                                            <p:txEl>
                                              <p:pRg st="9" end="9"/>
                                            </p:txEl>
                                          </p:spTgt>
                                        </p:tgtEl>
                                        <p:attrNameLst>
                                          <p:attrName>style.visibility</p:attrName>
                                        </p:attrNameLst>
                                      </p:cBhvr>
                                      <p:to>
                                        <p:strVal val="visible"/>
                                      </p:to>
                                    </p:set>
                                    <p:anim calcmode="lin" valueType="num">
                                      <p:cBhvr additive="base">
                                        <p:cTn id="62" dur="500"/>
                                        <p:tgtEl>
                                          <p:spTgt spid="17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7">
                                            <p:txEl>
                                              <p:pRg st="10" end="10"/>
                                            </p:txEl>
                                          </p:spTgt>
                                        </p:tgtEl>
                                        <p:attrNameLst>
                                          <p:attrName>style.visibility</p:attrName>
                                        </p:attrNameLst>
                                      </p:cBhvr>
                                      <p:to>
                                        <p:strVal val="visible"/>
                                      </p:to>
                                    </p:set>
                                    <p:anim calcmode="lin" valueType="num">
                                      <p:cBhvr additive="base">
                                        <p:cTn id="67" dur="500"/>
                                        <p:tgtEl>
                                          <p:spTgt spid="17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2"/>
        <p:cNvGrpSpPr/>
        <p:nvPr/>
      </p:nvGrpSpPr>
      <p:grpSpPr>
        <a:xfrm>
          <a:off x="0" y="0"/>
          <a:ext cx="0" cy="0"/>
          <a:chOff x="0" y="0"/>
          <a:chExt cx="0" cy="0"/>
        </a:xfrm>
      </p:grpSpPr>
      <p:pic>
        <p:nvPicPr>
          <p:cNvPr id="183" name="Google Shape;183;p15" descr="No photo description available."/>
          <p:cNvPicPr preferRelativeResize="0"/>
          <p:nvPr/>
        </p:nvPicPr>
        <p:blipFill rotWithShape="1">
          <a:blip r:embed="rId3">
            <a:alphaModFix/>
          </a:blip>
          <a:srcRect/>
          <a:stretch/>
        </p:blipFill>
        <p:spPr>
          <a:xfrm>
            <a:off x="1916686" y="1666996"/>
            <a:ext cx="3439551" cy="2293034"/>
          </a:xfrm>
          <a:prstGeom prst="rect">
            <a:avLst/>
          </a:prstGeom>
          <a:noFill/>
          <a:ln>
            <a:noFill/>
          </a:ln>
        </p:spPr>
      </p:pic>
      <p:sp>
        <p:nvSpPr>
          <p:cNvPr id="184" name="Google Shape;184;p15"/>
          <p:cNvSpPr txBox="1">
            <a:spLocks noGrp="1"/>
          </p:cNvSpPr>
          <p:nvPr>
            <p:ph type="title"/>
          </p:nvPr>
        </p:nvSpPr>
        <p:spPr>
          <a:xfrm>
            <a:off x="491502" y="182831"/>
            <a:ext cx="4136769" cy="95660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ZA" sz="3200"/>
              <a:t>Anchieta’s/Angolan Cobra </a:t>
            </a:r>
            <a:endParaRPr/>
          </a:p>
        </p:txBody>
      </p:sp>
      <p:sp>
        <p:nvSpPr>
          <p:cNvPr id="185" name="Google Shape;185;p15"/>
          <p:cNvSpPr txBox="1">
            <a:spLocks noGrp="1"/>
          </p:cNvSpPr>
          <p:nvPr>
            <p:ph type="body" idx="1"/>
          </p:nvPr>
        </p:nvSpPr>
        <p:spPr>
          <a:xfrm>
            <a:off x="5275386" y="0"/>
            <a:ext cx="6958818" cy="6858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ZA" sz="1800" b="1"/>
              <a:t>Size</a:t>
            </a:r>
            <a:endParaRPr sz="1800"/>
          </a:p>
          <a:p>
            <a:pPr marL="342900" lvl="0" indent="-342900" algn="l" rtl="0">
              <a:spcBef>
                <a:spcPts val="360"/>
              </a:spcBef>
              <a:spcAft>
                <a:spcPts val="0"/>
              </a:spcAft>
              <a:buClr>
                <a:schemeClr val="dk1"/>
              </a:buClr>
              <a:buSzPts val="1800"/>
              <a:buChar char="•"/>
            </a:pPr>
            <a:r>
              <a:rPr lang="en-ZA" sz="1800"/>
              <a:t>Adults 190cm-250cm, juveniles 25cm - 35cm.</a:t>
            </a:r>
            <a:endParaRPr/>
          </a:p>
          <a:p>
            <a:pPr marL="342900" lvl="0" indent="-342900" algn="l" rtl="0">
              <a:spcBef>
                <a:spcPts val="360"/>
              </a:spcBef>
              <a:spcAft>
                <a:spcPts val="0"/>
              </a:spcAft>
              <a:buClr>
                <a:schemeClr val="dk1"/>
              </a:buClr>
              <a:buSzPts val="1800"/>
              <a:buChar char="•"/>
            </a:pPr>
            <a:r>
              <a:rPr lang="en-ZA" sz="1800" b="1"/>
              <a:t>Description</a:t>
            </a:r>
            <a:endParaRPr sz="1800"/>
          </a:p>
          <a:p>
            <a:pPr marL="342900" lvl="0" indent="-342900" algn="l" rtl="0">
              <a:spcBef>
                <a:spcPts val="360"/>
              </a:spcBef>
              <a:spcAft>
                <a:spcPts val="0"/>
              </a:spcAft>
              <a:buClr>
                <a:schemeClr val="dk1"/>
              </a:buClr>
              <a:buSzPts val="1800"/>
              <a:buChar char="•"/>
            </a:pPr>
            <a:r>
              <a:rPr lang="en-ZA" sz="1800"/>
              <a:t>This is Namibia's largest cobra and is a non-spitter. The head is pointed and hardly distinct from the rest of the body. Juveniles are yellow above and below and a broad black band encircles the neck. Adults darken to light or darkish brown as they age. A banded variation also occurs with broad black and yellow bands. </a:t>
            </a:r>
            <a:endParaRPr/>
          </a:p>
          <a:p>
            <a:pPr marL="342900" lvl="0" indent="-342900" algn="l" rtl="0">
              <a:spcBef>
                <a:spcPts val="360"/>
              </a:spcBef>
              <a:spcAft>
                <a:spcPts val="0"/>
              </a:spcAft>
              <a:buClr>
                <a:schemeClr val="dk1"/>
              </a:buClr>
              <a:buSzPts val="1800"/>
              <a:buChar char="•"/>
            </a:pPr>
            <a:r>
              <a:rPr lang="en-ZA" sz="1800" b="1"/>
              <a:t>Habitat</a:t>
            </a:r>
            <a:endParaRPr sz="1800"/>
          </a:p>
          <a:p>
            <a:pPr marL="342900" lvl="0" indent="-342900" algn="l" rtl="0">
              <a:spcBef>
                <a:spcPts val="360"/>
              </a:spcBef>
              <a:spcAft>
                <a:spcPts val="0"/>
              </a:spcAft>
              <a:buClr>
                <a:schemeClr val="dk1"/>
              </a:buClr>
              <a:buSzPts val="1800"/>
              <a:buChar char="•"/>
            </a:pPr>
            <a:r>
              <a:rPr lang="en-ZA" sz="1800"/>
              <a:t> Mostly found in woodland areas along wetlands and rivers, although no uncommon in more arid regions.</a:t>
            </a:r>
            <a:endParaRPr/>
          </a:p>
          <a:p>
            <a:pPr marL="342900" lvl="0" indent="-342900" algn="l" rtl="0">
              <a:spcBef>
                <a:spcPts val="360"/>
              </a:spcBef>
              <a:spcAft>
                <a:spcPts val="0"/>
              </a:spcAft>
              <a:buClr>
                <a:schemeClr val="dk1"/>
              </a:buClr>
              <a:buSzPts val="1800"/>
              <a:buChar char="•"/>
            </a:pPr>
            <a:r>
              <a:rPr lang="en-ZA" sz="1800" b="1"/>
              <a:t>Habits</a:t>
            </a:r>
            <a:endParaRPr sz="1800"/>
          </a:p>
          <a:p>
            <a:pPr marL="342900" lvl="0" indent="-342900" algn="l" rtl="0">
              <a:spcBef>
                <a:spcPts val="360"/>
              </a:spcBef>
              <a:spcAft>
                <a:spcPts val="0"/>
              </a:spcAft>
              <a:buClr>
                <a:schemeClr val="dk1"/>
              </a:buClr>
              <a:buSzPts val="1800"/>
              <a:buChar char="•"/>
            </a:pPr>
            <a:r>
              <a:rPr lang="en-ZA" sz="1800"/>
              <a:t>This is a crepuscular snake (more active late afternoon and early morning - twilight hours). It feeds on a variety of amphibians, small mammals and other reptiles and is often encountered in or around a source water.</a:t>
            </a:r>
            <a:r>
              <a:rPr lang="en-ZA" sz="1800" b="1"/>
              <a:t> </a:t>
            </a:r>
            <a:endParaRPr/>
          </a:p>
          <a:p>
            <a:pPr marL="342900" lvl="0" indent="-342900" algn="l" rtl="0">
              <a:spcBef>
                <a:spcPts val="360"/>
              </a:spcBef>
              <a:spcAft>
                <a:spcPts val="0"/>
              </a:spcAft>
              <a:buClr>
                <a:schemeClr val="dk1"/>
              </a:buClr>
              <a:buSzPts val="1800"/>
              <a:buChar char="•"/>
            </a:pPr>
            <a:r>
              <a:rPr lang="en-ZA" sz="1800" b="1"/>
              <a:t>Venom</a:t>
            </a:r>
            <a:endParaRPr sz="1800"/>
          </a:p>
          <a:p>
            <a:pPr marL="342900" lvl="0" indent="-342900" algn="l" rtl="0">
              <a:spcBef>
                <a:spcPts val="360"/>
              </a:spcBef>
              <a:spcAft>
                <a:spcPts val="0"/>
              </a:spcAft>
              <a:buClr>
                <a:schemeClr val="dk1"/>
              </a:buClr>
              <a:buSzPts val="1800"/>
              <a:buChar char="•"/>
            </a:pPr>
            <a:r>
              <a:rPr lang="en-ZA" sz="1800"/>
              <a:t>Potent neurotoxin (i.e., affecting the body's nervous system causing sweating, drowsiness, slurred speech, droopy eyelids, difficulty swallowing and later difficulty in breathing and even death if not treated early and adequately). </a:t>
            </a:r>
            <a:endParaRPr/>
          </a:p>
        </p:txBody>
      </p:sp>
      <p:pic>
        <p:nvPicPr>
          <p:cNvPr id="186" name="Google Shape;186;p15" descr="No photo description available."/>
          <p:cNvPicPr preferRelativeResize="0"/>
          <p:nvPr/>
        </p:nvPicPr>
        <p:blipFill rotWithShape="1">
          <a:blip r:embed="rId4">
            <a:alphaModFix/>
          </a:blip>
          <a:srcRect/>
          <a:stretch/>
        </p:blipFill>
        <p:spPr>
          <a:xfrm>
            <a:off x="2339610" y="3791267"/>
            <a:ext cx="3007898" cy="2004646"/>
          </a:xfrm>
          <a:prstGeom prst="rect">
            <a:avLst/>
          </a:prstGeom>
          <a:noFill/>
          <a:ln>
            <a:noFill/>
          </a:ln>
        </p:spPr>
      </p:pic>
      <p:pic>
        <p:nvPicPr>
          <p:cNvPr id="187" name="Google Shape;187;p15" descr="No photo description available."/>
          <p:cNvPicPr preferRelativeResize="0"/>
          <p:nvPr/>
        </p:nvPicPr>
        <p:blipFill rotWithShape="1">
          <a:blip r:embed="rId5">
            <a:alphaModFix/>
          </a:blip>
          <a:srcRect/>
          <a:stretch/>
        </p:blipFill>
        <p:spPr>
          <a:xfrm flipH="1">
            <a:off x="-383171" y="3791267"/>
            <a:ext cx="2794903" cy="2004646"/>
          </a:xfrm>
          <a:prstGeom prst="rect">
            <a:avLst/>
          </a:prstGeom>
          <a:noFill/>
          <a:ln>
            <a:noFill/>
          </a:ln>
        </p:spPr>
      </p:pic>
      <p:pic>
        <p:nvPicPr>
          <p:cNvPr id="188" name="Google Shape;188;p15" descr="No photo description available."/>
          <p:cNvPicPr preferRelativeResize="0"/>
          <p:nvPr/>
        </p:nvPicPr>
        <p:blipFill rotWithShape="1">
          <a:blip r:embed="rId6">
            <a:alphaModFix/>
          </a:blip>
          <a:srcRect/>
          <a:stretch/>
        </p:blipFill>
        <p:spPr>
          <a:xfrm>
            <a:off x="-259510" y="1666996"/>
            <a:ext cx="3248857" cy="21242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p:tgtEl>
                                          <p:spTgt spid="18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5">
                                            <p:txEl>
                                              <p:pRg st="0" end="0"/>
                                            </p:txEl>
                                          </p:spTgt>
                                        </p:tgtEl>
                                        <p:attrNameLst>
                                          <p:attrName>style.visibility</p:attrName>
                                        </p:attrNameLst>
                                      </p:cBhvr>
                                      <p:to>
                                        <p:strVal val="visible"/>
                                      </p:to>
                                    </p:set>
                                    <p:anim calcmode="lin" valueType="num">
                                      <p:cBhvr additive="base">
                                        <p:cTn id="12" dur="500"/>
                                        <p:tgtEl>
                                          <p:spTgt spid="18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5">
                                            <p:txEl>
                                              <p:pRg st="1" end="1"/>
                                            </p:txEl>
                                          </p:spTgt>
                                        </p:tgtEl>
                                        <p:attrNameLst>
                                          <p:attrName>style.visibility</p:attrName>
                                        </p:attrNameLst>
                                      </p:cBhvr>
                                      <p:to>
                                        <p:strVal val="visible"/>
                                      </p:to>
                                    </p:set>
                                    <p:anim calcmode="lin" valueType="num">
                                      <p:cBhvr additive="base">
                                        <p:cTn id="17" dur="500"/>
                                        <p:tgtEl>
                                          <p:spTgt spid="18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5">
                                            <p:txEl>
                                              <p:pRg st="2" end="2"/>
                                            </p:txEl>
                                          </p:spTgt>
                                        </p:tgtEl>
                                        <p:attrNameLst>
                                          <p:attrName>style.visibility</p:attrName>
                                        </p:attrNameLst>
                                      </p:cBhvr>
                                      <p:to>
                                        <p:strVal val="visible"/>
                                      </p:to>
                                    </p:set>
                                    <p:anim calcmode="lin" valueType="num">
                                      <p:cBhvr additive="base">
                                        <p:cTn id="22" dur="500"/>
                                        <p:tgtEl>
                                          <p:spTgt spid="18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5">
                                            <p:txEl>
                                              <p:pRg st="3" end="3"/>
                                            </p:txEl>
                                          </p:spTgt>
                                        </p:tgtEl>
                                        <p:attrNameLst>
                                          <p:attrName>style.visibility</p:attrName>
                                        </p:attrNameLst>
                                      </p:cBhvr>
                                      <p:to>
                                        <p:strVal val="visible"/>
                                      </p:to>
                                    </p:set>
                                    <p:anim calcmode="lin" valueType="num">
                                      <p:cBhvr additive="base">
                                        <p:cTn id="27" dur="500"/>
                                        <p:tgtEl>
                                          <p:spTgt spid="18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5">
                                            <p:txEl>
                                              <p:pRg st="4" end="4"/>
                                            </p:txEl>
                                          </p:spTgt>
                                        </p:tgtEl>
                                        <p:attrNameLst>
                                          <p:attrName>style.visibility</p:attrName>
                                        </p:attrNameLst>
                                      </p:cBhvr>
                                      <p:to>
                                        <p:strVal val="visible"/>
                                      </p:to>
                                    </p:set>
                                    <p:anim calcmode="lin" valueType="num">
                                      <p:cBhvr additive="base">
                                        <p:cTn id="32" dur="500"/>
                                        <p:tgtEl>
                                          <p:spTgt spid="18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5">
                                            <p:txEl>
                                              <p:pRg st="5" end="5"/>
                                            </p:txEl>
                                          </p:spTgt>
                                        </p:tgtEl>
                                        <p:attrNameLst>
                                          <p:attrName>style.visibility</p:attrName>
                                        </p:attrNameLst>
                                      </p:cBhvr>
                                      <p:to>
                                        <p:strVal val="visible"/>
                                      </p:to>
                                    </p:set>
                                    <p:anim calcmode="lin" valueType="num">
                                      <p:cBhvr additive="base">
                                        <p:cTn id="37" dur="500"/>
                                        <p:tgtEl>
                                          <p:spTgt spid="18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5">
                                            <p:txEl>
                                              <p:pRg st="6" end="6"/>
                                            </p:txEl>
                                          </p:spTgt>
                                        </p:tgtEl>
                                        <p:attrNameLst>
                                          <p:attrName>style.visibility</p:attrName>
                                        </p:attrNameLst>
                                      </p:cBhvr>
                                      <p:to>
                                        <p:strVal val="visible"/>
                                      </p:to>
                                    </p:set>
                                    <p:anim calcmode="lin" valueType="num">
                                      <p:cBhvr additive="base">
                                        <p:cTn id="42" dur="500"/>
                                        <p:tgtEl>
                                          <p:spTgt spid="18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5">
                                            <p:txEl>
                                              <p:pRg st="7" end="7"/>
                                            </p:txEl>
                                          </p:spTgt>
                                        </p:tgtEl>
                                        <p:attrNameLst>
                                          <p:attrName>style.visibility</p:attrName>
                                        </p:attrNameLst>
                                      </p:cBhvr>
                                      <p:to>
                                        <p:strVal val="visible"/>
                                      </p:to>
                                    </p:set>
                                    <p:anim calcmode="lin" valueType="num">
                                      <p:cBhvr additive="base">
                                        <p:cTn id="47" dur="500"/>
                                        <p:tgtEl>
                                          <p:spTgt spid="18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85">
                                            <p:txEl>
                                              <p:pRg st="8" end="8"/>
                                            </p:txEl>
                                          </p:spTgt>
                                        </p:tgtEl>
                                        <p:attrNameLst>
                                          <p:attrName>style.visibility</p:attrName>
                                        </p:attrNameLst>
                                      </p:cBhvr>
                                      <p:to>
                                        <p:strVal val="visible"/>
                                      </p:to>
                                    </p:set>
                                    <p:anim calcmode="lin" valueType="num">
                                      <p:cBhvr additive="base">
                                        <p:cTn id="52" dur="500"/>
                                        <p:tgtEl>
                                          <p:spTgt spid="18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5">
                                            <p:txEl>
                                              <p:pRg st="9" end="9"/>
                                            </p:txEl>
                                          </p:spTgt>
                                        </p:tgtEl>
                                        <p:attrNameLst>
                                          <p:attrName>style.visibility</p:attrName>
                                        </p:attrNameLst>
                                      </p:cBhvr>
                                      <p:to>
                                        <p:strVal val="visible"/>
                                      </p:to>
                                    </p:set>
                                    <p:anim calcmode="lin" valueType="num">
                                      <p:cBhvr additive="base">
                                        <p:cTn id="57" dur="500"/>
                                        <p:tgtEl>
                                          <p:spTgt spid="18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147754" y="0"/>
            <a:ext cx="3183556" cy="76278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Cape Cobra</a:t>
            </a:r>
            <a:endParaRPr/>
          </a:p>
        </p:txBody>
      </p:sp>
      <p:pic>
        <p:nvPicPr>
          <p:cNvPr id="194" name="Google Shape;194;p16" descr="May be an image of snake and nature"/>
          <p:cNvPicPr preferRelativeResize="0"/>
          <p:nvPr/>
        </p:nvPicPr>
        <p:blipFill rotWithShape="1">
          <a:blip r:embed="rId3">
            <a:alphaModFix/>
          </a:blip>
          <a:srcRect/>
          <a:stretch/>
        </p:blipFill>
        <p:spPr>
          <a:xfrm>
            <a:off x="-1541176" y="3758391"/>
            <a:ext cx="4601976" cy="3067984"/>
          </a:xfrm>
          <a:prstGeom prst="rect">
            <a:avLst/>
          </a:prstGeom>
          <a:noFill/>
          <a:ln>
            <a:noFill/>
          </a:ln>
        </p:spPr>
      </p:pic>
      <p:pic>
        <p:nvPicPr>
          <p:cNvPr id="195" name="Google Shape;195;p16" descr="May be an image of snake"/>
          <p:cNvPicPr preferRelativeResize="0"/>
          <p:nvPr/>
        </p:nvPicPr>
        <p:blipFill rotWithShape="1">
          <a:blip r:embed="rId4">
            <a:alphaModFix/>
          </a:blip>
          <a:srcRect/>
          <a:stretch/>
        </p:blipFill>
        <p:spPr>
          <a:xfrm>
            <a:off x="1739532" y="2670980"/>
            <a:ext cx="3553851" cy="2369234"/>
          </a:xfrm>
          <a:prstGeom prst="rect">
            <a:avLst/>
          </a:prstGeom>
          <a:noFill/>
          <a:ln>
            <a:noFill/>
          </a:ln>
        </p:spPr>
      </p:pic>
      <p:pic>
        <p:nvPicPr>
          <p:cNvPr id="196" name="Google Shape;196;p16"/>
          <p:cNvPicPr preferRelativeResize="0"/>
          <p:nvPr/>
        </p:nvPicPr>
        <p:blipFill rotWithShape="1">
          <a:blip r:embed="rId5">
            <a:alphaModFix/>
          </a:blip>
          <a:srcRect/>
          <a:stretch/>
        </p:blipFill>
        <p:spPr>
          <a:xfrm>
            <a:off x="-485528" y="1391218"/>
            <a:ext cx="3546328" cy="2367173"/>
          </a:xfrm>
          <a:prstGeom prst="rect">
            <a:avLst/>
          </a:prstGeom>
          <a:noFill/>
          <a:ln>
            <a:noFill/>
          </a:ln>
        </p:spPr>
      </p:pic>
      <p:pic>
        <p:nvPicPr>
          <p:cNvPr id="197" name="Google Shape;197;p16" descr="No photo description available."/>
          <p:cNvPicPr preferRelativeResize="0"/>
          <p:nvPr/>
        </p:nvPicPr>
        <p:blipFill rotWithShape="1">
          <a:blip r:embed="rId6">
            <a:alphaModFix/>
          </a:blip>
          <a:srcRect/>
          <a:stretch/>
        </p:blipFill>
        <p:spPr>
          <a:xfrm>
            <a:off x="1742625" y="4679059"/>
            <a:ext cx="3550758" cy="2367172"/>
          </a:xfrm>
          <a:prstGeom prst="rect">
            <a:avLst/>
          </a:prstGeom>
          <a:noFill/>
          <a:ln>
            <a:noFill/>
          </a:ln>
        </p:spPr>
      </p:pic>
      <p:pic>
        <p:nvPicPr>
          <p:cNvPr id="198" name="Google Shape;198;p16" descr="No photo description available."/>
          <p:cNvPicPr preferRelativeResize="0"/>
          <p:nvPr/>
        </p:nvPicPr>
        <p:blipFill rotWithShape="1">
          <a:blip r:embed="rId7">
            <a:alphaModFix/>
          </a:blip>
          <a:srcRect/>
          <a:stretch/>
        </p:blipFill>
        <p:spPr>
          <a:xfrm>
            <a:off x="2931125" y="1391218"/>
            <a:ext cx="2370646" cy="1333488"/>
          </a:xfrm>
          <a:prstGeom prst="rect">
            <a:avLst/>
          </a:prstGeom>
          <a:noFill/>
          <a:ln>
            <a:noFill/>
          </a:ln>
        </p:spPr>
      </p:pic>
      <p:sp>
        <p:nvSpPr>
          <p:cNvPr id="199" name="Google Shape;199;p16"/>
          <p:cNvSpPr txBox="1">
            <a:spLocks noGrp="1"/>
          </p:cNvSpPr>
          <p:nvPr>
            <p:ph type="body" idx="1"/>
          </p:nvPr>
        </p:nvSpPr>
        <p:spPr>
          <a:xfrm>
            <a:off x="5301771" y="188232"/>
            <a:ext cx="6872068" cy="6857999"/>
          </a:xfrm>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400"/>
              </a:spcBef>
              <a:spcAft>
                <a:spcPts val="0"/>
              </a:spcAft>
              <a:buClr>
                <a:schemeClr val="dk1"/>
              </a:buClr>
              <a:buSzPct val="100000"/>
              <a:buChar char="•"/>
            </a:pPr>
            <a:r>
              <a:rPr lang="en-ZA"/>
              <a:t>Adults 120cm-200cm, Juveniles 34cm-40cm</a:t>
            </a:r>
            <a:endParaRPr/>
          </a:p>
          <a:p>
            <a:pPr marL="342900" lvl="0" indent="-342900" algn="l" rtl="0">
              <a:spcBef>
                <a:spcPts val="400"/>
              </a:spcBef>
              <a:spcAft>
                <a:spcPts val="0"/>
              </a:spcAft>
              <a:buClr>
                <a:schemeClr val="dk1"/>
              </a:buClr>
              <a:buSzPct val="100000"/>
              <a:buChar char="•"/>
            </a:pPr>
            <a:r>
              <a:rPr lang="en-ZA" b="1"/>
              <a:t>Description</a:t>
            </a:r>
            <a:endParaRPr/>
          </a:p>
          <a:p>
            <a:pPr marL="342900" lvl="0" indent="-342900" algn="l" rtl="0">
              <a:spcBef>
                <a:spcPts val="400"/>
              </a:spcBef>
              <a:spcAft>
                <a:spcPts val="0"/>
              </a:spcAft>
              <a:buClr>
                <a:schemeClr val="dk1"/>
              </a:buClr>
              <a:buSzPct val="100000"/>
              <a:buChar char="•"/>
            </a:pPr>
            <a:r>
              <a:rPr lang="en-ZA"/>
              <a:t>Slender medium sized cobra with a broad hood. Juveniles are yellow with a black band which fades and disappears completely in adults. Adult colours are extremely variable ranging from yellow to black. Some individuals are speckled.</a:t>
            </a:r>
            <a:endParaRPr/>
          </a:p>
          <a:p>
            <a:pPr marL="342900" lvl="0" indent="-342900" algn="l" rtl="0">
              <a:spcBef>
                <a:spcPts val="400"/>
              </a:spcBef>
              <a:spcAft>
                <a:spcPts val="0"/>
              </a:spcAft>
              <a:buClr>
                <a:schemeClr val="dk1"/>
              </a:buClr>
              <a:buSzPct val="100000"/>
              <a:buChar char="•"/>
            </a:pPr>
            <a:r>
              <a:rPr lang="en-ZA" b="1"/>
              <a:t>Habitat</a:t>
            </a:r>
            <a:endParaRPr/>
          </a:p>
          <a:p>
            <a:pPr marL="342900" lvl="0" indent="-342900" algn="l" rtl="0">
              <a:spcBef>
                <a:spcPts val="400"/>
              </a:spcBef>
              <a:spcAft>
                <a:spcPts val="0"/>
              </a:spcAft>
              <a:buClr>
                <a:schemeClr val="dk1"/>
              </a:buClr>
              <a:buSzPct val="100000"/>
              <a:buChar char="•"/>
            </a:pPr>
            <a:r>
              <a:rPr lang="en-ZA"/>
              <a:t>Arid savannah and the Namib Desert where it often inhabits abandon rodent burrows, disused termite mounds and rock crevices.</a:t>
            </a:r>
            <a:endParaRPr/>
          </a:p>
          <a:p>
            <a:pPr marL="342900" lvl="0" indent="-342900" algn="l" rtl="0">
              <a:spcBef>
                <a:spcPts val="400"/>
              </a:spcBef>
              <a:spcAft>
                <a:spcPts val="0"/>
              </a:spcAft>
              <a:buClr>
                <a:schemeClr val="dk1"/>
              </a:buClr>
              <a:buSzPct val="100000"/>
              <a:buChar char="•"/>
            </a:pPr>
            <a:r>
              <a:rPr lang="en-ZA" b="1"/>
              <a:t>Habits</a:t>
            </a:r>
            <a:endParaRPr/>
          </a:p>
          <a:p>
            <a:pPr marL="342900" lvl="0" indent="-342900" algn="l" rtl="0">
              <a:spcBef>
                <a:spcPts val="400"/>
              </a:spcBef>
              <a:spcAft>
                <a:spcPts val="0"/>
              </a:spcAft>
              <a:buClr>
                <a:schemeClr val="dk1"/>
              </a:buClr>
              <a:buSzPct val="100000"/>
              <a:buChar char="•"/>
            </a:pPr>
            <a:r>
              <a:rPr lang="en-ZA"/>
              <a:t>The snake is active during the day and early evening and feeds on a variety of prey such as rodents, amphibians, birds and other snakes. They are excellent climbers and are well known for raiding sociable weaver bird nests.</a:t>
            </a:r>
            <a:endParaRPr/>
          </a:p>
          <a:p>
            <a:pPr marL="342900" lvl="0" indent="-342900" algn="l" rtl="0">
              <a:spcBef>
                <a:spcPts val="400"/>
              </a:spcBef>
              <a:spcAft>
                <a:spcPts val="0"/>
              </a:spcAft>
              <a:buClr>
                <a:schemeClr val="dk1"/>
              </a:buClr>
              <a:buSzPct val="100000"/>
              <a:buChar char="•"/>
            </a:pPr>
            <a:r>
              <a:rPr lang="en-ZA" b="1"/>
              <a:t>Venom</a:t>
            </a:r>
            <a:endParaRPr/>
          </a:p>
          <a:p>
            <a:pPr marL="342900" lvl="0" indent="-342900" algn="l" rtl="0">
              <a:spcBef>
                <a:spcPts val="400"/>
              </a:spcBef>
              <a:spcAft>
                <a:spcPts val="0"/>
              </a:spcAft>
              <a:buClr>
                <a:schemeClr val="dk1"/>
              </a:buClr>
              <a:buSzPct val="100000"/>
              <a:buChar char="•"/>
            </a:pPr>
            <a:r>
              <a:rPr lang="en-ZA"/>
              <a:t>Potent neurotoxin (i.e., affecting the body's nervous system causing sweating, drowsiness, slurred speech, droopy eyelids, difficulty swallowing and later difficulty in breathing and even death if not treated early and adequately. May also affect the heartbeat). Mild to moderate local swelling, discolouration and pain are present.</a:t>
            </a:r>
            <a:endParaRPr/>
          </a:p>
          <a:p>
            <a:pPr marL="342900" lvl="0" indent="-215900" algn="l" rtl="0">
              <a:spcBef>
                <a:spcPts val="400"/>
              </a:spcBef>
              <a:spcAft>
                <a:spcPts val="0"/>
              </a:spcAft>
              <a:buClr>
                <a:schemeClr val="dk1"/>
              </a:buClr>
              <a:buSzPct val="1000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additive="base">
                                        <p:cTn id="7" dur="500"/>
                                        <p:tgtEl>
                                          <p:spTgt spid="1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 calcmode="lin" valueType="num">
                                      <p:cBhvr additive="base">
                                        <p:cTn id="12" dur="500"/>
                                        <p:tgtEl>
                                          <p:spTgt spid="19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9">
                                            <p:txEl>
                                              <p:pRg st="0" end="0"/>
                                            </p:txEl>
                                          </p:spTgt>
                                        </p:tgtEl>
                                        <p:attrNameLst>
                                          <p:attrName>style.visibility</p:attrName>
                                        </p:attrNameLst>
                                      </p:cBhvr>
                                      <p:to>
                                        <p:strVal val="visible"/>
                                      </p:to>
                                    </p:set>
                                    <p:anim calcmode="lin" valueType="num">
                                      <p:cBhvr additive="base">
                                        <p:cTn id="17" dur="500"/>
                                        <p:tgtEl>
                                          <p:spTgt spid="1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9">
                                            <p:txEl>
                                              <p:pRg st="1" end="1"/>
                                            </p:txEl>
                                          </p:spTgt>
                                        </p:tgtEl>
                                        <p:attrNameLst>
                                          <p:attrName>style.visibility</p:attrName>
                                        </p:attrNameLst>
                                      </p:cBhvr>
                                      <p:to>
                                        <p:strVal val="visible"/>
                                      </p:to>
                                    </p:set>
                                    <p:anim calcmode="lin" valueType="num">
                                      <p:cBhvr additive="base">
                                        <p:cTn id="22" dur="500"/>
                                        <p:tgtEl>
                                          <p:spTgt spid="1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9">
                                            <p:txEl>
                                              <p:pRg st="2" end="2"/>
                                            </p:txEl>
                                          </p:spTgt>
                                        </p:tgtEl>
                                        <p:attrNameLst>
                                          <p:attrName>style.visibility</p:attrName>
                                        </p:attrNameLst>
                                      </p:cBhvr>
                                      <p:to>
                                        <p:strVal val="visible"/>
                                      </p:to>
                                    </p:set>
                                    <p:anim calcmode="lin" valueType="num">
                                      <p:cBhvr additive="base">
                                        <p:cTn id="27" dur="500"/>
                                        <p:tgtEl>
                                          <p:spTgt spid="1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9">
                                            <p:txEl>
                                              <p:pRg st="3" end="3"/>
                                            </p:txEl>
                                          </p:spTgt>
                                        </p:tgtEl>
                                        <p:attrNameLst>
                                          <p:attrName>style.visibility</p:attrName>
                                        </p:attrNameLst>
                                      </p:cBhvr>
                                      <p:to>
                                        <p:strVal val="visible"/>
                                      </p:to>
                                    </p:set>
                                    <p:anim calcmode="lin" valueType="num">
                                      <p:cBhvr additive="base">
                                        <p:cTn id="32" dur="500"/>
                                        <p:tgtEl>
                                          <p:spTgt spid="1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9">
                                            <p:txEl>
                                              <p:pRg st="4" end="4"/>
                                            </p:txEl>
                                          </p:spTgt>
                                        </p:tgtEl>
                                        <p:attrNameLst>
                                          <p:attrName>style.visibility</p:attrName>
                                        </p:attrNameLst>
                                      </p:cBhvr>
                                      <p:to>
                                        <p:strVal val="visible"/>
                                      </p:to>
                                    </p:set>
                                    <p:anim calcmode="lin" valueType="num">
                                      <p:cBhvr additive="base">
                                        <p:cTn id="37" dur="500"/>
                                        <p:tgtEl>
                                          <p:spTgt spid="19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99">
                                            <p:txEl>
                                              <p:pRg st="5" end="5"/>
                                            </p:txEl>
                                          </p:spTgt>
                                        </p:tgtEl>
                                        <p:attrNameLst>
                                          <p:attrName>style.visibility</p:attrName>
                                        </p:attrNameLst>
                                      </p:cBhvr>
                                      <p:to>
                                        <p:strVal val="visible"/>
                                      </p:to>
                                    </p:set>
                                    <p:anim calcmode="lin" valueType="num">
                                      <p:cBhvr additive="base">
                                        <p:cTn id="42" dur="500"/>
                                        <p:tgtEl>
                                          <p:spTgt spid="19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9">
                                            <p:txEl>
                                              <p:pRg st="6" end="6"/>
                                            </p:txEl>
                                          </p:spTgt>
                                        </p:tgtEl>
                                        <p:attrNameLst>
                                          <p:attrName>style.visibility</p:attrName>
                                        </p:attrNameLst>
                                      </p:cBhvr>
                                      <p:to>
                                        <p:strVal val="visible"/>
                                      </p:to>
                                    </p:set>
                                    <p:anim calcmode="lin" valueType="num">
                                      <p:cBhvr additive="base">
                                        <p:cTn id="47" dur="500"/>
                                        <p:tgtEl>
                                          <p:spTgt spid="19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9">
                                            <p:txEl>
                                              <p:pRg st="7" end="7"/>
                                            </p:txEl>
                                          </p:spTgt>
                                        </p:tgtEl>
                                        <p:attrNameLst>
                                          <p:attrName>style.visibility</p:attrName>
                                        </p:attrNameLst>
                                      </p:cBhvr>
                                      <p:to>
                                        <p:strVal val="visible"/>
                                      </p:to>
                                    </p:set>
                                    <p:anim calcmode="lin" valueType="num">
                                      <p:cBhvr additive="base">
                                        <p:cTn id="52" dur="500"/>
                                        <p:tgtEl>
                                          <p:spTgt spid="19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99">
                                            <p:txEl>
                                              <p:pRg st="8" end="8"/>
                                            </p:txEl>
                                          </p:spTgt>
                                        </p:tgtEl>
                                        <p:attrNameLst>
                                          <p:attrName>style.visibility</p:attrName>
                                        </p:attrNameLst>
                                      </p:cBhvr>
                                      <p:to>
                                        <p:strVal val="visible"/>
                                      </p:to>
                                    </p:set>
                                    <p:anim calcmode="lin" valueType="num">
                                      <p:cBhvr additive="base">
                                        <p:cTn id="57" dur="500"/>
                                        <p:tgtEl>
                                          <p:spTgt spid="19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99">
                                            <p:txEl>
                                              <p:pRg st="9" end="9"/>
                                            </p:txEl>
                                          </p:spTgt>
                                        </p:tgtEl>
                                        <p:attrNameLst>
                                          <p:attrName>style.visibility</p:attrName>
                                        </p:attrNameLst>
                                      </p:cBhvr>
                                      <p:to>
                                        <p:strVal val="visible"/>
                                      </p:to>
                                    </p:set>
                                    <p:anim calcmode="lin" valueType="num">
                                      <p:cBhvr additive="base">
                                        <p:cTn id="62" dur="500"/>
                                        <p:tgtEl>
                                          <p:spTgt spid="19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99">
                                            <p:txEl>
                                              <p:pRg st="10" end="10"/>
                                            </p:txEl>
                                          </p:spTgt>
                                        </p:tgtEl>
                                        <p:attrNameLst>
                                          <p:attrName>style.visibility</p:attrName>
                                        </p:attrNameLst>
                                      </p:cBhvr>
                                      <p:to>
                                        <p:strVal val="visible"/>
                                      </p:to>
                                    </p:set>
                                    <p:anim calcmode="lin" valueType="num">
                                      <p:cBhvr additive="base">
                                        <p:cTn id="67" dur="500"/>
                                        <p:tgtEl>
                                          <p:spTgt spid="19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3"/>
        <p:cNvGrpSpPr/>
        <p:nvPr/>
      </p:nvGrpSpPr>
      <p:grpSpPr>
        <a:xfrm>
          <a:off x="0" y="0"/>
          <a:ext cx="0" cy="0"/>
          <a:chOff x="0" y="0"/>
          <a:chExt cx="0" cy="0"/>
        </a:xfrm>
      </p:grpSpPr>
      <p:pic>
        <p:nvPicPr>
          <p:cNvPr id="204" name="Google Shape;204;p17" descr="May be an image of text that says &quot;Francois Theart&quot;"/>
          <p:cNvPicPr preferRelativeResize="0"/>
          <p:nvPr/>
        </p:nvPicPr>
        <p:blipFill rotWithShape="1">
          <a:blip r:embed="rId3">
            <a:alphaModFix/>
          </a:blip>
          <a:srcRect/>
          <a:stretch/>
        </p:blipFill>
        <p:spPr>
          <a:xfrm>
            <a:off x="241914" y="3429000"/>
            <a:ext cx="4808385" cy="3846708"/>
          </a:xfrm>
          <a:prstGeom prst="rect">
            <a:avLst/>
          </a:prstGeom>
          <a:noFill/>
          <a:ln>
            <a:noFill/>
          </a:ln>
        </p:spPr>
      </p:pic>
      <p:sp>
        <p:nvSpPr>
          <p:cNvPr id="205" name="Google Shape;205;p17"/>
          <p:cNvSpPr txBox="1">
            <a:spLocks noGrp="1"/>
          </p:cNvSpPr>
          <p:nvPr>
            <p:ph type="title"/>
          </p:nvPr>
        </p:nvSpPr>
        <p:spPr>
          <a:xfrm>
            <a:off x="485379" y="0"/>
            <a:ext cx="3183556" cy="55801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Black Mamba</a:t>
            </a:r>
            <a:endParaRPr/>
          </a:p>
        </p:txBody>
      </p:sp>
      <p:sp>
        <p:nvSpPr>
          <p:cNvPr id="206" name="Google Shape;206;p17"/>
          <p:cNvSpPr txBox="1">
            <a:spLocks noGrp="1"/>
          </p:cNvSpPr>
          <p:nvPr>
            <p:ph type="body" idx="1"/>
          </p:nvPr>
        </p:nvSpPr>
        <p:spPr>
          <a:xfrm>
            <a:off x="5050299" y="42204"/>
            <a:ext cx="7141701" cy="6857999"/>
          </a:xfrm>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400"/>
              </a:spcBef>
              <a:spcAft>
                <a:spcPts val="0"/>
              </a:spcAft>
              <a:buClr>
                <a:schemeClr val="dk1"/>
              </a:buClr>
              <a:buSzPct val="100000"/>
              <a:buChar char="•"/>
            </a:pPr>
            <a:r>
              <a:rPr lang="en-ZA"/>
              <a:t>Adults 2.5m-3.8m, juveniles 60cm.</a:t>
            </a:r>
            <a:endParaRPr/>
          </a:p>
          <a:p>
            <a:pPr marL="342900" lvl="0" indent="-342900" algn="l" rtl="0">
              <a:spcBef>
                <a:spcPts val="400"/>
              </a:spcBef>
              <a:spcAft>
                <a:spcPts val="0"/>
              </a:spcAft>
              <a:buClr>
                <a:schemeClr val="dk1"/>
              </a:buClr>
              <a:buSzPct val="100000"/>
              <a:buChar char="•"/>
            </a:pPr>
            <a:r>
              <a:rPr lang="en-ZA" b="1"/>
              <a:t>Description </a:t>
            </a:r>
            <a:endParaRPr/>
          </a:p>
          <a:p>
            <a:pPr marL="342900" lvl="0" indent="-342900" algn="l" rtl="0">
              <a:spcBef>
                <a:spcPts val="400"/>
              </a:spcBef>
              <a:spcAft>
                <a:spcPts val="0"/>
              </a:spcAft>
              <a:buClr>
                <a:schemeClr val="dk1"/>
              </a:buClr>
              <a:buSzPct val="100000"/>
              <a:buChar char="•"/>
            </a:pPr>
            <a:r>
              <a:rPr lang="en-ZA"/>
              <a:t>A long agile snake with an elongated coffin-shaped head and a grimace. The inside of the mouth is black. Juveniles are grey to olive, but darkens with age to gunmetal grey. These snakes are rarely black. </a:t>
            </a:r>
            <a:endParaRPr/>
          </a:p>
          <a:p>
            <a:pPr marL="342900" lvl="0" indent="-342900" algn="l" rtl="0">
              <a:spcBef>
                <a:spcPts val="400"/>
              </a:spcBef>
              <a:spcAft>
                <a:spcPts val="0"/>
              </a:spcAft>
              <a:buClr>
                <a:schemeClr val="dk1"/>
              </a:buClr>
              <a:buSzPct val="100000"/>
              <a:buChar char="•"/>
            </a:pPr>
            <a:r>
              <a:rPr lang="en-ZA" b="1"/>
              <a:t>Habitat</a:t>
            </a:r>
            <a:endParaRPr/>
          </a:p>
          <a:p>
            <a:pPr marL="342900" lvl="0" indent="-342900" algn="l" rtl="0">
              <a:spcBef>
                <a:spcPts val="400"/>
              </a:spcBef>
              <a:spcAft>
                <a:spcPts val="0"/>
              </a:spcAft>
              <a:buClr>
                <a:schemeClr val="dk1"/>
              </a:buClr>
              <a:buSzPct val="100000"/>
              <a:buChar char="•"/>
            </a:pPr>
            <a:r>
              <a:rPr lang="en-ZA"/>
              <a:t>Black mambas inhabit well wooded savannah and is common in rocky outcrops. They are both tree dwelling (arboreal) and ground dwelling (terrestrial).</a:t>
            </a:r>
            <a:endParaRPr/>
          </a:p>
          <a:p>
            <a:pPr marL="342900" lvl="0" indent="-342900" algn="l" rtl="0">
              <a:spcBef>
                <a:spcPts val="400"/>
              </a:spcBef>
              <a:spcAft>
                <a:spcPts val="0"/>
              </a:spcAft>
              <a:buClr>
                <a:schemeClr val="dk1"/>
              </a:buClr>
              <a:buSzPct val="100000"/>
              <a:buChar char="•"/>
            </a:pPr>
            <a:r>
              <a:rPr lang="en-ZA" b="1"/>
              <a:t>Habits</a:t>
            </a:r>
            <a:endParaRPr/>
          </a:p>
          <a:p>
            <a:pPr marL="342900" lvl="0" indent="-342900" algn="l" rtl="0">
              <a:spcBef>
                <a:spcPts val="400"/>
              </a:spcBef>
              <a:spcAft>
                <a:spcPts val="0"/>
              </a:spcAft>
              <a:buClr>
                <a:schemeClr val="dk1"/>
              </a:buClr>
              <a:buSzPct val="100000"/>
              <a:buChar char="•"/>
            </a:pPr>
            <a:r>
              <a:rPr lang="en-ZA"/>
              <a:t>This diurnal (active during the day) snake mainly feeds on small mammals and fledgling birds. It also hunts from a permanent lair such as rocky crevices, hollow trees and termite mounds. When disturbed, the snake will seek refuge somewhere else. When threatened, the black mamba will raise a third of its body off the ground, spread a small hood and will often gape - exposing the black inner lining of the mouth.</a:t>
            </a:r>
            <a:endParaRPr/>
          </a:p>
          <a:p>
            <a:pPr marL="342900" lvl="0" indent="-342900" algn="l" rtl="0">
              <a:spcBef>
                <a:spcPts val="400"/>
              </a:spcBef>
              <a:spcAft>
                <a:spcPts val="0"/>
              </a:spcAft>
              <a:buClr>
                <a:schemeClr val="dk1"/>
              </a:buClr>
              <a:buSzPct val="100000"/>
              <a:buChar char="•"/>
            </a:pPr>
            <a:r>
              <a:rPr lang="en-ZA" b="1"/>
              <a:t>Venom</a:t>
            </a:r>
            <a:endParaRPr/>
          </a:p>
          <a:p>
            <a:pPr marL="342900" lvl="0" indent="-342900" algn="l" rtl="0">
              <a:spcBef>
                <a:spcPts val="400"/>
              </a:spcBef>
              <a:spcAft>
                <a:spcPts val="0"/>
              </a:spcAft>
              <a:buClr>
                <a:schemeClr val="dk1"/>
              </a:buClr>
              <a:buSzPct val="100000"/>
              <a:buChar char="•"/>
            </a:pPr>
            <a:r>
              <a:rPr lang="en-ZA"/>
              <a:t>Potent neurotoxin (i.e., affecting the body's nervous system causing sweating, drowsiness, slurred speech, droopy eyelids, difficulty swallowing and later difficulty in breathing and even death if not treated early and adequately). Mild to moderate local swelling, discolouration and pain are present.</a:t>
            </a:r>
            <a:endParaRPr/>
          </a:p>
          <a:p>
            <a:pPr marL="342900" lvl="0" indent="-215900" algn="l" rtl="0">
              <a:spcBef>
                <a:spcPts val="400"/>
              </a:spcBef>
              <a:spcAft>
                <a:spcPts val="0"/>
              </a:spcAft>
              <a:buClr>
                <a:schemeClr val="dk1"/>
              </a:buClr>
              <a:buSzPct val="100000"/>
              <a:buNone/>
            </a:pPr>
            <a:endParaRPr/>
          </a:p>
        </p:txBody>
      </p:sp>
      <p:pic>
        <p:nvPicPr>
          <p:cNvPr id="207" name="Google Shape;207;p17" descr="No photo description available."/>
          <p:cNvPicPr preferRelativeResize="0"/>
          <p:nvPr/>
        </p:nvPicPr>
        <p:blipFill rotWithShape="1">
          <a:blip r:embed="rId4">
            <a:alphaModFix/>
          </a:blip>
          <a:srcRect/>
          <a:stretch/>
        </p:blipFill>
        <p:spPr>
          <a:xfrm>
            <a:off x="241914" y="558018"/>
            <a:ext cx="4808385" cy="32055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additive="base">
                                        <p:cTn id="7" dur="500"/>
                                        <p:tgtEl>
                                          <p:spTgt spid="20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6">
                                            <p:txEl>
                                              <p:pRg st="0" end="0"/>
                                            </p:txEl>
                                          </p:spTgt>
                                        </p:tgtEl>
                                        <p:attrNameLst>
                                          <p:attrName>style.visibility</p:attrName>
                                        </p:attrNameLst>
                                      </p:cBhvr>
                                      <p:to>
                                        <p:strVal val="visible"/>
                                      </p:to>
                                    </p:set>
                                    <p:anim calcmode="lin" valueType="num">
                                      <p:cBhvr additive="base">
                                        <p:cTn id="12" dur="500"/>
                                        <p:tgtEl>
                                          <p:spTgt spid="20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6">
                                            <p:txEl>
                                              <p:pRg st="1" end="1"/>
                                            </p:txEl>
                                          </p:spTgt>
                                        </p:tgtEl>
                                        <p:attrNameLst>
                                          <p:attrName>style.visibility</p:attrName>
                                        </p:attrNameLst>
                                      </p:cBhvr>
                                      <p:to>
                                        <p:strVal val="visible"/>
                                      </p:to>
                                    </p:set>
                                    <p:anim calcmode="lin" valueType="num">
                                      <p:cBhvr additive="base">
                                        <p:cTn id="17" dur="500"/>
                                        <p:tgtEl>
                                          <p:spTgt spid="20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6">
                                            <p:txEl>
                                              <p:pRg st="2" end="2"/>
                                            </p:txEl>
                                          </p:spTgt>
                                        </p:tgtEl>
                                        <p:attrNameLst>
                                          <p:attrName>style.visibility</p:attrName>
                                        </p:attrNameLst>
                                      </p:cBhvr>
                                      <p:to>
                                        <p:strVal val="visible"/>
                                      </p:to>
                                    </p:set>
                                    <p:anim calcmode="lin" valueType="num">
                                      <p:cBhvr additive="base">
                                        <p:cTn id="22" dur="500"/>
                                        <p:tgtEl>
                                          <p:spTgt spid="20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6">
                                            <p:txEl>
                                              <p:pRg st="3" end="3"/>
                                            </p:txEl>
                                          </p:spTgt>
                                        </p:tgtEl>
                                        <p:attrNameLst>
                                          <p:attrName>style.visibility</p:attrName>
                                        </p:attrNameLst>
                                      </p:cBhvr>
                                      <p:to>
                                        <p:strVal val="visible"/>
                                      </p:to>
                                    </p:set>
                                    <p:anim calcmode="lin" valueType="num">
                                      <p:cBhvr additive="base">
                                        <p:cTn id="27" dur="500"/>
                                        <p:tgtEl>
                                          <p:spTgt spid="20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6">
                                            <p:txEl>
                                              <p:pRg st="4" end="4"/>
                                            </p:txEl>
                                          </p:spTgt>
                                        </p:tgtEl>
                                        <p:attrNameLst>
                                          <p:attrName>style.visibility</p:attrName>
                                        </p:attrNameLst>
                                      </p:cBhvr>
                                      <p:to>
                                        <p:strVal val="visible"/>
                                      </p:to>
                                    </p:set>
                                    <p:anim calcmode="lin" valueType="num">
                                      <p:cBhvr additive="base">
                                        <p:cTn id="32" dur="500"/>
                                        <p:tgtEl>
                                          <p:spTgt spid="20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6">
                                            <p:txEl>
                                              <p:pRg st="5" end="5"/>
                                            </p:txEl>
                                          </p:spTgt>
                                        </p:tgtEl>
                                        <p:attrNameLst>
                                          <p:attrName>style.visibility</p:attrName>
                                        </p:attrNameLst>
                                      </p:cBhvr>
                                      <p:to>
                                        <p:strVal val="visible"/>
                                      </p:to>
                                    </p:set>
                                    <p:anim calcmode="lin" valueType="num">
                                      <p:cBhvr additive="base">
                                        <p:cTn id="37" dur="500"/>
                                        <p:tgtEl>
                                          <p:spTgt spid="20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6">
                                            <p:txEl>
                                              <p:pRg st="6" end="6"/>
                                            </p:txEl>
                                          </p:spTgt>
                                        </p:tgtEl>
                                        <p:attrNameLst>
                                          <p:attrName>style.visibility</p:attrName>
                                        </p:attrNameLst>
                                      </p:cBhvr>
                                      <p:to>
                                        <p:strVal val="visible"/>
                                      </p:to>
                                    </p:set>
                                    <p:anim calcmode="lin" valueType="num">
                                      <p:cBhvr additive="base">
                                        <p:cTn id="42" dur="500"/>
                                        <p:tgtEl>
                                          <p:spTgt spid="20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6">
                                            <p:txEl>
                                              <p:pRg st="7" end="7"/>
                                            </p:txEl>
                                          </p:spTgt>
                                        </p:tgtEl>
                                        <p:attrNameLst>
                                          <p:attrName>style.visibility</p:attrName>
                                        </p:attrNameLst>
                                      </p:cBhvr>
                                      <p:to>
                                        <p:strVal val="visible"/>
                                      </p:to>
                                    </p:set>
                                    <p:anim calcmode="lin" valueType="num">
                                      <p:cBhvr additive="base">
                                        <p:cTn id="47" dur="500"/>
                                        <p:tgtEl>
                                          <p:spTgt spid="20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06">
                                            <p:txEl>
                                              <p:pRg st="8" end="8"/>
                                            </p:txEl>
                                          </p:spTgt>
                                        </p:tgtEl>
                                        <p:attrNameLst>
                                          <p:attrName>style.visibility</p:attrName>
                                        </p:attrNameLst>
                                      </p:cBhvr>
                                      <p:to>
                                        <p:strVal val="visible"/>
                                      </p:to>
                                    </p:set>
                                    <p:anim calcmode="lin" valueType="num">
                                      <p:cBhvr additive="base">
                                        <p:cTn id="52" dur="500"/>
                                        <p:tgtEl>
                                          <p:spTgt spid="20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06">
                                            <p:txEl>
                                              <p:pRg st="9" end="9"/>
                                            </p:txEl>
                                          </p:spTgt>
                                        </p:tgtEl>
                                        <p:attrNameLst>
                                          <p:attrName>style.visibility</p:attrName>
                                        </p:attrNameLst>
                                      </p:cBhvr>
                                      <p:to>
                                        <p:strVal val="visible"/>
                                      </p:to>
                                    </p:set>
                                    <p:anim calcmode="lin" valueType="num">
                                      <p:cBhvr additive="base">
                                        <p:cTn id="57" dur="500"/>
                                        <p:tgtEl>
                                          <p:spTgt spid="20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06">
                                            <p:txEl>
                                              <p:pRg st="10" end="10"/>
                                            </p:txEl>
                                          </p:spTgt>
                                        </p:tgtEl>
                                        <p:attrNameLst>
                                          <p:attrName>style.visibility</p:attrName>
                                        </p:attrNameLst>
                                      </p:cBhvr>
                                      <p:to>
                                        <p:strVal val="visible"/>
                                      </p:to>
                                    </p:set>
                                    <p:anim calcmode="lin" valueType="num">
                                      <p:cBhvr additive="base">
                                        <p:cTn id="62" dur="500"/>
                                        <p:tgtEl>
                                          <p:spTgt spid="20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1"/>
        <p:cNvGrpSpPr/>
        <p:nvPr/>
      </p:nvGrpSpPr>
      <p:grpSpPr>
        <a:xfrm>
          <a:off x="0" y="0"/>
          <a:ext cx="0" cy="0"/>
          <a:chOff x="0" y="0"/>
          <a:chExt cx="0" cy="0"/>
        </a:xfrm>
      </p:grpSpPr>
      <p:pic>
        <p:nvPicPr>
          <p:cNvPr id="212" name="Google Shape;212;p18" descr="No photo description available."/>
          <p:cNvPicPr preferRelativeResize="0"/>
          <p:nvPr/>
        </p:nvPicPr>
        <p:blipFill rotWithShape="1">
          <a:blip r:embed="rId3">
            <a:alphaModFix/>
          </a:blip>
          <a:srcRect/>
          <a:stretch/>
        </p:blipFill>
        <p:spPr>
          <a:xfrm>
            <a:off x="331859" y="3524199"/>
            <a:ext cx="4780609" cy="3186089"/>
          </a:xfrm>
          <a:prstGeom prst="rect">
            <a:avLst/>
          </a:prstGeom>
          <a:noFill/>
          <a:ln>
            <a:noFill/>
          </a:ln>
        </p:spPr>
      </p:pic>
      <p:sp>
        <p:nvSpPr>
          <p:cNvPr id="213" name="Google Shape;213;p18"/>
          <p:cNvSpPr txBox="1">
            <a:spLocks noGrp="1"/>
          </p:cNvSpPr>
          <p:nvPr>
            <p:ph type="title"/>
          </p:nvPr>
        </p:nvSpPr>
        <p:spPr>
          <a:xfrm>
            <a:off x="335580" y="0"/>
            <a:ext cx="4502527" cy="78310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Kunene Shield Cobra</a:t>
            </a:r>
            <a:endParaRPr/>
          </a:p>
        </p:txBody>
      </p:sp>
      <p:sp>
        <p:nvSpPr>
          <p:cNvPr id="214" name="Google Shape;214;p18"/>
          <p:cNvSpPr txBox="1">
            <a:spLocks noGrp="1"/>
          </p:cNvSpPr>
          <p:nvPr>
            <p:ph type="body" idx="1"/>
          </p:nvPr>
        </p:nvSpPr>
        <p:spPr>
          <a:xfrm>
            <a:off x="5711484" y="147711"/>
            <a:ext cx="6480516" cy="656257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ZA" sz="2800" b="1"/>
              <a:t>Size</a:t>
            </a:r>
            <a:endParaRPr sz="2800"/>
          </a:p>
          <a:p>
            <a:pPr marL="342900" lvl="0" indent="-342900" algn="l" rtl="0">
              <a:spcBef>
                <a:spcPts val="560"/>
              </a:spcBef>
              <a:spcAft>
                <a:spcPts val="0"/>
              </a:spcAft>
              <a:buClr>
                <a:schemeClr val="dk1"/>
              </a:buClr>
              <a:buSzPts val="2800"/>
              <a:buChar char="•"/>
            </a:pPr>
            <a:r>
              <a:rPr lang="en-ZA" sz="2800"/>
              <a:t>Adults 30cm-75cm, juveniles 17-18cm.</a:t>
            </a:r>
            <a:endParaRPr/>
          </a:p>
          <a:p>
            <a:pPr marL="342900" lvl="0" indent="-342900" algn="l" rtl="0">
              <a:spcBef>
                <a:spcPts val="560"/>
              </a:spcBef>
              <a:spcAft>
                <a:spcPts val="0"/>
              </a:spcAft>
              <a:buClr>
                <a:schemeClr val="dk1"/>
              </a:buClr>
              <a:buSzPts val="2800"/>
              <a:buChar char="•"/>
            </a:pPr>
            <a:r>
              <a:rPr lang="en-ZA" sz="2800" b="1"/>
              <a:t>Description</a:t>
            </a:r>
            <a:endParaRPr sz="2800"/>
          </a:p>
          <a:p>
            <a:pPr marL="342900" lvl="0" indent="-342900" algn="l" rtl="0">
              <a:spcBef>
                <a:spcPts val="560"/>
              </a:spcBef>
              <a:spcAft>
                <a:spcPts val="0"/>
              </a:spcAft>
              <a:buClr>
                <a:schemeClr val="dk1"/>
              </a:buClr>
              <a:buSzPts val="2800"/>
              <a:buChar char="•"/>
            </a:pPr>
            <a:r>
              <a:rPr lang="en-ZA" sz="2800"/>
              <a:t>The Kunene shield cobra is grey to brown above with distinct crossbars. The underside is white with black blotches on the neck area. The Cape coral shield cobra is orange to red above with black </a:t>
            </a:r>
            <a:endParaRPr/>
          </a:p>
          <a:p>
            <a:pPr marL="342900" lvl="0" indent="-342900" algn="l" rtl="0">
              <a:spcBef>
                <a:spcPts val="560"/>
              </a:spcBef>
              <a:spcAft>
                <a:spcPts val="0"/>
              </a:spcAft>
              <a:buClr>
                <a:schemeClr val="dk1"/>
              </a:buClr>
              <a:buSzPts val="2800"/>
              <a:buChar char="•"/>
            </a:pPr>
            <a:r>
              <a:rPr lang="en-ZA" sz="2800" b="1"/>
              <a:t>Habitat</a:t>
            </a:r>
            <a:endParaRPr sz="2800"/>
          </a:p>
          <a:p>
            <a:pPr marL="342900" lvl="0" indent="-342900" algn="l" rtl="0">
              <a:spcBef>
                <a:spcPts val="560"/>
              </a:spcBef>
              <a:spcAft>
                <a:spcPts val="0"/>
              </a:spcAft>
              <a:buClr>
                <a:schemeClr val="dk1"/>
              </a:buClr>
              <a:buSzPts val="2800"/>
              <a:buChar char="•"/>
            </a:pPr>
            <a:r>
              <a:rPr lang="en-ZA" sz="2800"/>
              <a:t>These snakes are mainly encountered along rocky outcrops and dry sandy regions. </a:t>
            </a:r>
            <a:endParaRPr/>
          </a:p>
          <a:p>
            <a:pPr marL="342900" lvl="0" indent="-342900" algn="l" rtl="0">
              <a:spcBef>
                <a:spcPts val="560"/>
              </a:spcBef>
              <a:spcAft>
                <a:spcPts val="0"/>
              </a:spcAft>
              <a:buClr>
                <a:schemeClr val="dk1"/>
              </a:buClr>
              <a:buSzPts val="2800"/>
              <a:buChar char="•"/>
            </a:pPr>
            <a:r>
              <a:rPr lang="en-ZA" sz="2800"/>
              <a:t>Venom</a:t>
            </a:r>
            <a:endParaRPr/>
          </a:p>
          <a:p>
            <a:pPr marL="342900" lvl="0" indent="-342900" algn="l" rtl="0">
              <a:spcBef>
                <a:spcPts val="560"/>
              </a:spcBef>
              <a:spcAft>
                <a:spcPts val="0"/>
              </a:spcAft>
              <a:buClr>
                <a:schemeClr val="dk1"/>
              </a:buClr>
              <a:buSzPts val="2800"/>
              <a:buChar char="•"/>
            </a:pPr>
            <a:r>
              <a:rPr lang="en-ZA" sz="2800"/>
              <a:t>Neurotoxic effecting breathing</a:t>
            </a:r>
            <a:endParaRPr/>
          </a:p>
        </p:txBody>
      </p:sp>
      <p:pic>
        <p:nvPicPr>
          <p:cNvPr id="215" name="Google Shape;215;p18"/>
          <p:cNvPicPr preferRelativeResize="0"/>
          <p:nvPr/>
        </p:nvPicPr>
        <p:blipFill rotWithShape="1">
          <a:blip r:embed="rId4">
            <a:alphaModFix/>
          </a:blip>
          <a:srcRect/>
          <a:stretch/>
        </p:blipFill>
        <p:spPr>
          <a:xfrm>
            <a:off x="335580" y="935744"/>
            <a:ext cx="4773169" cy="31860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p:tgtEl>
                                          <p:spTgt spid="2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5"/>
                                        </p:tgtEl>
                                        <p:attrNameLst>
                                          <p:attrName>style.visibility</p:attrName>
                                        </p:attrNameLst>
                                      </p:cBhvr>
                                      <p:to>
                                        <p:strVal val="visible"/>
                                      </p:to>
                                    </p:set>
                                    <p:anim calcmode="lin" valueType="num">
                                      <p:cBhvr additive="base">
                                        <p:cTn id="12" dur="500"/>
                                        <p:tgtEl>
                                          <p:spTgt spid="2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4">
                                            <p:txEl>
                                              <p:pRg st="0" end="0"/>
                                            </p:txEl>
                                          </p:spTgt>
                                        </p:tgtEl>
                                        <p:attrNameLst>
                                          <p:attrName>style.visibility</p:attrName>
                                        </p:attrNameLst>
                                      </p:cBhvr>
                                      <p:to>
                                        <p:strVal val="visible"/>
                                      </p:to>
                                    </p:set>
                                    <p:anim calcmode="lin" valueType="num">
                                      <p:cBhvr additive="base">
                                        <p:cTn id="17" dur="500"/>
                                        <p:tgtEl>
                                          <p:spTgt spid="2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4">
                                            <p:txEl>
                                              <p:pRg st="1" end="1"/>
                                            </p:txEl>
                                          </p:spTgt>
                                        </p:tgtEl>
                                        <p:attrNameLst>
                                          <p:attrName>style.visibility</p:attrName>
                                        </p:attrNameLst>
                                      </p:cBhvr>
                                      <p:to>
                                        <p:strVal val="visible"/>
                                      </p:to>
                                    </p:set>
                                    <p:anim calcmode="lin" valueType="num">
                                      <p:cBhvr additive="base">
                                        <p:cTn id="22" dur="500"/>
                                        <p:tgtEl>
                                          <p:spTgt spid="2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4">
                                            <p:txEl>
                                              <p:pRg st="2" end="2"/>
                                            </p:txEl>
                                          </p:spTgt>
                                        </p:tgtEl>
                                        <p:attrNameLst>
                                          <p:attrName>style.visibility</p:attrName>
                                        </p:attrNameLst>
                                      </p:cBhvr>
                                      <p:to>
                                        <p:strVal val="visible"/>
                                      </p:to>
                                    </p:set>
                                    <p:anim calcmode="lin" valueType="num">
                                      <p:cBhvr additive="base">
                                        <p:cTn id="27" dur="500"/>
                                        <p:tgtEl>
                                          <p:spTgt spid="2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14">
                                            <p:txEl>
                                              <p:pRg st="3" end="3"/>
                                            </p:txEl>
                                          </p:spTgt>
                                        </p:tgtEl>
                                        <p:attrNameLst>
                                          <p:attrName>style.visibility</p:attrName>
                                        </p:attrNameLst>
                                      </p:cBhvr>
                                      <p:to>
                                        <p:strVal val="visible"/>
                                      </p:to>
                                    </p:set>
                                    <p:anim calcmode="lin" valueType="num">
                                      <p:cBhvr additive="base">
                                        <p:cTn id="32" dur="500"/>
                                        <p:tgtEl>
                                          <p:spTgt spid="2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4">
                                            <p:txEl>
                                              <p:pRg st="4" end="4"/>
                                            </p:txEl>
                                          </p:spTgt>
                                        </p:tgtEl>
                                        <p:attrNameLst>
                                          <p:attrName>style.visibility</p:attrName>
                                        </p:attrNameLst>
                                      </p:cBhvr>
                                      <p:to>
                                        <p:strVal val="visible"/>
                                      </p:to>
                                    </p:set>
                                    <p:anim calcmode="lin" valueType="num">
                                      <p:cBhvr additive="base">
                                        <p:cTn id="37" dur="500"/>
                                        <p:tgtEl>
                                          <p:spTgt spid="2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4">
                                            <p:txEl>
                                              <p:pRg st="5" end="5"/>
                                            </p:txEl>
                                          </p:spTgt>
                                        </p:tgtEl>
                                        <p:attrNameLst>
                                          <p:attrName>style.visibility</p:attrName>
                                        </p:attrNameLst>
                                      </p:cBhvr>
                                      <p:to>
                                        <p:strVal val="visible"/>
                                      </p:to>
                                    </p:set>
                                    <p:anim calcmode="lin" valueType="num">
                                      <p:cBhvr additive="base">
                                        <p:cTn id="42" dur="500"/>
                                        <p:tgtEl>
                                          <p:spTgt spid="2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14">
                                            <p:txEl>
                                              <p:pRg st="6" end="6"/>
                                            </p:txEl>
                                          </p:spTgt>
                                        </p:tgtEl>
                                        <p:attrNameLst>
                                          <p:attrName>style.visibility</p:attrName>
                                        </p:attrNameLst>
                                      </p:cBhvr>
                                      <p:to>
                                        <p:strVal val="visible"/>
                                      </p:to>
                                    </p:set>
                                    <p:anim calcmode="lin" valueType="num">
                                      <p:cBhvr additive="base">
                                        <p:cTn id="47" dur="500"/>
                                        <p:tgtEl>
                                          <p:spTgt spid="2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14">
                                            <p:txEl>
                                              <p:pRg st="7" end="7"/>
                                            </p:txEl>
                                          </p:spTgt>
                                        </p:tgtEl>
                                        <p:attrNameLst>
                                          <p:attrName>style.visibility</p:attrName>
                                        </p:attrNameLst>
                                      </p:cBhvr>
                                      <p:to>
                                        <p:strVal val="visible"/>
                                      </p:to>
                                    </p:set>
                                    <p:anim calcmode="lin" valueType="num">
                                      <p:cBhvr additive="base">
                                        <p:cTn id="52" dur="500"/>
                                        <p:tgtEl>
                                          <p:spTgt spid="2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9"/>
        <p:cNvGrpSpPr/>
        <p:nvPr/>
      </p:nvGrpSpPr>
      <p:grpSpPr>
        <a:xfrm>
          <a:off x="0" y="0"/>
          <a:ext cx="0" cy="0"/>
          <a:chOff x="0" y="0"/>
          <a:chExt cx="0" cy="0"/>
        </a:xfrm>
      </p:grpSpPr>
      <p:pic>
        <p:nvPicPr>
          <p:cNvPr id="220" name="Google Shape;220;p19" descr="No photo description available."/>
          <p:cNvPicPr preferRelativeResize="0"/>
          <p:nvPr/>
        </p:nvPicPr>
        <p:blipFill rotWithShape="1">
          <a:blip r:embed="rId3">
            <a:alphaModFix/>
          </a:blip>
          <a:srcRect/>
          <a:stretch/>
        </p:blipFill>
        <p:spPr>
          <a:xfrm>
            <a:off x="306717" y="3675836"/>
            <a:ext cx="4773246" cy="3182164"/>
          </a:xfrm>
          <a:prstGeom prst="rect">
            <a:avLst/>
          </a:prstGeom>
          <a:noFill/>
          <a:ln>
            <a:noFill/>
          </a:ln>
        </p:spPr>
      </p:pic>
      <p:sp>
        <p:nvSpPr>
          <p:cNvPr id="221" name="Google Shape;221;p19"/>
          <p:cNvSpPr txBox="1">
            <a:spLocks noGrp="1"/>
          </p:cNvSpPr>
          <p:nvPr>
            <p:ph type="title"/>
          </p:nvPr>
        </p:nvSpPr>
        <p:spPr>
          <a:xfrm>
            <a:off x="242148" y="0"/>
            <a:ext cx="4896423" cy="69869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Speckled shield Cobra </a:t>
            </a:r>
            <a:endParaRPr/>
          </a:p>
        </p:txBody>
      </p:sp>
      <p:sp>
        <p:nvSpPr>
          <p:cNvPr id="222" name="Google Shape;222;p19"/>
          <p:cNvSpPr txBox="1">
            <a:spLocks noGrp="1"/>
          </p:cNvSpPr>
          <p:nvPr>
            <p:ph type="body" idx="1"/>
          </p:nvPr>
        </p:nvSpPr>
        <p:spPr>
          <a:xfrm>
            <a:off x="5542671" y="349347"/>
            <a:ext cx="6649329" cy="6858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Char char="•"/>
            </a:pPr>
            <a:r>
              <a:rPr lang="en-ZA" sz="2000" b="1"/>
              <a:t>Size</a:t>
            </a:r>
            <a:endParaRPr sz="2000"/>
          </a:p>
          <a:p>
            <a:pPr marL="342900" lvl="0" indent="-342900" algn="l" rtl="0">
              <a:spcBef>
                <a:spcPts val="400"/>
              </a:spcBef>
              <a:spcAft>
                <a:spcPts val="0"/>
              </a:spcAft>
              <a:buClr>
                <a:schemeClr val="dk1"/>
              </a:buClr>
              <a:buSzPts val="2000"/>
              <a:buChar char="•"/>
            </a:pPr>
            <a:r>
              <a:rPr lang="en-ZA" sz="2000"/>
              <a:t>Adult 45cm - 75cm, juveniles 16-18cm </a:t>
            </a:r>
            <a:endParaRPr/>
          </a:p>
          <a:p>
            <a:pPr marL="342900" lvl="0" indent="-342900" algn="l" rtl="0">
              <a:spcBef>
                <a:spcPts val="400"/>
              </a:spcBef>
              <a:spcAft>
                <a:spcPts val="0"/>
              </a:spcAft>
              <a:buClr>
                <a:schemeClr val="dk1"/>
              </a:buClr>
              <a:buSzPts val="2000"/>
              <a:buChar char="•"/>
            </a:pPr>
            <a:r>
              <a:rPr lang="en-ZA" sz="2000" b="1"/>
              <a:t>Description</a:t>
            </a:r>
            <a:endParaRPr sz="2000"/>
          </a:p>
          <a:p>
            <a:pPr marL="342900" lvl="0" indent="-342900" algn="l" rtl="0">
              <a:spcBef>
                <a:spcPts val="400"/>
              </a:spcBef>
              <a:spcAft>
                <a:spcPts val="0"/>
              </a:spcAft>
              <a:buClr>
                <a:schemeClr val="dk1"/>
              </a:buClr>
              <a:buSzPts val="2000"/>
              <a:buChar char="•"/>
            </a:pPr>
            <a:r>
              <a:rPr lang="en-ZA" sz="2000"/>
              <a:t>This snake has reddish brown above with black blotches on the back. The head and neck area is black with white markings on the throat region. It is a short fat snake with a short stubby head and a large rostral (tip of nose) scale.</a:t>
            </a:r>
            <a:endParaRPr/>
          </a:p>
          <a:p>
            <a:pPr marL="342900" lvl="0" indent="-342900" algn="l" rtl="0">
              <a:spcBef>
                <a:spcPts val="400"/>
              </a:spcBef>
              <a:spcAft>
                <a:spcPts val="0"/>
              </a:spcAft>
              <a:buClr>
                <a:schemeClr val="dk1"/>
              </a:buClr>
              <a:buSzPts val="2000"/>
              <a:buChar char="•"/>
            </a:pPr>
            <a:r>
              <a:rPr lang="en-ZA" sz="2000" b="1"/>
              <a:t>Habitat</a:t>
            </a:r>
            <a:endParaRPr sz="2000"/>
          </a:p>
          <a:p>
            <a:pPr marL="342900" lvl="0" indent="-342900" algn="l" rtl="0">
              <a:spcBef>
                <a:spcPts val="400"/>
              </a:spcBef>
              <a:spcAft>
                <a:spcPts val="0"/>
              </a:spcAft>
              <a:buClr>
                <a:schemeClr val="dk1"/>
              </a:buClr>
              <a:buSzPts val="2000"/>
              <a:buChar char="•"/>
            </a:pPr>
            <a:r>
              <a:rPr lang="en-ZA" sz="2000"/>
              <a:t>Found in sandy and rocky areas as well as moist and arid savannah throughout north-eastern and central Namibia.</a:t>
            </a:r>
            <a:endParaRPr/>
          </a:p>
          <a:p>
            <a:pPr marL="342900" lvl="0" indent="-342900" algn="l" rtl="0">
              <a:spcBef>
                <a:spcPts val="400"/>
              </a:spcBef>
              <a:spcAft>
                <a:spcPts val="0"/>
              </a:spcAft>
              <a:buClr>
                <a:schemeClr val="dk1"/>
              </a:buClr>
              <a:buSzPts val="2000"/>
              <a:buChar char="•"/>
            </a:pPr>
            <a:r>
              <a:rPr lang="en-ZA" sz="2000" b="1"/>
              <a:t>Habits</a:t>
            </a:r>
            <a:endParaRPr sz="2000"/>
          </a:p>
          <a:p>
            <a:pPr marL="342900" lvl="0" indent="-342900" algn="l" rtl="0">
              <a:spcBef>
                <a:spcPts val="400"/>
              </a:spcBef>
              <a:spcAft>
                <a:spcPts val="0"/>
              </a:spcAft>
              <a:buClr>
                <a:schemeClr val="dk1"/>
              </a:buClr>
              <a:buSzPts val="2000"/>
              <a:buChar char="•"/>
            </a:pPr>
            <a:r>
              <a:rPr lang="en-ZA" sz="2000"/>
              <a:t>This snake is mainly active at night looking for forages for food. When threatened, this snake will raise its head and strike repeatedly. It does not spread a hood like true cobras. </a:t>
            </a:r>
            <a:endParaRPr/>
          </a:p>
          <a:p>
            <a:pPr marL="342900" lvl="0" indent="-342900" algn="l" rtl="0">
              <a:spcBef>
                <a:spcPts val="400"/>
              </a:spcBef>
              <a:spcAft>
                <a:spcPts val="0"/>
              </a:spcAft>
              <a:buClr>
                <a:schemeClr val="dk1"/>
              </a:buClr>
              <a:buSzPts val="2000"/>
              <a:buChar char="•"/>
            </a:pPr>
            <a:r>
              <a:rPr lang="en-ZA" sz="2000" b="1"/>
              <a:t>Venom</a:t>
            </a:r>
            <a:endParaRPr sz="2000"/>
          </a:p>
          <a:p>
            <a:pPr marL="342900" lvl="0" indent="-342900" algn="l" rtl="0">
              <a:spcBef>
                <a:spcPts val="400"/>
              </a:spcBef>
              <a:spcAft>
                <a:spcPts val="0"/>
              </a:spcAft>
              <a:buClr>
                <a:schemeClr val="dk1"/>
              </a:buClr>
              <a:buSzPts val="2000"/>
              <a:buChar char="•"/>
            </a:pPr>
            <a:r>
              <a:rPr lang="en-ZA" sz="2000"/>
              <a:t>Mildly cytotoxic and neurotoxic. Bites are very seldom life threatening.</a:t>
            </a:r>
            <a:endParaRPr/>
          </a:p>
          <a:p>
            <a:pPr marL="342900" lvl="0" indent="-215900" algn="l" rtl="0">
              <a:spcBef>
                <a:spcPts val="400"/>
              </a:spcBef>
              <a:spcAft>
                <a:spcPts val="0"/>
              </a:spcAft>
              <a:buClr>
                <a:schemeClr val="dk1"/>
              </a:buClr>
              <a:buSzPts val="2000"/>
              <a:buNone/>
            </a:pPr>
            <a:endParaRPr sz="2000"/>
          </a:p>
        </p:txBody>
      </p:sp>
      <p:pic>
        <p:nvPicPr>
          <p:cNvPr id="223" name="Google Shape;223;p19"/>
          <p:cNvPicPr preferRelativeResize="0"/>
          <p:nvPr/>
        </p:nvPicPr>
        <p:blipFill rotWithShape="1">
          <a:blip r:embed="rId4">
            <a:alphaModFix/>
          </a:blip>
          <a:srcRect/>
          <a:stretch/>
        </p:blipFill>
        <p:spPr>
          <a:xfrm>
            <a:off x="306716" y="698695"/>
            <a:ext cx="4767286" cy="31821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500"/>
                                        <p:tgtEl>
                                          <p:spTgt spid="2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 calcmode="lin" valueType="num">
                                      <p:cBhvr additive="base">
                                        <p:cTn id="12" dur="500"/>
                                        <p:tgtEl>
                                          <p:spTgt spid="22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2">
                                            <p:txEl>
                                              <p:pRg st="0" end="0"/>
                                            </p:txEl>
                                          </p:spTgt>
                                        </p:tgtEl>
                                        <p:attrNameLst>
                                          <p:attrName>style.visibility</p:attrName>
                                        </p:attrNameLst>
                                      </p:cBhvr>
                                      <p:to>
                                        <p:strVal val="visible"/>
                                      </p:to>
                                    </p:set>
                                    <p:anim calcmode="lin" valueType="num">
                                      <p:cBhvr additive="base">
                                        <p:cTn id="17" dur="500"/>
                                        <p:tgtEl>
                                          <p:spTgt spid="2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2">
                                            <p:txEl>
                                              <p:pRg st="1" end="1"/>
                                            </p:txEl>
                                          </p:spTgt>
                                        </p:tgtEl>
                                        <p:attrNameLst>
                                          <p:attrName>style.visibility</p:attrName>
                                        </p:attrNameLst>
                                      </p:cBhvr>
                                      <p:to>
                                        <p:strVal val="visible"/>
                                      </p:to>
                                    </p:set>
                                    <p:anim calcmode="lin" valueType="num">
                                      <p:cBhvr additive="base">
                                        <p:cTn id="22" dur="500"/>
                                        <p:tgtEl>
                                          <p:spTgt spid="2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2">
                                            <p:txEl>
                                              <p:pRg st="2" end="2"/>
                                            </p:txEl>
                                          </p:spTgt>
                                        </p:tgtEl>
                                        <p:attrNameLst>
                                          <p:attrName>style.visibility</p:attrName>
                                        </p:attrNameLst>
                                      </p:cBhvr>
                                      <p:to>
                                        <p:strVal val="visible"/>
                                      </p:to>
                                    </p:set>
                                    <p:anim calcmode="lin" valueType="num">
                                      <p:cBhvr additive="base">
                                        <p:cTn id="27" dur="500"/>
                                        <p:tgtEl>
                                          <p:spTgt spid="2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2">
                                            <p:txEl>
                                              <p:pRg st="3" end="3"/>
                                            </p:txEl>
                                          </p:spTgt>
                                        </p:tgtEl>
                                        <p:attrNameLst>
                                          <p:attrName>style.visibility</p:attrName>
                                        </p:attrNameLst>
                                      </p:cBhvr>
                                      <p:to>
                                        <p:strVal val="visible"/>
                                      </p:to>
                                    </p:set>
                                    <p:anim calcmode="lin" valueType="num">
                                      <p:cBhvr additive="base">
                                        <p:cTn id="32" dur="500"/>
                                        <p:tgtEl>
                                          <p:spTgt spid="2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2">
                                            <p:txEl>
                                              <p:pRg st="4" end="4"/>
                                            </p:txEl>
                                          </p:spTgt>
                                        </p:tgtEl>
                                        <p:attrNameLst>
                                          <p:attrName>style.visibility</p:attrName>
                                        </p:attrNameLst>
                                      </p:cBhvr>
                                      <p:to>
                                        <p:strVal val="visible"/>
                                      </p:to>
                                    </p:set>
                                    <p:anim calcmode="lin" valueType="num">
                                      <p:cBhvr additive="base">
                                        <p:cTn id="37" dur="500"/>
                                        <p:tgtEl>
                                          <p:spTgt spid="22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2">
                                            <p:txEl>
                                              <p:pRg st="5" end="5"/>
                                            </p:txEl>
                                          </p:spTgt>
                                        </p:tgtEl>
                                        <p:attrNameLst>
                                          <p:attrName>style.visibility</p:attrName>
                                        </p:attrNameLst>
                                      </p:cBhvr>
                                      <p:to>
                                        <p:strVal val="visible"/>
                                      </p:to>
                                    </p:set>
                                    <p:anim calcmode="lin" valueType="num">
                                      <p:cBhvr additive="base">
                                        <p:cTn id="42" dur="500"/>
                                        <p:tgtEl>
                                          <p:spTgt spid="2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2">
                                            <p:txEl>
                                              <p:pRg st="6" end="6"/>
                                            </p:txEl>
                                          </p:spTgt>
                                        </p:tgtEl>
                                        <p:attrNameLst>
                                          <p:attrName>style.visibility</p:attrName>
                                        </p:attrNameLst>
                                      </p:cBhvr>
                                      <p:to>
                                        <p:strVal val="visible"/>
                                      </p:to>
                                    </p:set>
                                    <p:anim calcmode="lin" valueType="num">
                                      <p:cBhvr additive="base">
                                        <p:cTn id="47" dur="500"/>
                                        <p:tgtEl>
                                          <p:spTgt spid="2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22">
                                            <p:txEl>
                                              <p:pRg st="7" end="7"/>
                                            </p:txEl>
                                          </p:spTgt>
                                        </p:tgtEl>
                                        <p:attrNameLst>
                                          <p:attrName>style.visibility</p:attrName>
                                        </p:attrNameLst>
                                      </p:cBhvr>
                                      <p:to>
                                        <p:strVal val="visible"/>
                                      </p:to>
                                    </p:set>
                                    <p:anim calcmode="lin" valueType="num">
                                      <p:cBhvr additive="base">
                                        <p:cTn id="52" dur="500"/>
                                        <p:tgtEl>
                                          <p:spTgt spid="22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22">
                                            <p:txEl>
                                              <p:pRg st="8" end="8"/>
                                            </p:txEl>
                                          </p:spTgt>
                                        </p:tgtEl>
                                        <p:attrNameLst>
                                          <p:attrName>style.visibility</p:attrName>
                                        </p:attrNameLst>
                                      </p:cBhvr>
                                      <p:to>
                                        <p:strVal val="visible"/>
                                      </p:to>
                                    </p:set>
                                    <p:anim calcmode="lin" valueType="num">
                                      <p:cBhvr additive="base">
                                        <p:cTn id="57" dur="500"/>
                                        <p:tgtEl>
                                          <p:spTgt spid="22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22">
                                            <p:txEl>
                                              <p:pRg st="9" end="9"/>
                                            </p:txEl>
                                          </p:spTgt>
                                        </p:tgtEl>
                                        <p:attrNameLst>
                                          <p:attrName>style.visibility</p:attrName>
                                        </p:attrNameLst>
                                      </p:cBhvr>
                                      <p:to>
                                        <p:strVal val="visible"/>
                                      </p:to>
                                    </p:set>
                                    <p:anim calcmode="lin" valueType="num">
                                      <p:cBhvr additive="base">
                                        <p:cTn id="62" dur="500"/>
                                        <p:tgtEl>
                                          <p:spTgt spid="22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2">
                                            <p:txEl>
                                              <p:pRg st="10" end="10"/>
                                            </p:txEl>
                                          </p:spTgt>
                                        </p:tgtEl>
                                        <p:attrNameLst>
                                          <p:attrName>style.visibility</p:attrName>
                                        </p:attrNameLst>
                                      </p:cBhvr>
                                      <p:to>
                                        <p:strVal val="visible"/>
                                      </p:to>
                                    </p:set>
                                    <p:anim calcmode="lin" valueType="num">
                                      <p:cBhvr additive="base">
                                        <p:cTn id="67" dur="500"/>
                                        <p:tgtEl>
                                          <p:spTgt spid="22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689318" y="232749"/>
            <a:ext cx="3943643" cy="457196"/>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b="1"/>
              <a:t>	Introduction </a:t>
            </a:r>
            <a:endParaRPr/>
          </a:p>
        </p:txBody>
      </p:sp>
      <p:sp>
        <p:nvSpPr>
          <p:cNvPr id="96" name="Google Shape;96;p2"/>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ZA" sz="2400"/>
              <a:t>Basic Biology</a:t>
            </a:r>
            <a:endParaRPr/>
          </a:p>
          <a:p>
            <a:pPr marL="342900" lvl="0" indent="-342900" algn="l" rtl="0">
              <a:spcBef>
                <a:spcPts val="560"/>
              </a:spcBef>
              <a:spcAft>
                <a:spcPts val="0"/>
              </a:spcAft>
              <a:buClr>
                <a:schemeClr val="dk1"/>
              </a:buClr>
              <a:buSzPts val="2800"/>
              <a:buChar char="•"/>
            </a:pPr>
            <a:r>
              <a:rPr lang="en-ZA" sz="2700"/>
              <a:t>Identification</a:t>
            </a:r>
            <a:r>
              <a:rPr lang="en-ZA" sz="2300"/>
              <a:t> </a:t>
            </a:r>
            <a:endParaRPr sz="3100"/>
          </a:p>
          <a:p>
            <a:pPr marL="342900" lvl="0" indent="-342900" algn="l" rtl="0">
              <a:spcBef>
                <a:spcPts val="480"/>
              </a:spcBef>
              <a:spcAft>
                <a:spcPts val="0"/>
              </a:spcAft>
              <a:buClr>
                <a:schemeClr val="dk1"/>
              </a:buClr>
              <a:buSzPts val="2400"/>
              <a:buChar char="•"/>
            </a:pPr>
            <a:r>
              <a:rPr lang="en-ZA" sz="2400"/>
              <a:t>Snake Handling</a:t>
            </a:r>
            <a:endParaRPr/>
          </a:p>
          <a:p>
            <a:pPr marL="342900" lvl="0" indent="-342900" algn="l" rtl="0">
              <a:spcBef>
                <a:spcPts val="480"/>
              </a:spcBef>
              <a:spcAft>
                <a:spcPts val="0"/>
              </a:spcAft>
              <a:buClr>
                <a:schemeClr val="dk1"/>
              </a:buClr>
              <a:buSzPts val="2400"/>
              <a:buChar char="•"/>
            </a:pPr>
            <a:r>
              <a:rPr lang="en-ZA" sz="2400"/>
              <a:t>First Aid &amp; Emergency Numbers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p:tgtEl>
                                          <p:spTgt spid="9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6">
                                            <p:txEl>
                                              <p:pRg st="0" end="0"/>
                                            </p:txEl>
                                          </p:spTgt>
                                        </p:tgtEl>
                                        <p:attrNameLst>
                                          <p:attrName>style.visibility</p:attrName>
                                        </p:attrNameLst>
                                      </p:cBhvr>
                                      <p:to>
                                        <p:strVal val="visible"/>
                                      </p:to>
                                    </p:set>
                                    <p:anim calcmode="lin" valueType="num">
                                      <p:cBhvr additive="base">
                                        <p:cTn id="12" dur="500"/>
                                        <p:tgtEl>
                                          <p:spTgt spid="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6">
                                            <p:txEl>
                                              <p:pRg st="1" end="1"/>
                                            </p:txEl>
                                          </p:spTgt>
                                        </p:tgtEl>
                                        <p:attrNameLst>
                                          <p:attrName>style.visibility</p:attrName>
                                        </p:attrNameLst>
                                      </p:cBhvr>
                                      <p:to>
                                        <p:strVal val="visible"/>
                                      </p:to>
                                    </p:set>
                                    <p:anim calcmode="lin" valueType="num">
                                      <p:cBhvr additive="base">
                                        <p:cTn id="17" dur="500"/>
                                        <p:tgtEl>
                                          <p:spTgt spid="9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6">
                                            <p:txEl>
                                              <p:pRg st="2" end="2"/>
                                            </p:txEl>
                                          </p:spTgt>
                                        </p:tgtEl>
                                        <p:attrNameLst>
                                          <p:attrName>style.visibility</p:attrName>
                                        </p:attrNameLst>
                                      </p:cBhvr>
                                      <p:to>
                                        <p:strVal val="visible"/>
                                      </p:to>
                                    </p:set>
                                    <p:anim calcmode="lin" valueType="num">
                                      <p:cBhvr additive="base">
                                        <p:cTn id="22" dur="500"/>
                                        <p:tgtEl>
                                          <p:spTgt spid="9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6">
                                            <p:txEl>
                                              <p:pRg st="3" end="3"/>
                                            </p:txEl>
                                          </p:spTgt>
                                        </p:tgtEl>
                                        <p:attrNameLst>
                                          <p:attrName>style.visibility</p:attrName>
                                        </p:attrNameLst>
                                      </p:cBhvr>
                                      <p:to>
                                        <p:strVal val="visible"/>
                                      </p:to>
                                    </p:set>
                                    <p:anim calcmode="lin" valueType="num">
                                      <p:cBhvr additive="base">
                                        <p:cTn id="27" dur="500"/>
                                        <p:tgtEl>
                                          <p:spTgt spid="9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7"/>
        <p:cNvGrpSpPr/>
        <p:nvPr/>
      </p:nvGrpSpPr>
      <p:grpSpPr>
        <a:xfrm>
          <a:off x="0" y="0"/>
          <a:ext cx="0" cy="0"/>
          <a:chOff x="0" y="0"/>
          <a:chExt cx="0" cy="0"/>
        </a:xfrm>
      </p:grpSpPr>
      <p:sp>
        <p:nvSpPr>
          <p:cNvPr id="228" name="Google Shape;228;p20"/>
          <p:cNvSpPr txBox="1">
            <a:spLocks noGrp="1"/>
          </p:cNvSpPr>
          <p:nvPr>
            <p:ph type="title"/>
          </p:nvPr>
        </p:nvSpPr>
        <p:spPr>
          <a:xfrm>
            <a:off x="1219028" y="0"/>
            <a:ext cx="3183556" cy="82530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Twig Snake </a:t>
            </a:r>
            <a:endParaRPr/>
          </a:p>
        </p:txBody>
      </p:sp>
      <p:sp>
        <p:nvSpPr>
          <p:cNvPr id="229" name="Google Shape;229;p20"/>
          <p:cNvSpPr txBox="1">
            <a:spLocks noGrp="1"/>
          </p:cNvSpPr>
          <p:nvPr>
            <p:ph type="body" idx="1"/>
          </p:nvPr>
        </p:nvSpPr>
        <p:spPr>
          <a:xfrm>
            <a:off x="5570806" y="0"/>
            <a:ext cx="6621194" cy="6857999"/>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496"/>
              </a:spcBef>
              <a:spcAft>
                <a:spcPts val="0"/>
              </a:spcAft>
              <a:buClr>
                <a:schemeClr val="dk1"/>
              </a:buClr>
              <a:buSzPct val="100000"/>
              <a:buChar char="•"/>
            </a:pPr>
            <a:r>
              <a:rPr lang="en-ZA"/>
              <a:t>Adult 140cm-170cm, juvenile 25cm.</a:t>
            </a:r>
            <a:endParaRPr/>
          </a:p>
          <a:p>
            <a:pPr marL="342900" lvl="0" indent="-342900" algn="l" rtl="0">
              <a:spcBef>
                <a:spcPts val="496"/>
              </a:spcBef>
              <a:spcAft>
                <a:spcPts val="0"/>
              </a:spcAft>
              <a:buClr>
                <a:schemeClr val="dk1"/>
              </a:buClr>
              <a:buSzPct val="100000"/>
              <a:buChar char="•"/>
            </a:pPr>
            <a:r>
              <a:rPr lang="en-ZA" b="1"/>
              <a:t>Description</a:t>
            </a:r>
            <a:endParaRPr/>
          </a:p>
          <a:p>
            <a:pPr marL="342900" lvl="0" indent="-342900" algn="l" rtl="0">
              <a:spcBef>
                <a:spcPts val="496"/>
              </a:spcBef>
              <a:spcAft>
                <a:spcPts val="0"/>
              </a:spcAft>
              <a:buClr>
                <a:schemeClr val="dk1"/>
              </a:buClr>
              <a:buSzPct val="100000"/>
              <a:buChar char="•"/>
            </a:pPr>
            <a:r>
              <a:rPr lang="en-ZA"/>
              <a:t>Vine snakes have a spear shaped head with a keyhole fashioned pupil. The head above is green while the body is grey with pink flecks. A reddish speckled band runs from the tip of the snout through the eye. The tongue is red with a black tip. </a:t>
            </a:r>
            <a:endParaRPr/>
          </a:p>
          <a:p>
            <a:pPr marL="342900" lvl="0" indent="-342900" algn="l" rtl="0">
              <a:spcBef>
                <a:spcPts val="496"/>
              </a:spcBef>
              <a:spcAft>
                <a:spcPts val="0"/>
              </a:spcAft>
              <a:buClr>
                <a:schemeClr val="dk1"/>
              </a:buClr>
              <a:buSzPct val="100000"/>
              <a:buChar char="•"/>
            </a:pPr>
            <a:r>
              <a:rPr lang="en-ZA" b="1"/>
              <a:t>Habitat</a:t>
            </a:r>
            <a:endParaRPr/>
          </a:p>
          <a:p>
            <a:pPr marL="342900" lvl="0" indent="-342900" algn="l" rtl="0">
              <a:spcBef>
                <a:spcPts val="496"/>
              </a:spcBef>
              <a:spcAft>
                <a:spcPts val="0"/>
              </a:spcAft>
              <a:buClr>
                <a:schemeClr val="dk1"/>
              </a:buClr>
              <a:buSzPct val="100000"/>
              <a:buChar char="•"/>
            </a:pPr>
            <a:r>
              <a:rPr lang="en-ZA"/>
              <a:t>They are found in both arid and moist savannah and the Mopani forests of the arid north west of Namibia. </a:t>
            </a:r>
            <a:endParaRPr/>
          </a:p>
          <a:p>
            <a:pPr marL="342900" lvl="0" indent="-342900" algn="l" rtl="0">
              <a:spcBef>
                <a:spcPts val="496"/>
              </a:spcBef>
              <a:spcAft>
                <a:spcPts val="0"/>
              </a:spcAft>
              <a:buClr>
                <a:schemeClr val="dk1"/>
              </a:buClr>
              <a:buSzPct val="100000"/>
              <a:buChar char="•"/>
            </a:pPr>
            <a:r>
              <a:rPr lang="en-ZA" b="1"/>
              <a:t>Habits</a:t>
            </a:r>
            <a:endParaRPr/>
          </a:p>
          <a:p>
            <a:pPr marL="342900" lvl="0" indent="-342900" algn="l" rtl="0">
              <a:spcBef>
                <a:spcPts val="496"/>
              </a:spcBef>
              <a:spcAft>
                <a:spcPts val="0"/>
              </a:spcAft>
              <a:buClr>
                <a:schemeClr val="dk1"/>
              </a:buClr>
              <a:buSzPct val="100000"/>
              <a:buChar char="•"/>
            </a:pPr>
            <a:r>
              <a:rPr lang="en-ZA"/>
              <a:t>These snakes are mainly active during the day and spend most of their time in trees and shrubs where it hunts for frogs, lizards and chameleons. </a:t>
            </a:r>
            <a:endParaRPr/>
          </a:p>
          <a:p>
            <a:pPr marL="342900" lvl="0" indent="-342900" algn="l" rtl="0">
              <a:spcBef>
                <a:spcPts val="496"/>
              </a:spcBef>
              <a:spcAft>
                <a:spcPts val="0"/>
              </a:spcAft>
              <a:buClr>
                <a:schemeClr val="dk1"/>
              </a:buClr>
              <a:buSzPct val="100000"/>
              <a:buChar char="•"/>
            </a:pPr>
            <a:r>
              <a:rPr lang="en-ZA"/>
              <a:t>Venom-similar to that of the boomslang. </a:t>
            </a:r>
            <a:endParaRPr/>
          </a:p>
        </p:txBody>
      </p:sp>
      <p:pic>
        <p:nvPicPr>
          <p:cNvPr id="230" name="Google Shape;230;p20"/>
          <p:cNvPicPr preferRelativeResize="0"/>
          <p:nvPr/>
        </p:nvPicPr>
        <p:blipFill rotWithShape="1">
          <a:blip r:embed="rId3">
            <a:alphaModFix/>
          </a:blip>
          <a:srcRect/>
          <a:stretch/>
        </p:blipFill>
        <p:spPr>
          <a:xfrm>
            <a:off x="279311" y="917483"/>
            <a:ext cx="4827262" cy="3222197"/>
          </a:xfrm>
          <a:prstGeom prst="rect">
            <a:avLst/>
          </a:prstGeom>
          <a:noFill/>
          <a:ln>
            <a:noFill/>
          </a:ln>
        </p:spPr>
      </p:pic>
      <p:pic>
        <p:nvPicPr>
          <p:cNvPr id="231" name="Google Shape;231;p20" descr="No photo description available."/>
          <p:cNvPicPr preferRelativeResize="0"/>
          <p:nvPr/>
        </p:nvPicPr>
        <p:blipFill rotWithShape="1">
          <a:blip r:embed="rId4">
            <a:alphaModFix/>
          </a:blip>
          <a:srcRect/>
          <a:stretch/>
        </p:blipFill>
        <p:spPr>
          <a:xfrm>
            <a:off x="279311" y="4034713"/>
            <a:ext cx="4827262" cy="32171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additive="base">
                                        <p:cTn id="7" dur="500"/>
                                        <p:tgtEl>
                                          <p:spTgt spid="22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0"/>
                                        </p:tgtEl>
                                        <p:attrNameLst>
                                          <p:attrName>style.visibility</p:attrName>
                                        </p:attrNameLst>
                                      </p:cBhvr>
                                      <p:to>
                                        <p:strVal val="visible"/>
                                      </p:to>
                                    </p:set>
                                    <p:anim calcmode="lin" valueType="num">
                                      <p:cBhvr additive="base">
                                        <p:cTn id="12" dur="500"/>
                                        <p:tgtEl>
                                          <p:spTgt spid="2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9">
                                            <p:txEl>
                                              <p:pRg st="0" end="0"/>
                                            </p:txEl>
                                          </p:spTgt>
                                        </p:tgtEl>
                                        <p:attrNameLst>
                                          <p:attrName>style.visibility</p:attrName>
                                        </p:attrNameLst>
                                      </p:cBhvr>
                                      <p:to>
                                        <p:strVal val="visible"/>
                                      </p:to>
                                    </p:set>
                                    <p:anim calcmode="lin" valueType="num">
                                      <p:cBhvr additive="base">
                                        <p:cTn id="17" dur="500"/>
                                        <p:tgtEl>
                                          <p:spTgt spid="2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9">
                                            <p:txEl>
                                              <p:pRg st="1" end="1"/>
                                            </p:txEl>
                                          </p:spTgt>
                                        </p:tgtEl>
                                        <p:attrNameLst>
                                          <p:attrName>style.visibility</p:attrName>
                                        </p:attrNameLst>
                                      </p:cBhvr>
                                      <p:to>
                                        <p:strVal val="visible"/>
                                      </p:to>
                                    </p:set>
                                    <p:anim calcmode="lin" valueType="num">
                                      <p:cBhvr additive="base">
                                        <p:cTn id="22" dur="500"/>
                                        <p:tgtEl>
                                          <p:spTgt spid="2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9">
                                            <p:txEl>
                                              <p:pRg st="2" end="2"/>
                                            </p:txEl>
                                          </p:spTgt>
                                        </p:tgtEl>
                                        <p:attrNameLst>
                                          <p:attrName>style.visibility</p:attrName>
                                        </p:attrNameLst>
                                      </p:cBhvr>
                                      <p:to>
                                        <p:strVal val="visible"/>
                                      </p:to>
                                    </p:set>
                                    <p:anim calcmode="lin" valueType="num">
                                      <p:cBhvr additive="base">
                                        <p:cTn id="27" dur="500"/>
                                        <p:tgtEl>
                                          <p:spTgt spid="2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9">
                                            <p:txEl>
                                              <p:pRg st="3" end="3"/>
                                            </p:txEl>
                                          </p:spTgt>
                                        </p:tgtEl>
                                        <p:attrNameLst>
                                          <p:attrName>style.visibility</p:attrName>
                                        </p:attrNameLst>
                                      </p:cBhvr>
                                      <p:to>
                                        <p:strVal val="visible"/>
                                      </p:to>
                                    </p:set>
                                    <p:anim calcmode="lin" valueType="num">
                                      <p:cBhvr additive="base">
                                        <p:cTn id="32" dur="500"/>
                                        <p:tgtEl>
                                          <p:spTgt spid="22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9">
                                            <p:txEl>
                                              <p:pRg st="4" end="4"/>
                                            </p:txEl>
                                          </p:spTgt>
                                        </p:tgtEl>
                                        <p:attrNameLst>
                                          <p:attrName>style.visibility</p:attrName>
                                        </p:attrNameLst>
                                      </p:cBhvr>
                                      <p:to>
                                        <p:strVal val="visible"/>
                                      </p:to>
                                    </p:set>
                                    <p:anim calcmode="lin" valueType="num">
                                      <p:cBhvr additive="base">
                                        <p:cTn id="37" dur="500"/>
                                        <p:tgtEl>
                                          <p:spTgt spid="22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9">
                                            <p:txEl>
                                              <p:pRg st="5" end="5"/>
                                            </p:txEl>
                                          </p:spTgt>
                                        </p:tgtEl>
                                        <p:attrNameLst>
                                          <p:attrName>style.visibility</p:attrName>
                                        </p:attrNameLst>
                                      </p:cBhvr>
                                      <p:to>
                                        <p:strVal val="visible"/>
                                      </p:to>
                                    </p:set>
                                    <p:anim calcmode="lin" valueType="num">
                                      <p:cBhvr additive="base">
                                        <p:cTn id="42" dur="500"/>
                                        <p:tgtEl>
                                          <p:spTgt spid="2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9">
                                            <p:txEl>
                                              <p:pRg st="6" end="6"/>
                                            </p:txEl>
                                          </p:spTgt>
                                        </p:tgtEl>
                                        <p:attrNameLst>
                                          <p:attrName>style.visibility</p:attrName>
                                        </p:attrNameLst>
                                      </p:cBhvr>
                                      <p:to>
                                        <p:strVal val="visible"/>
                                      </p:to>
                                    </p:set>
                                    <p:anim calcmode="lin" valueType="num">
                                      <p:cBhvr additive="base">
                                        <p:cTn id="47" dur="500"/>
                                        <p:tgtEl>
                                          <p:spTgt spid="22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29">
                                            <p:txEl>
                                              <p:pRg st="7" end="7"/>
                                            </p:txEl>
                                          </p:spTgt>
                                        </p:tgtEl>
                                        <p:attrNameLst>
                                          <p:attrName>style.visibility</p:attrName>
                                        </p:attrNameLst>
                                      </p:cBhvr>
                                      <p:to>
                                        <p:strVal val="visible"/>
                                      </p:to>
                                    </p:set>
                                    <p:anim calcmode="lin" valueType="num">
                                      <p:cBhvr additive="base">
                                        <p:cTn id="52" dur="500"/>
                                        <p:tgtEl>
                                          <p:spTgt spid="22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29">
                                            <p:txEl>
                                              <p:pRg st="8" end="8"/>
                                            </p:txEl>
                                          </p:spTgt>
                                        </p:tgtEl>
                                        <p:attrNameLst>
                                          <p:attrName>style.visibility</p:attrName>
                                        </p:attrNameLst>
                                      </p:cBhvr>
                                      <p:to>
                                        <p:strVal val="visible"/>
                                      </p:to>
                                    </p:set>
                                    <p:anim calcmode="lin" valueType="num">
                                      <p:cBhvr additive="base">
                                        <p:cTn id="57" dur="500"/>
                                        <p:tgtEl>
                                          <p:spTgt spid="22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5"/>
        <p:cNvGrpSpPr/>
        <p:nvPr/>
      </p:nvGrpSpPr>
      <p:grpSpPr>
        <a:xfrm>
          <a:off x="0" y="0"/>
          <a:ext cx="0" cy="0"/>
          <a:chOff x="0" y="0"/>
          <a:chExt cx="0" cy="0"/>
        </a:xfrm>
      </p:grpSpPr>
      <p:pic>
        <p:nvPicPr>
          <p:cNvPr id="236" name="Google Shape;236;p21" descr="No photo description available."/>
          <p:cNvPicPr preferRelativeResize="0"/>
          <p:nvPr/>
        </p:nvPicPr>
        <p:blipFill rotWithShape="1">
          <a:blip r:embed="rId3">
            <a:alphaModFix/>
          </a:blip>
          <a:srcRect/>
          <a:stretch/>
        </p:blipFill>
        <p:spPr>
          <a:xfrm>
            <a:off x="158918" y="732955"/>
            <a:ext cx="4983088" cy="2802987"/>
          </a:xfrm>
          <a:prstGeom prst="rect">
            <a:avLst/>
          </a:prstGeom>
          <a:noFill/>
          <a:ln>
            <a:noFill/>
          </a:ln>
        </p:spPr>
      </p:pic>
      <p:sp>
        <p:nvSpPr>
          <p:cNvPr id="237" name="Google Shape;237;p21"/>
          <p:cNvSpPr txBox="1">
            <a:spLocks noGrp="1"/>
          </p:cNvSpPr>
          <p:nvPr>
            <p:ph type="title"/>
          </p:nvPr>
        </p:nvSpPr>
        <p:spPr>
          <a:xfrm>
            <a:off x="463368" y="0"/>
            <a:ext cx="3183556" cy="65024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ZA"/>
              <a:t>Boomslang</a:t>
            </a:r>
            <a:endParaRPr/>
          </a:p>
        </p:txBody>
      </p:sp>
      <p:sp>
        <p:nvSpPr>
          <p:cNvPr id="238" name="Google Shape;238;p21"/>
          <p:cNvSpPr txBox="1">
            <a:spLocks noGrp="1"/>
          </p:cNvSpPr>
          <p:nvPr>
            <p:ph type="body" idx="1"/>
          </p:nvPr>
        </p:nvSpPr>
        <p:spPr>
          <a:xfrm>
            <a:off x="5514536" y="112543"/>
            <a:ext cx="6677464" cy="6745457"/>
          </a:xfrm>
          <a:prstGeom prst="rect">
            <a:avLst/>
          </a:prstGeom>
          <a:noFill/>
          <a:ln>
            <a:noFill/>
          </a:ln>
        </p:spPr>
        <p:txBody>
          <a:bodyPr spcFirstLastPara="1" wrap="square" lIns="91425" tIns="45700" rIns="91425" bIns="45700" anchor="t" anchorCtr="0">
            <a:normAutofit fontScale="47500" lnSpcReduction="20000"/>
          </a:bodyPr>
          <a:lstStyle/>
          <a:p>
            <a:pPr marL="342900" lvl="0" indent="-342900" algn="l" rtl="0">
              <a:spcBef>
                <a:spcPts val="0"/>
              </a:spcBef>
              <a:spcAft>
                <a:spcPts val="0"/>
              </a:spcAft>
              <a:buClr>
                <a:schemeClr val="dk1"/>
              </a:buClr>
              <a:buSzPct val="100000"/>
              <a:buChar char="•"/>
            </a:pPr>
            <a:r>
              <a:rPr lang="en-ZA" sz="4000" b="1"/>
              <a:t>Size</a:t>
            </a:r>
            <a:endParaRPr sz="4000"/>
          </a:p>
          <a:p>
            <a:pPr marL="342900" lvl="0" indent="-342900" algn="l" rtl="0">
              <a:spcBef>
                <a:spcPts val="380"/>
              </a:spcBef>
              <a:spcAft>
                <a:spcPts val="0"/>
              </a:spcAft>
              <a:buClr>
                <a:schemeClr val="dk1"/>
              </a:buClr>
              <a:buSzPct val="100000"/>
              <a:buChar char="•"/>
            </a:pPr>
            <a:r>
              <a:rPr lang="en-ZA" sz="4000"/>
              <a:t>Adult 150cm - 200cm, juveniles 29-38cm.</a:t>
            </a:r>
            <a:endParaRPr/>
          </a:p>
          <a:p>
            <a:pPr marL="342900" lvl="0" indent="-342900" algn="l" rtl="0">
              <a:spcBef>
                <a:spcPts val="380"/>
              </a:spcBef>
              <a:spcAft>
                <a:spcPts val="0"/>
              </a:spcAft>
              <a:buClr>
                <a:schemeClr val="dk1"/>
              </a:buClr>
              <a:buSzPct val="100000"/>
              <a:buChar char="•"/>
            </a:pPr>
            <a:r>
              <a:rPr lang="en-ZA" sz="4000" b="1"/>
              <a:t>Description</a:t>
            </a:r>
            <a:endParaRPr sz="4000"/>
          </a:p>
          <a:p>
            <a:pPr marL="342900" lvl="0" indent="-342900" algn="l" rtl="0">
              <a:spcBef>
                <a:spcPts val="380"/>
              </a:spcBef>
              <a:spcAft>
                <a:spcPts val="0"/>
              </a:spcAft>
              <a:buClr>
                <a:schemeClr val="dk1"/>
              </a:buClr>
              <a:buSzPct val="100000"/>
              <a:buChar char="•"/>
            </a:pPr>
            <a:r>
              <a:rPr lang="en-ZA" sz="4000"/>
              <a:t>Boomslang have a short stubby head with a large eye. The colour varies; males are often bright green with black edged scales while females are light brown to grey. Juveniles are grey above with blue and orange speckles between the scales and the neck area is often yellow to orange, which is especially prominent when inflating the neck area.  The eyes of juveniles are bright emerald green. </a:t>
            </a:r>
            <a:endParaRPr/>
          </a:p>
          <a:p>
            <a:pPr marL="342900" lvl="0" indent="-342900" algn="l" rtl="0">
              <a:spcBef>
                <a:spcPts val="380"/>
              </a:spcBef>
              <a:spcAft>
                <a:spcPts val="0"/>
              </a:spcAft>
              <a:buClr>
                <a:schemeClr val="dk1"/>
              </a:buClr>
              <a:buSzPct val="100000"/>
              <a:buChar char="•"/>
            </a:pPr>
            <a:r>
              <a:rPr lang="en-ZA" sz="4000" b="1"/>
              <a:t>Habitat</a:t>
            </a:r>
            <a:endParaRPr sz="4000"/>
          </a:p>
          <a:p>
            <a:pPr marL="342900" lvl="0" indent="-342900" algn="l" rtl="0">
              <a:spcBef>
                <a:spcPts val="380"/>
              </a:spcBef>
              <a:spcAft>
                <a:spcPts val="0"/>
              </a:spcAft>
              <a:buClr>
                <a:schemeClr val="dk1"/>
              </a:buClr>
              <a:buSzPct val="100000"/>
              <a:buChar char="•"/>
            </a:pPr>
            <a:r>
              <a:rPr lang="en-ZA" sz="4000"/>
              <a:t>Boomslang occurs in arid and moist savannah. They are absent from the sand seas of the arid west and parts of southern Namibia. </a:t>
            </a:r>
            <a:endParaRPr/>
          </a:p>
          <a:p>
            <a:pPr marL="342900" lvl="0" indent="-342900" algn="l" rtl="0">
              <a:spcBef>
                <a:spcPts val="380"/>
              </a:spcBef>
              <a:spcAft>
                <a:spcPts val="0"/>
              </a:spcAft>
              <a:buClr>
                <a:schemeClr val="dk1"/>
              </a:buClr>
              <a:buSzPct val="100000"/>
              <a:buChar char="•"/>
            </a:pPr>
            <a:r>
              <a:rPr lang="en-ZA" sz="4000" b="1"/>
              <a:t>Habits</a:t>
            </a:r>
            <a:endParaRPr sz="4000"/>
          </a:p>
          <a:p>
            <a:pPr marL="342900" lvl="0" indent="-342900" algn="l" rtl="0">
              <a:spcBef>
                <a:spcPts val="380"/>
              </a:spcBef>
              <a:spcAft>
                <a:spcPts val="0"/>
              </a:spcAft>
              <a:buClr>
                <a:schemeClr val="dk1"/>
              </a:buClr>
              <a:buSzPct val="100000"/>
              <a:buChar char="•"/>
            </a:pPr>
            <a:r>
              <a:rPr lang="en-ZA" sz="4000"/>
              <a:t>This snake is mostly active during the day and spends most of its time in trees and shrubs.  It is here where it actively hunts for fledgling birds and chameleons. Boomslang have also been observed hunting for frogs along streams and puddles.</a:t>
            </a:r>
            <a:endParaRPr/>
          </a:p>
          <a:p>
            <a:pPr marL="342900" lvl="0" indent="-342900" algn="l" rtl="0">
              <a:spcBef>
                <a:spcPts val="380"/>
              </a:spcBef>
              <a:spcAft>
                <a:spcPts val="0"/>
              </a:spcAft>
              <a:buClr>
                <a:schemeClr val="dk1"/>
              </a:buClr>
              <a:buSzPct val="100000"/>
              <a:buChar char="•"/>
            </a:pPr>
            <a:r>
              <a:rPr lang="en-ZA" sz="4000" b="1"/>
              <a:t>Venom</a:t>
            </a:r>
            <a:endParaRPr sz="4000"/>
          </a:p>
          <a:p>
            <a:pPr marL="342900" lvl="0" indent="-342900" algn="l" rtl="0">
              <a:spcBef>
                <a:spcPts val="380"/>
              </a:spcBef>
              <a:spcAft>
                <a:spcPts val="0"/>
              </a:spcAft>
              <a:buClr>
                <a:schemeClr val="dk1"/>
              </a:buClr>
              <a:buSzPct val="100000"/>
              <a:buChar char="•"/>
            </a:pPr>
            <a:r>
              <a:rPr lang="en-ZA" sz="4000"/>
              <a:t>Haemotoxic (i.e., affecting the blood system). Mild local pain and bleeding at the bite site. Severe headache develops after a few hours and bleeding (from cuts, scratches, under the skin - blue bruises and from mucous membranes) later following the bite.</a:t>
            </a:r>
            <a:endParaRPr/>
          </a:p>
          <a:p>
            <a:pPr marL="342900" lvl="0" indent="-246380" algn="l" rtl="0">
              <a:spcBef>
                <a:spcPts val="304"/>
              </a:spcBef>
              <a:spcAft>
                <a:spcPts val="0"/>
              </a:spcAft>
              <a:buClr>
                <a:schemeClr val="dk1"/>
              </a:buClr>
              <a:buSzPct val="100000"/>
              <a:buNone/>
            </a:pPr>
            <a:endParaRPr/>
          </a:p>
        </p:txBody>
      </p:sp>
      <p:pic>
        <p:nvPicPr>
          <p:cNvPr id="239" name="Google Shape;239;p21" descr="May be a close-up of snake and nature"/>
          <p:cNvPicPr preferRelativeResize="0"/>
          <p:nvPr/>
        </p:nvPicPr>
        <p:blipFill rotWithShape="1">
          <a:blip r:embed="rId4">
            <a:alphaModFix/>
          </a:blip>
          <a:srcRect/>
          <a:stretch/>
        </p:blipFill>
        <p:spPr>
          <a:xfrm>
            <a:off x="158918" y="3535942"/>
            <a:ext cx="4983088" cy="33220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500"/>
                                        <p:tgtEl>
                                          <p:spTgt spid="23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8">
                                            <p:txEl>
                                              <p:pRg st="0" end="0"/>
                                            </p:txEl>
                                          </p:spTgt>
                                        </p:tgtEl>
                                        <p:attrNameLst>
                                          <p:attrName>style.visibility</p:attrName>
                                        </p:attrNameLst>
                                      </p:cBhvr>
                                      <p:to>
                                        <p:strVal val="visible"/>
                                      </p:to>
                                    </p:set>
                                    <p:anim calcmode="lin" valueType="num">
                                      <p:cBhvr additive="base">
                                        <p:cTn id="12" dur="500"/>
                                        <p:tgtEl>
                                          <p:spTgt spid="2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8">
                                            <p:txEl>
                                              <p:pRg st="1" end="1"/>
                                            </p:txEl>
                                          </p:spTgt>
                                        </p:tgtEl>
                                        <p:attrNameLst>
                                          <p:attrName>style.visibility</p:attrName>
                                        </p:attrNameLst>
                                      </p:cBhvr>
                                      <p:to>
                                        <p:strVal val="visible"/>
                                      </p:to>
                                    </p:set>
                                    <p:anim calcmode="lin" valueType="num">
                                      <p:cBhvr additive="base">
                                        <p:cTn id="17" dur="500"/>
                                        <p:tgtEl>
                                          <p:spTgt spid="2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8">
                                            <p:txEl>
                                              <p:pRg st="2" end="2"/>
                                            </p:txEl>
                                          </p:spTgt>
                                        </p:tgtEl>
                                        <p:attrNameLst>
                                          <p:attrName>style.visibility</p:attrName>
                                        </p:attrNameLst>
                                      </p:cBhvr>
                                      <p:to>
                                        <p:strVal val="visible"/>
                                      </p:to>
                                    </p:set>
                                    <p:anim calcmode="lin" valueType="num">
                                      <p:cBhvr additive="base">
                                        <p:cTn id="22" dur="500"/>
                                        <p:tgtEl>
                                          <p:spTgt spid="23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8">
                                            <p:txEl>
                                              <p:pRg st="3" end="3"/>
                                            </p:txEl>
                                          </p:spTgt>
                                        </p:tgtEl>
                                        <p:attrNameLst>
                                          <p:attrName>style.visibility</p:attrName>
                                        </p:attrNameLst>
                                      </p:cBhvr>
                                      <p:to>
                                        <p:strVal val="visible"/>
                                      </p:to>
                                    </p:set>
                                    <p:anim calcmode="lin" valueType="num">
                                      <p:cBhvr additive="base">
                                        <p:cTn id="27" dur="500"/>
                                        <p:tgtEl>
                                          <p:spTgt spid="23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8">
                                            <p:txEl>
                                              <p:pRg st="4" end="4"/>
                                            </p:txEl>
                                          </p:spTgt>
                                        </p:tgtEl>
                                        <p:attrNameLst>
                                          <p:attrName>style.visibility</p:attrName>
                                        </p:attrNameLst>
                                      </p:cBhvr>
                                      <p:to>
                                        <p:strVal val="visible"/>
                                      </p:to>
                                    </p:set>
                                    <p:anim calcmode="lin" valueType="num">
                                      <p:cBhvr additive="base">
                                        <p:cTn id="32" dur="500"/>
                                        <p:tgtEl>
                                          <p:spTgt spid="23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8">
                                            <p:txEl>
                                              <p:pRg st="5" end="5"/>
                                            </p:txEl>
                                          </p:spTgt>
                                        </p:tgtEl>
                                        <p:attrNameLst>
                                          <p:attrName>style.visibility</p:attrName>
                                        </p:attrNameLst>
                                      </p:cBhvr>
                                      <p:to>
                                        <p:strVal val="visible"/>
                                      </p:to>
                                    </p:set>
                                    <p:anim calcmode="lin" valueType="num">
                                      <p:cBhvr additive="base">
                                        <p:cTn id="37" dur="500"/>
                                        <p:tgtEl>
                                          <p:spTgt spid="23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8">
                                            <p:txEl>
                                              <p:pRg st="6" end="6"/>
                                            </p:txEl>
                                          </p:spTgt>
                                        </p:tgtEl>
                                        <p:attrNameLst>
                                          <p:attrName>style.visibility</p:attrName>
                                        </p:attrNameLst>
                                      </p:cBhvr>
                                      <p:to>
                                        <p:strVal val="visible"/>
                                      </p:to>
                                    </p:set>
                                    <p:anim calcmode="lin" valueType="num">
                                      <p:cBhvr additive="base">
                                        <p:cTn id="42" dur="500"/>
                                        <p:tgtEl>
                                          <p:spTgt spid="23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38">
                                            <p:txEl>
                                              <p:pRg st="7" end="7"/>
                                            </p:txEl>
                                          </p:spTgt>
                                        </p:tgtEl>
                                        <p:attrNameLst>
                                          <p:attrName>style.visibility</p:attrName>
                                        </p:attrNameLst>
                                      </p:cBhvr>
                                      <p:to>
                                        <p:strVal val="visible"/>
                                      </p:to>
                                    </p:set>
                                    <p:anim calcmode="lin" valueType="num">
                                      <p:cBhvr additive="base">
                                        <p:cTn id="47" dur="500"/>
                                        <p:tgtEl>
                                          <p:spTgt spid="23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38">
                                            <p:txEl>
                                              <p:pRg st="8" end="8"/>
                                            </p:txEl>
                                          </p:spTgt>
                                        </p:tgtEl>
                                        <p:attrNameLst>
                                          <p:attrName>style.visibility</p:attrName>
                                        </p:attrNameLst>
                                      </p:cBhvr>
                                      <p:to>
                                        <p:strVal val="visible"/>
                                      </p:to>
                                    </p:set>
                                    <p:anim calcmode="lin" valueType="num">
                                      <p:cBhvr additive="base">
                                        <p:cTn id="52" dur="500"/>
                                        <p:tgtEl>
                                          <p:spTgt spid="23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38">
                                            <p:txEl>
                                              <p:pRg st="9" end="9"/>
                                            </p:txEl>
                                          </p:spTgt>
                                        </p:tgtEl>
                                        <p:attrNameLst>
                                          <p:attrName>style.visibility</p:attrName>
                                        </p:attrNameLst>
                                      </p:cBhvr>
                                      <p:to>
                                        <p:strVal val="visible"/>
                                      </p:to>
                                    </p:set>
                                    <p:anim calcmode="lin" valueType="num">
                                      <p:cBhvr additive="base">
                                        <p:cTn id="57" dur="500"/>
                                        <p:tgtEl>
                                          <p:spTgt spid="23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38">
                                            <p:txEl>
                                              <p:pRg st="10" end="10"/>
                                            </p:txEl>
                                          </p:spTgt>
                                        </p:tgtEl>
                                        <p:attrNameLst>
                                          <p:attrName>style.visibility</p:attrName>
                                        </p:attrNameLst>
                                      </p:cBhvr>
                                      <p:to>
                                        <p:strVal val="visible"/>
                                      </p:to>
                                    </p:set>
                                    <p:anim calcmode="lin" valueType="num">
                                      <p:cBhvr additive="base">
                                        <p:cTn id="62" dur="500"/>
                                        <p:tgtEl>
                                          <p:spTgt spid="23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3"/>
        <p:cNvGrpSpPr/>
        <p:nvPr/>
      </p:nvGrpSpPr>
      <p:grpSpPr>
        <a:xfrm>
          <a:off x="0" y="0"/>
          <a:ext cx="0" cy="0"/>
          <a:chOff x="0" y="0"/>
          <a:chExt cx="0" cy="0"/>
        </a:xfrm>
      </p:grpSpPr>
      <p:pic>
        <p:nvPicPr>
          <p:cNvPr id="244" name="Google Shape;244;p22" descr="May be an image of snake"/>
          <p:cNvPicPr preferRelativeResize="0"/>
          <p:nvPr/>
        </p:nvPicPr>
        <p:blipFill rotWithShape="1">
          <a:blip r:embed="rId3">
            <a:alphaModFix/>
          </a:blip>
          <a:srcRect/>
          <a:stretch/>
        </p:blipFill>
        <p:spPr>
          <a:xfrm>
            <a:off x="402124" y="3749094"/>
            <a:ext cx="4272981" cy="2848654"/>
          </a:xfrm>
          <a:prstGeom prst="rect">
            <a:avLst/>
          </a:prstGeom>
          <a:noFill/>
          <a:ln>
            <a:noFill/>
          </a:ln>
        </p:spPr>
      </p:pic>
      <p:sp>
        <p:nvSpPr>
          <p:cNvPr id="245" name="Google Shape;245;p22"/>
          <p:cNvSpPr txBox="1">
            <a:spLocks noGrp="1"/>
          </p:cNvSpPr>
          <p:nvPr>
            <p:ph type="title"/>
          </p:nvPr>
        </p:nvSpPr>
        <p:spPr>
          <a:xfrm>
            <a:off x="389092" y="0"/>
            <a:ext cx="4276692" cy="69869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Stiletto snake </a:t>
            </a:r>
            <a:endParaRPr/>
          </a:p>
        </p:txBody>
      </p:sp>
      <p:sp>
        <p:nvSpPr>
          <p:cNvPr id="246" name="Google Shape;246;p22"/>
          <p:cNvSpPr txBox="1">
            <a:spLocks noGrp="1"/>
          </p:cNvSpPr>
          <p:nvPr>
            <p:ph type="body" idx="1"/>
          </p:nvPr>
        </p:nvSpPr>
        <p:spPr>
          <a:xfrm>
            <a:off x="4797083" y="349347"/>
            <a:ext cx="7394917" cy="6358597"/>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Char char="•"/>
            </a:pPr>
            <a:r>
              <a:rPr lang="en-ZA" sz="2000" b="1"/>
              <a:t>Size</a:t>
            </a:r>
            <a:endParaRPr sz="2000"/>
          </a:p>
          <a:p>
            <a:pPr marL="342900" lvl="0" indent="-342900" algn="l" rtl="0">
              <a:lnSpc>
                <a:spcPct val="90000"/>
              </a:lnSpc>
              <a:spcBef>
                <a:spcPts val="400"/>
              </a:spcBef>
              <a:spcAft>
                <a:spcPts val="0"/>
              </a:spcAft>
              <a:buClr>
                <a:schemeClr val="dk1"/>
              </a:buClr>
              <a:buSzPts val="2000"/>
              <a:buChar char="•"/>
            </a:pPr>
            <a:r>
              <a:rPr lang="en-ZA" sz="2000"/>
              <a:t>Adults 30-60cm, juveniles 15cm.</a:t>
            </a:r>
            <a:endParaRPr/>
          </a:p>
          <a:p>
            <a:pPr marL="342900" lvl="0" indent="-342900" algn="l" rtl="0">
              <a:lnSpc>
                <a:spcPct val="90000"/>
              </a:lnSpc>
              <a:spcBef>
                <a:spcPts val="400"/>
              </a:spcBef>
              <a:spcAft>
                <a:spcPts val="0"/>
              </a:spcAft>
              <a:buClr>
                <a:schemeClr val="dk1"/>
              </a:buClr>
              <a:buSzPts val="2000"/>
              <a:buChar char="•"/>
            </a:pPr>
            <a:r>
              <a:rPr lang="en-ZA" sz="2000" b="1"/>
              <a:t>Description</a:t>
            </a:r>
            <a:endParaRPr sz="2000"/>
          </a:p>
          <a:p>
            <a:pPr marL="342900" lvl="0" indent="-342900" algn="l" rtl="0">
              <a:lnSpc>
                <a:spcPct val="90000"/>
              </a:lnSpc>
              <a:spcBef>
                <a:spcPts val="400"/>
              </a:spcBef>
              <a:spcAft>
                <a:spcPts val="0"/>
              </a:spcAft>
              <a:buClr>
                <a:schemeClr val="dk1"/>
              </a:buClr>
              <a:buSzPts val="2000"/>
              <a:buChar char="•"/>
            </a:pPr>
            <a:r>
              <a:rPr lang="en-ZA" sz="2000"/>
              <a:t>This is a dark brown to black snake with small dark beady eyes, an indistinctive neck and a blunt ending tail with a sharp tip.  In certain regions this snake may have a cream white belly. When threatened, it will arch its neck and twitch around. </a:t>
            </a:r>
            <a:endParaRPr/>
          </a:p>
          <a:p>
            <a:pPr marL="342900" lvl="0" indent="-342900" algn="l" rtl="0">
              <a:lnSpc>
                <a:spcPct val="90000"/>
              </a:lnSpc>
              <a:spcBef>
                <a:spcPts val="400"/>
              </a:spcBef>
              <a:spcAft>
                <a:spcPts val="0"/>
              </a:spcAft>
              <a:buClr>
                <a:schemeClr val="dk1"/>
              </a:buClr>
              <a:buSzPts val="2000"/>
              <a:buChar char="•"/>
            </a:pPr>
            <a:r>
              <a:rPr lang="en-ZA" sz="2000" b="1"/>
              <a:t>Habitat</a:t>
            </a:r>
            <a:endParaRPr sz="2000"/>
          </a:p>
          <a:p>
            <a:pPr marL="342900" lvl="0" indent="-342900" algn="l" rtl="0">
              <a:lnSpc>
                <a:spcPct val="90000"/>
              </a:lnSpc>
              <a:spcBef>
                <a:spcPts val="400"/>
              </a:spcBef>
              <a:spcAft>
                <a:spcPts val="0"/>
              </a:spcAft>
              <a:buClr>
                <a:schemeClr val="dk1"/>
              </a:buClr>
              <a:buSzPts val="2000"/>
              <a:buChar char="•"/>
            </a:pPr>
            <a:r>
              <a:rPr lang="en-ZA" sz="2000"/>
              <a:t>Found through out most of Namibia, avoiding the true desert and far South. </a:t>
            </a:r>
            <a:endParaRPr/>
          </a:p>
          <a:p>
            <a:pPr marL="342900" lvl="0" indent="-342900" algn="l" rtl="0">
              <a:lnSpc>
                <a:spcPct val="90000"/>
              </a:lnSpc>
              <a:spcBef>
                <a:spcPts val="400"/>
              </a:spcBef>
              <a:spcAft>
                <a:spcPts val="0"/>
              </a:spcAft>
              <a:buClr>
                <a:schemeClr val="dk1"/>
              </a:buClr>
              <a:buSzPts val="2000"/>
              <a:buChar char="•"/>
            </a:pPr>
            <a:r>
              <a:rPr lang="en-ZA" sz="2000" b="1"/>
              <a:t>Habits</a:t>
            </a:r>
            <a:endParaRPr sz="2000"/>
          </a:p>
          <a:p>
            <a:pPr marL="342900" lvl="0" indent="-342900" algn="l" rtl="0">
              <a:lnSpc>
                <a:spcPct val="90000"/>
              </a:lnSpc>
              <a:spcBef>
                <a:spcPts val="400"/>
              </a:spcBef>
              <a:spcAft>
                <a:spcPts val="0"/>
              </a:spcAft>
              <a:buClr>
                <a:schemeClr val="dk1"/>
              </a:buClr>
              <a:buSzPts val="2000"/>
              <a:buChar char="•"/>
            </a:pPr>
            <a:r>
              <a:rPr lang="en-ZA" sz="2000"/>
              <a:t>Stiletto snakes are short-tempered and mainly active at night. They are often encountered after the rains. During the day they hide underneath rocks, rotting logs and in termite mounds. </a:t>
            </a:r>
            <a:endParaRPr/>
          </a:p>
          <a:p>
            <a:pPr marL="342900" lvl="0" indent="-342900" algn="l" rtl="0">
              <a:lnSpc>
                <a:spcPct val="90000"/>
              </a:lnSpc>
              <a:spcBef>
                <a:spcPts val="400"/>
              </a:spcBef>
              <a:spcAft>
                <a:spcPts val="0"/>
              </a:spcAft>
              <a:buClr>
                <a:schemeClr val="dk1"/>
              </a:buClr>
              <a:buSzPts val="2000"/>
              <a:buChar char="•"/>
            </a:pPr>
            <a:r>
              <a:rPr lang="en-ZA" sz="2000" b="1"/>
              <a:t>Venom</a:t>
            </a:r>
            <a:endParaRPr sz="2000"/>
          </a:p>
          <a:p>
            <a:pPr marL="342900" lvl="0" indent="-342900" algn="l" rtl="0">
              <a:lnSpc>
                <a:spcPct val="90000"/>
              </a:lnSpc>
              <a:spcBef>
                <a:spcPts val="400"/>
              </a:spcBef>
              <a:spcAft>
                <a:spcPts val="0"/>
              </a:spcAft>
              <a:buClr>
                <a:schemeClr val="dk1"/>
              </a:buClr>
              <a:buSzPts val="2000"/>
              <a:buChar char="•"/>
            </a:pPr>
            <a:r>
              <a:rPr lang="en-ZA" sz="2000"/>
              <a:t>Mostly cytotoxic, causing painful swelling, which may be followed by discolouration and blistering. A </a:t>
            </a:r>
            <a:r>
              <a:rPr lang="en-ZA" sz="2000" i="1"/>
              <a:t>single</a:t>
            </a:r>
            <a:r>
              <a:rPr lang="en-ZA" sz="2000"/>
              <a:t> fang puncture mark is present. Regional lymph nodes are involved and become swollen and tender. Mild neurotoxic effect results in nausea, vomiting, dry mouth and throat and headache.</a:t>
            </a:r>
            <a:endParaRPr/>
          </a:p>
        </p:txBody>
      </p:sp>
      <p:pic>
        <p:nvPicPr>
          <p:cNvPr id="247" name="Google Shape;247;p22"/>
          <p:cNvPicPr preferRelativeResize="0"/>
          <p:nvPr/>
        </p:nvPicPr>
        <p:blipFill rotWithShape="1">
          <a:blip r:embed="rId4">
            <a:alphaModFix/>
          </a:blip>
          <a:srcRect/>
          <a:stretch/>
        </p:blipFill>
        <p:spPr>
          <a:xfrm>
            <a:off x="398414" y="775895"/>
            <a:ext cx="4276691" cy="32689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p:tgtEl>
                                          <p:spTgt spid="24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 calcmode="lin" valueType="num">
                                      <p:cBhvr additive="base">
                                        <p:cTn id="12" dur="500"/>
                                        <p:tgtEl>
                                          <p:spTgt spid="24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6">
                                            <p:txEl>
                                              <p:pRg st="0" end="0"/>
                                            </p:txEl>
                                          </p:spTgt>
                                        </p:tgtEl>
                                        <p:attrNameLst>
                                          <p:attrName>style.visibility</p:attrName>
                                        </p:attrNameLst>
                                      </p:cBhvr>
                                      <p:to>
                                        <p:strVal val="visible"/>
                                      </p:to>
                                    </p:set>
                                    <p:anim calcmode="lin" valueType="num">
                                      <p:cBhvr additive="base">
                                        <p:cTn id="17" dur="500"/>
                                        <p:tgtEl>
                                          <p:spTgt spid="2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46">
                                            <p:txEl>
                                              <p:pRg st="1" end="1"/>
                                            </p:txEl>
                                          </p:spTgt>
                                        </p:tgtEl>
                                        <p:attrNameLst>
                                          <p:attrName>style.visibility</p:attrName>
                                        </p:attrNameLst>
                                      </p:cBhvr>
                                      <p:to>
                                        <p:strVal val="visible"/>
                                      </p:to>
                                    </p:set>
                                    <p:anim calcmode="lin" valueType="num">
                                      <p:cBhvr additive="base">
                                        <p:cTn id="22" dur="500"/>
                                        <p:tgtEl>
                                          <p:spTgt spid="24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6">
                                            <p:txEl>
                                              <p:pRg st="2" end="2"/>
                                            </p:txEl>
                                          </p:spTgt>
                                        </p:tgtEl>
                                        <p:attrNameLst>
                                          <p:attrName>style.visibility</p:attrName>
                                        </p:attrNameLst>
                                      </p:cBhvr>
                                      <p:to>
                                        <p:strVal val="visible"/>
                                      </p:to>
                                    </p:set>
                                    <p:anim calcmode="lin" valueType="num">
                                      <p:cBhvr additive="base">
                                        <p:cTn id="27" dur="500"/>
                                        <p:tgtEl>
                                          <p:spTgt spid="24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6">
                                            <p:txEl>
                                              <p:pRg st="3" end="3"/>
                                            </p:txEl>
                                          </p:spTgt>
                                        </p:tgtEl>
                                        <p:attrNameLst>
                                          <p:attrName>style.visibility</p:attrName>
                                        </p:attrNameLst>
                                      </p:cBhvr>
                                      <p:to>
                                        <p:strVal val="visible"/>
                                      </p:to>
                                    </p:set>
                                    <p:anim calcmode="lin" valueType="num">
                                      <p:cBhvr additive="base">
                                        <p:cTn id="32" dur="500"/>
                                        <p:tgtEl>
                                          <p:spTgt spid="24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6">
                                            <p:txEl>
                                              <p:pRg st="4" end="4"/>
                                            </p:txEl>
                                          </p:spTgt>
                                        </p:tgtEl>
                                        <p:attrNameLst>
                                          <p:attrName>style.visibility</p:attrName>
                                        </p:attrNameLst>
                                      </p:cBhvr>
                                      <p:to>
                                        <p:strVal val="visible"/>
                                      </p:to>
                                    </p:set>
                                    <p:anim calcmode="lin" valueType="num">
                                      <p:cBhvr additive="base">
                                        <p:cTn id="37" dur="500"/>
                                        <p:tgtEl>
                                          <p:spTgt spid="24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46">
                                            <p:txEl>
                                              <p:pRg st="5" end="5"/>
                                            </p:txEl>
                                          </p:spTgt>
                                        </p:tgtEl>
                                        <p:attrNameLst>
                                          <p:attrName>style.visibility</p:attrName>
                                        </p:attrNameLst>
                                      </p:cBhvr>
                                      <p:to>
                                        <p:strVal val="visible"/>
                                      </p:to>
                                    </p:set>
                                    <p:anim calcmode="lin" valueType="num">
                                      <p:cBhvr additive="base">
                                        <p:cTn id="42" dur="500"/>
                                        <p:tgtEl>
                                          <p:spTgt spid="24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46">
                                            <p:txEl>
                                              <p:pRg st="6" end="6"/>
                                            </p:txEl>
                                          </p:spTgt>
                                        </p:tgtEl>
                                        <p:attrNameLst>
                                          <p:attrName>style.visibility</p:attrName>
                                        </p:attrNameLst>
                                      </p:cBhvr>
                                      <p:to>
                                        <p:strVal val="visible"/>
                                      </p:to>
                                    </p:set>
                                    <p:anim calcmode="lin" valueType="num">
                                      <p:cBhvr additive="base">
                                        <p:cTn id="47" dur="500"/>
                                        <p:tgtEl>
                                          <p:spTgt spid="24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6">
                                            <p:txEl>
                                              <p:pRg st="7" end="7"/>
                                            </p:txEl>
                                          </p:spTgt>
                                        </p:tgtEl>
                                        <p:attrNameLst>
                                          <p:attrName>style.visibility</p:attrName>
                                        </p:attrNameLst>
                                      </p:cBhvr>
                                      <p:to>
                                        <p:strVal val="visible"/>
                                      </p:to>
                                    </p:set>
                                    <p:anim calcmode="lin" valueType="num">
                                      <p:cBhvr additive="base">
                                        <p:cTn id="52" dur="500"/>
                                        <p:tgtEl>
                                          <p:spTgt spid="24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46">
                                            <p:txEl>
                                              <p:pRg st="8" end="8"/>
                                            </p:txEl>
                                          </p:spTgt>
                                        </p:tgtEl>
                                        <p:attrNameLst>
                                          <p:attrName>style.visibility</p:attrName>
                                        </p:attrNameLst>
                                      </p:cBhvr>
                                      <p:to>
                                        <p:strVal val="visible"/>
                                      </p:to>
                                    </p:set>
                                    <p:anim calcmode="lin" valueType="num">
                                      <p:cBhvr additive="base">
                                        <p:cTn id="57" dur="500"/>
                                        <p:tgtEl>
                                          <p:spTgt spid="24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46">
                                            <p:txEl>
                                              <p:pRg st="9" end="9"/>
                                            </p:txEl>
                                          </p:spTgt>
                                        </p:tgtEl>
                                        <p:attrNameLst>
                                          <p:attrName>style.visibility</p:attrName>
                                        </p:attrNameLst>
                                      </p:cBhvr>
                                      <p:to>
                                        <p:strVal val="visible"/>
                                      </p:to>
                                    </p:set>
                                    <p:anim calcmode="lin" valueType="num">
                                      <p:cBhvr additive="base">
                                        <p:cTn id="62" dur="500"/>
                                        <p:tgtEl>
                                          <p:spTgt spid="24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1"/>
        <p:cNvGrpSpPr/>
        <p:nvPr/>
      </p:nvGrpSpPr>
      <p:grpSpPr>
        <a:xfrm>
          <a:off x="0" y="0"/>
          <a:ext cx="0" cy="0"/>
          <a:chOff x="0" y="0"/>
          <a:chExt cx="0" cy="0"/>
        </a:xfrm>
      </p:grpSpPr>
      <p:sp>
        <p:nvSpPr>
          <p:cNvPr id="252" name="Google Shape;252;p23"/>
          <p:cNvSpPr txBox="1">
            <a:spLocks noGrp="1"/>
          </p:cNvSpPr>
          <p:nvPr>
            <p:ph type="title"/>
          </p:nvPr>
        </p:nvSpPr>
        <p:spPr>
          <a:xfrm>
            <a:off x="270564" y="0"/>
            <a:ext cx="4276692" cy="1320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Sand Snakes/Whip Snakes </a:t>
            </a:r>
            <a:endParaRPr/>
          </a:p>
        </p:txBody>
      </p:sp>
      <p:sp>
        <p:nvSpPr>
          <p:cNvPr id="253" name="Google Shape;253;p23"/>
          <p:cNvSpPr txBox="1">
            <a:spLocks noGrp="1"/>
          </p:cNvSpPr>
          <p:nvPr>
            <p:ph type="body" idx="1"/>
          </p:nvPr>
        </p:nvSpPr>
        <p:spPr>
          <a:xfrm>
            <a:off x="4547256" y="154745"/>
            <a:ext cx="7644743" cy="6703255"/>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448"/>
              </a:spcBef>
              <a:spcAft>
                <a:spcPts val="0"/>
              </a:spcAft>
              <a:buClr>
                <a:schemeClr val="dk1"/>
              </a:buClr>
              <a:buSzPct val="100000"/>
              <a:buChar char="•"/>
            </a:pPr>
            <a:r>
              <a:rPr lang="en-ZA"/>
              <a:t>Adults 120cm-160cm, juveniles 27-30cm.</a:t>
            </a:r>
            <a:endParaRPr/>
          </a:p>
          <a:p>
            <a:pPr marL="342900" lvl="0" indent="-342900" algn="l" rtl="0">
              <a:spcBef>
                <a:spcPts val="448"/>
              </a:spcBef>
              <a:spcAft>
                <a:spcPts val="0"/>
              </a:spcAft>
              <a:buClr>
                <a:schemeClr val="dk1"/>
              </a:buClr>
              <a:buSzPct val="100000"/>
              <a:buChar char="•"/>
            </a:pPr>
            <a:r>
              <a:rPr lang="en-ZA" b="1"/>
              <a:t>Description</a:t>
            </a:r>
            <a:endParaRPr/>
          </a:p>
          <a:p>
            <a:pPr marL="342900" lvl="0" indent="-342900" algn="l" rtl="0">
              <a:spcBef>
                <a:spcPts val="448"/>
              </a:spcBef>
              <a:spcAft>
                <a:spcPts val="0"/>
              </a:spcAft>
              <a:buClr>
                <a:schemeClr val="dk1"/>
              </a:buClr>
              <a:buSzPct val="100000"/>
              <a:buChar char="•"/>
            </a:pPr>
            <a:r>
              <a:rPr lang="en-ZA"/>
              <a:t>These snakes have long, slender heads with prominent eyes. The head is brown above with a series of grey spots, which may continue onto the neck. Although there is a great deal of variation in colour and markings, the body is usually brown on top with a yellow to white belly. The slender, whip-like body mostly exhibits stripes - of different thickness and colour - running down the length of the body.</a:t>
            </a:r>
            <a:endParaRPr/>
          </a:p>
          <a:p>
            <a:pPr marL="342900" lvl="0" indent="-342900" algn="l" rtl="0">
              <a:spcBef>
                <a:spcPts val="448"/>
              </a:spcBef>
              <a:spcAft>
                <a:spcPts val="0"/>
              </a:spcAft>
              <a:buClr>
                <a:schemeClr val="dk1"/>
              </a:buClr>
              <a:buSzPct val="100000"/>
              <a:buChar char="•"/>
            </a:pPr>
            <a:r>
              <a:rPr lang="en-ZA" b="1"/>
              <a:t>Habitat</a:t>
            </a:r>
            <a:endParaRPr/>
          </a:p>
          <a:p>
            <a:pPr marL="342900" lvl="0" indent="-342900" algn="l" rtl="0">
              <a:spcBef>
                <a:spcPts val="448"/>
              </a:spcBef>
              <a:spcAft>
                <a:spcPts val="0"/>
              </a:spcAft>
              <a:buClr>
                <a:schemeClr val="dk1"/>
              </a:buClr>
              <a:buSzPct val="100000"/>
              <a:buChar char="•"/>
            </a:pPr>
            <a:r>
              <a:rPr lang="en-ZA"/>
              <a:t>This snake inhabits dry, sandy regions and rocky areas. They are also common in grasslands and in dry-moist savannah. They are found throughout Namibia, even in the Namib Desert.</a:t>
            </a:r>
            <a:endParaRPr/>
          </a:p>
          <a:p>
            <a:pPr marL="342900" lvl="0" indent="-342900" algn="l" rtl="0">
              <a:spcBef>
                <a:spcPts val="448"/>
              </a:spcBef>
              <a:spcAft>
                <a:spcPts val="0"/>
              </a:spcAft>
              <a:buClr>
                <a:schemeClr val="dk1"/>
              </a:buClr>
              <a:buSzPct val="100000"/>
              <a:buChar char="•"/>
            </a:pPr>
            <a:r>
              <a:rPr lang="en-ZA" b="1"/>
              <a:t>Habits</a:t>
            </a:r>
            <a:endParaRPr/>
          </a:p>
          <a:p>
            <a:pPr marL="342900" lvl="0" indent="-342900" algn="l" rtl="0">
              <a:spcBef>
                <a:spcPts val="448"/>
              </a:spcBef>
              <a:spcAft>
                <a:spcPts val="0"/>
              </a:spcAft>
              <a:buClr>
                <a:schemeClr val="dk1"/>
              </a:buClr>
              <a:buSzPct val="100000"/>
              <a:buChar char="•"/>
            </a:pPr>
            <a:r>
              <a:rPr lang="en-ZA"/>
              <a:t>It is a fast-moving diurnal (active during daytime) snake which mainly feeds on lizards, small rodents and frogs. </a:t>
            </a:r>
            <a:endParaRPr/>
          </a:p>
          <a:p>
            <a:pPr marL="342900" lvl="0" indent="-342900" algn="l" rtl="0">
              <a:spcBef>
                <a:spcPts val="448"/>
              </a:spcBef>
              <a:spcAft>
                <a:spcPts val="0"/>
              </a:spcAft>
              <a:buClr>
                <a:schemeClr val="dk1"/>
              </a:buClr>
              <a:buSzPct val="100000"/>
              <a:buChar char="•"/>
            </a:pPr>
            <a:r>
              <a:rPr lang="en-ZA" b="1"/>
              <a:t>Venom</a:t>
            </a:r>
            <a:endParaRPr/>
          </a:p>
          <a:p>
            <a:pPr marL="342900" lvl="0" indent="-342900" algn="l" rtl="0">
              <a:spcBef>
                <a:spcPts val="448"/>
              </a:spcBef>
              <a:spcAft>
                <a:spcPts val="0"/>
              </a:spcAft>
              <a:buClr>
                <a:schemeClr val="dk1"/>
              </a:buClr>
              <a:buSzPct val="100000"/>
              <a:buChar char="•"/>
            </a:pPr>
            <a:r>
              <a:rPr lang="en-ZA"/>
              <a:t>Mildly venomous having no effect on man. </a:t>
            </a:r>
            <a:endParaRPr/>
          </a:p>
          <a:p>
            <a:pPr marL="342900" lvl="0" indent="-200660" algn="l" rtl="0">
              <a:spcBef>
                <a:spcPts val="448"/>
              </a:spcBef>
              <a:spcAft>
                <a:spcPts val="0"/>
              </a:spcAft>
              <a:buClr>
                <a:schemeClr val="dk1"/>
              </a:buClr>
              <a:buSzPct val="100000"/>
              <a:buNone/>
            </a:pPr>
            <a:endParaRPr/>
          </a:p>
        </p:txBody>
      </p:sp>
      <p:pic>
        <p:nvPicPr>
          <p:cNvPr id="254" name="Google Shape;254;p23"/>
          <p:cNvPicPr preferRelativeResize="0"/>
          <p:nvPr/>
        </p:nvPicPr>
        <p:blipFill rotWithShape="1">
          <a:blip r:embed="rId3">
            <a:alphaModFix/>
          </a:blip>
          <a:srcRect/>
          <a:stretch/>
        </p:blipFill>
        <p:spPr>
          <a:xfrm>
            <a:off x="153844" y="1505243"/>
            <a:ext cx="2215698" cy="1478978"/>
          </a:xfrm>
          <a:prstGeom prst="rect">
            <a:avLst/>
          </a:prstGeom>
          <a:noFill/>
          <a:ln>
            <a:noFill/>
          </a:ln>
        </p:spPr>
      </p:pic>
      <p:pic>
        <p:nvPicPr>
          <p:cNvPr id="255" name="Google Shape;255;p23" descr="May be an image of text that says &quot;Francois Thear&quot;"/>
          <p:cNvPicPr preferRelativeResize="0"/>
          <p:nvPr/>
        </p:nvPicPr>
        <p:blipFill rotWithShape="1">
          <a:blip r:embed="rId4">
            <a:alphaModFix/>
          </a:blip>
          <a:srcRect/>
          <a:stretch/>
        </p:blipFill>
        <p:spPr>
          <a:xfrm>
            <a:off x="2369542" y="1505243"/>
            <a:ext cx="2218467" cy="1478978"/>
          </a:xfrm>
          <a:prstGeom prst="rect">
            <a:avLst/>
          </a:prstGeom>
          <a:noFill/>
          <a:ln>
            <a:noFill/>
          </a:ln>
        </p:spPr>
      </p:pic>
      <p:pic>
        <p:nvPicPr>
          <p:cNvPr id="256" name="Google Shape;256;p23" descr="No photo description available."/>
          <p:cNvPicPr preferRelativeResize="0"/>
          <p:nvPr/>
        </p:nvPicPr>
        <p:blipFill rotWithShape="1">
          <a:blip r:embed="rId5">
            <a:alphaModFix/>
          </a:blip>
          <a:srcRect/>
          <a:stretch/>
        </p:blipFill>
        <p:spPr>
          <a:xfrm>
            <a:off x="153844" y="2984221"/>
            <a:ext cx="2215014" cy="1476676"/>
          </a:xfrm>
          <a:prstGeom prst="rect">
            <a:avLst/>
          </a:prstGeom>
          <a:noFill/>
          <a:ln>
            <a:noFill/>
          </a:ln>
        </p:spPr>
      </p:pic>
      <p:pic>
        <p:nvPicPr>
          <p:cNvPr id="257" name="Google Shape;257;p23" descr="No photo description available."/>
          <p:cNvPicPr preferRelativeResize="0"/>
          <p:nvPr/>
        </p:nvPicPr>
        <p:blipFill rotWithShape="1">
          <a:blip r:embed="rId6">
            <a:alphaModFix/>
          </a:blip>
          <a:srcRect/>
          <a:stretch/>
        </p:blipFill>
        <p:spPr>
          <a:xfrm>
            <a:off x="2368157" y="2984676"/>
            <a:ext cx="2218467" cy="1478521"/>
          </a:xfrm>
          <a:prstGeom prst="rect">
            <a:avLst/>
          </a:prstGeom>
          <a:noFill/>
          <a:ln>
            <a:noFill/>
          </a:ln>
        </p:spPr>
      </p:pic>
      <p:pic>
        <p:nvPicPr>
          <p:cNvPr id="258" name="Google Shape;258;p23" descr="No photo description available."/>
          <p:cNvPicPr preferRelativeResize="0"/>
          <p:nvPr/>
        </p:nvPicPr>
        <p:blipFill rotWithShape="1">
          <a:blip r:embed="rId7">
            <a:alphaModFix/>
          </a:blip>
          <a:srcRect/>
          <a:stretch/>
        </p:blipFill>
        <p:spPr>
          <a:xfrm>
            <a:off x="153844" y="4460898"/>
            <a:ext cx="2215697" cy="1476676"/>
          </a:xfrm>
          <a:prstGeom prst="rect">
            <a:avLst/>
          </a:prstGeom>
          <a:noFill/>
          <a:ln>
            <a:noFill/>
          </a:ln>
        </p:spPr>
      </p:pic>
      <p:pic>
        <p:nvPicPr>
          <p:cNvPr id="259" name="Google Shape;259;p23" descr="No photo description available."/>
          <p:cNvPicPr preferRelativeResize="0"/>
          <p:nvPr/>
        </p:nvPicPr>
        <p:blipFill rotWithShape="1">
          <a:blip r:embed="rId8">
            <a:alphaModFix/>
          </a:blip>
          <a:srcRect/>
          <a:stretch/>
        </p:blipFill>
        <p:spPr>
          <a:xfrm>
            <a:off x="2366772" y="4460443"/>
            <a:ext cx="2215698" cy="14766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3"/>
        <p:cNvGrpSpPr/>
        <p:nvPr/>
      </p:nvGrpSpPr>
      <p:grpSpPr>
        <a:xfrm>
          <a:off x="0" y="0"/>
          <a:ext cx="0" cy="0"/>
          <a:chOff x="0" y="0"/>
          <a:chExt cx="0" cy="0"/>
        </a:xfrm>
      </p:grpSpPr>
      <p:sp>
        <p:nvSpPr>
          <p:cNvPr id="264" name="Google Shape;264;p24"/>
          <p:cNvSpPr txBox="1">
            <a:spLocks noGrp="1"/>
          </p:cNvSpPr>
          <p:nvPr>
            <p:ph type="title"/>
          </p:nvPr>
        </p:nvSpPr>
        <p:spPr>
          <a:xfrm>
            <a:off x="228361" y="145366"/>
            <a:ext cx="4276692" cy="65649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Brown House Snake </a:t>
            </a:r>
            <a:endParaRPr/>
          </a:p>
        </p:txBody>
      </p:sp>
      <p:sp>
        <p:nvSpPr>
          <p:cNvPr id="265" name="Google Shape;265;p24"/>
          <p:cNvSpPr txBox="1">
            <a:spLocks noGrp="1"/>
          </p:cNvSpPr>
          <p:nvPr>
            <p:ph type="body" idx="1"/>
          </p:nvPr>
        </p:nvSpPr>
        <p:spPr>
          <a:xfrm>
            <a:off x="4698609" y="145366"/>
            <a:ext cx="7265030" cy="643128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544"/>
              </a:spcBef>
              <a:spcAft>
                <a:spcPts val="0"/>
              </a:spcAft>
              <a:buClr>
                <a:schemeClr val="dk1"/>
              </a:buClr>
              <a:buSzPct val="100000"/>
              <a:buChar char="•"/>
            </a:pPr>
            <a:r>
              <a:rPr lang="en-ZA"/>
              <a:t>Adults 60cm-100cm, juveniles 19-26cm.</a:t>
            </a:r>
            <a:r>
              <a:rPr lang="en-ZA" b="1"/>
              <a:t> </a:t>
            </a:r>
            <a:endParaRPr/>
          </a:p>
          <a:p>
            <a:pPr marL="342900" lvl="0" indent="-342900" algn="l" rtl="0">
              <a:spcBef>
                <a:spcPts val="544"/>
              </a:spcBef>
              <a:spcAft>
                <a:spcPts val="0"/>
              </a:spcAft>
              <a:buClr>
                <a:schemeClr val="dk1"/>
              </a:buClr>
              <a:buSzPct val="100000"/>
              <a:buChar char="•"/>
            </a:pPr>
            <a:r>
              <a:rPr lang="en-ZA" b="1"/>
              <a:t>Description</a:t>
            </a:r>
            <a:endParaRPr/>
          </a:p>
          <a:p>
            <a:pPr marL="342900" lvl="0" indent="-342900" algn="l" rtl="0">
              <a:spcBef>
                <a:spcPts val="544"/>
              </a:spcBef>
              <a:spcAft>
                <a:spcPts val="0"/>
              </a:spcAft>
              <a:buClr>
                <a:schemeClr val="dk1"/>
              </a:buClr>
              <a:buSzPct val="100000"/>
              <a:buChar char="•"/>
            </a:pPr>
            <a:r>
              <a:rPr lang="en-ZA"/>
              <a:t>Above dark to light brown with a cream white belly. There are two whitish to yellow stripes on each side of the head that runs from the tip of the nose, passing respectively above and underneath each eye, to the back of the head. </a:t>
            </a:r>
            <a:endParaRPr/>
          </a:p>
          <a:p>
            <a:pPr marL="342900" lvl="0" indent="-342900" algn="l" rtl="0">
              <a:spcBef>
                <a:spcPts val="544"/>
              </a:spcBef>
              <a:spcAft>
                <a:spcPts val="0"/>
              </a:spcAft>
              <a:buClr>
                <a:schemeClr val="dk1"/>
              </a:buClr>
              <a:buSzPct val="100000"/>
              <a:buChar char="•"/>
            </a:pPr>
            <a:r>
              <a:rPr lang="en-ZA" b="1"/>
              <a:t>Habitat</a:t>
            </a:r>
            <a:endParaRPr/>
          </a:p>
          <a:p>
            <a:pPr marL="342900" lvl="0" indent="-342900" algn="l" rtl="0">
              <a:spcBef>
                <a:spcPts val="544"/>
              </a:spcBef>
              <a:spcAft>
                <a:spcPts val="0"/>
              </a:spcAft>
              <a:buClr>
                <a:schemeClr val="dk1"/>
              </a:buClr>
              <a:buSzPct val="100000"/>
              <a:buChar char="•"/>
            </a:pPr>
            <a:r>
              <a:rPr lang="en-ZA"/>
              <a:t>Found through out Namibia. They are especially common around dwellings. </a:t>
            </a:r>
            <a:endParaRPr/>
          </a:p>
          <a:p>
            <a:pPr marL="342900" lvl="0" indent="-342900" algn="l" rtl="0">
              <a:spcBef>
                <a:spcPts val="544"/>
              </a:spcBef>
              <a:spcAft>
                <a:spcPts val="0"/>
              </a:spcAft>
              <a:buClr>
                <a:schemeClr val="dk1"/>
              </a:buClr>
              <a:buSzPct val="100000"/>
              <a:buChar char="•"/>
            </a:pPr>
            <a:r>
              <a:rPr lang="en-ZA" b="1"/>
              <a:t>Habits</a:t>
            </a:r>
            <a:endParaRPr/>
          </a:p>
          <a:p>
            <a:pPr marL="342900" lvl="0" indent="-342900" algn="l" rtl="0">
              <a:spcBef>
                <a:spcPts val="544"/>
              </a:spcBef>
              <a:spcAft>
                <a:spcPts val="0"/>
              </a:spcAft>
              <a:buClr>
                <a:schemeClr val="dk1"/>
              </a:buClr>
              <a:buSzPct val="100000"/>
              <a:buChar char="•"/>
            </a:pPr>
            <a:r>
              <a:rPr lang="en-ZA"/>
              <a:t>This snake emerges at night in search for food (small rodents, bats, lizards and frogs). </a:t>
            </a:r>
            <a:endParaRPr/>
          </a:p>
          <a:p>
            <a:pPr marL="342900" lvl="0" indent="-342900" algn="l" rtl="0">
              <a:spcBef>
                <a:spcPts val="544"/>
              </a:spcBef>
              <a:spcAft>
                <a:spcPts val="0"/>
              </a:spcAft>
              <a:buClr>
                <a:schemeClr val="dk1"/>
              </a:buClr>
              <a:buSzPct val="100000"/>
              <a:buChar char="•"/>
            </a:pPr>
            <a:r>
              <a:rPr lang="en-ZA" b="1"/>
              <a:t>Venom</a:t>
            </a:r>
            <a:endParaRPr/>
          </a:p>
          <a:p>
            <a:pPr marL="342900" lvl="0" indent="-342900" algn="l" rtl="0">
              <a:spcBef>
                <a:spcPts val="544"/>
              </a:spcBef>
              <a:spcAft>
                <a:spcPts val="0"/>
              </a:spcAft>
              <a:buClr>
                <a:schemeClr val="dk1"/>
              </a:buClr>
              <a:buSzPct val="100000"/>
              <a:buChar char="•"/>
            </a:pPr>
            <a:r>
              <a:rPr lang="en-ZA"/>
              <a:t>Non-venomous. </a:t>
            </a:r>
            <a:endParaRPr/>
          </a:p>
          <a:p>
            <a:pPr marL="342900" lvl="0" indent="-170180" algn="l" rtl="0">
              <a:spcBef>
                <a:spcPts val="544"/>
              </a:spcBef>
              <a:spcAft>
                <a:spcPts val="0"/>
              </a:spcAft>
              <a:buClr>
                <a:schemeClr val="dk1"/>
              </a:buClr>
              <a:buSzPct val="100000"/>
              <a:buNone/>
            </a:pPr>
            <a:endParaRPr/>
          </a:p>
        </p:txBody>
      </p:sp>
      <p:pic>
        <p:nvPicPr>
          <p:cNvPr id="266" name="Google Shape;266;p24"/>
          <p:cNvPicPr preferRelativeResize="0"/>
          <p:nvPr/>
        </p:nvPicPr>
        <p:blipFill rotWithShape="1">
          <a:blip r:embed="rId3">
            <a:alphaModFix/>
          </a:blip>
          <a:srcRect/>
          <a:stretch/>
        </p:blipFill>
        <p:spPr>
          <a:xfrm>
            <a:off x="302220" y="801858"/>
            <a:ext cx="4128973" cy="5774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base">
                                        <p:cTn id="7" dur="500"/>
                                        <p:tgtEl>
                                          <p:spTgt spid="26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 calcmode="lin" valueType="num">
                                      <p:cBhvr additive="base">
                                        <p:cTn id="12" dur="500"/>
                                        <p:tgtEl>
                                          <p:spTgt spid="26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5">
                                            <p:txEl>
                                              <p:pRg st="0" end="0"/>
                                            </p:txEl>
                                          </p:spTgt>
                                        </p:tgtEl>
                                        <p:attrNameLst>
                                          <p:attrName>style.visibility</p:attrName>
                                        </p:attrNameLst>
                                      </p:cBhvr>
                                      <p:to>
                                        <p:strVal val="visible"/>
                                      </p:to>
                                    </p:set>
                                    <p:anim calcmode="lin" valueType="num">
                                      <p:cBhvr additive="base">
                                        <p:cTn id="17" dur="500"/>
                                        <p:tgtEl>
                                          <p:spTgt spid="2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65">
                                            <p:txEl>
                                              <p:pRg st="1" end="1"/>
                                            </p:txEl>
                                          </p:spTgt>
                                        </p:tgtEl>
                                        <p:attrNameLst>
                                          <p:attrName>style.visibility</p:attrName>
                                        </p:attrNameLst>
                                      </p:cBhvr>
                                      <p:to>
                                        <p:strVal val="visible"/>
                                      </p:to>
                                    </p:set>
                                    <p:anim calcmode="lin" valueType="num">
                                      <p:cBhvr additive="base">
                                        <p:cTn id="22" dur="500"/>
                                        <p:tgtEl>
                                          <p:spTgt spid="2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5">
                                            <p:txEl>
                                              <p:pRg st="2" end="2"/>
                                            </p:txEl>
                                          </p:spTgt>
                                        </p:tgtEl>
                                        <p:attrNameLst>
                                          <p:attrName>style.visibility</p:attrName>
                                        </p:attrNameLst>
                                      </p:cBhvr>
                                      <p:to>
                                        <p:strVal val="visible"/>
                                      </p:to>
                                    </p:set>
                                    <p:anim calcmode="lin" valueType="num">
                                      <p:cBhvr additive="base">
                                        <p:cTn id="27" dur="500"/>
                                        <p:tgtEl>
                                          <p:spTgt spid="2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5">
                                            <p:txEl>
                                              <p:pRg st="3" end="3"/>
                                            </p:txEl>
                                          </p:spTgt>
                                        </p:tgtEl>
                                        <p:attrNameLst>
                                          <p:attrName>style.visibility</p:attrName>
                                        </p:attrNameLst>
                                      </p:cBhvr>
                                      <p:to>
                                        <p:strVal val="visible"/>
                                      </p:to>
                                    </p:set>
                                    <p:anim calcmode="lin" valueType="num">
                                      <p:cBhvr additive="base">
                                        <p:cTn id="32" dur="500"/>
                                        <p:tgtEl>
                                          <p:spTgt spid="2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5">
                                            <p:txEl>
                                              <p:pRg st="4" end="4"/>
                                            </p:txEl>
                                          </p:spTgt>
                                        </p:tgtEl>
                                        <p:attrNameLst>
                                          <p:attrName>style.visibility</p:attrName>
                                        </p:attrNameLst>
                                      </p:cBhvr>
                                      <p:to>
                                        <p:strVal val="visible"/>
                                      </p:to>
                                    </p:set>
                                    <p:anim calcmode="lin" valueType="num">
                                      <p:cBhvr additive="base">
                                        <p:cTn id="37" dur="500"/>
                                        <p:tgtEl>
                                          <p:spTgt spid="2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5">
                                            <p:txEl>
                                              <p:pRg st="5" end="5"/>
                                            </p:txEl>
                                          </p:spTgt>
                                        </p:tgtEl>
                                        <p:attrNameLst>
                                          <p:attrName>style.visibility</p:attrName>
                                        </p:attrNameLst>
                                      </p:cBhvr>
                                      <p:to>
                                        <p:strVal val="visible"/>
                                      </p:to>
                                    </p:set>
                                    <p:anim calcmode="lin" valueType="num">
                                      <p:cBhvr additive="base">
                                        <p:cTn id="42" dur="500"/>
                                        <p:tgtEl>
                                          <p:spTgt spid="26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65">
                                            <p:txEl>
                                              <p:pRg st="6" end="6"/>
                                            </p:txEl>
                                          </p:spTgt>
                                        </p:tgtEl>
                                        <p:attrNameLst>
                                          <p:attrName>style.visibility</p:attrName>
                                        </p:attrNameLst>
                                      </p:cBhvr>
                                      <p:to>
                                        <p:strVal val="visible"/>
                                      </p:to>
                                    </p:set>
                                    <p:anim calcmode="lin" valueType="num">
                                      <p:cBhvr additive="base">
                                        <p:cTn id="47" dur="500"/>
                                        <p:tgtEl>
                                          <p:spTgt spid="26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65">
                                            <p:txEl>
                                              <p:pRg st="7" end="7"/>
                                            </p:txEl>
                                          </p:spTgt>
                                        </p:tgtEl>
                                        <p:attrNameLst>
                                          <p:attrName>style.visibility</p:attrName>
                                        </p:attrNameLst>
                                      </p:cBhvr>
                                      <p:to>
                                        <p:strVal val="visible"/>
                                      </p:to>
                                    </p:set>
                                    <p:anim calcmode="lin" valueType="num">
                                      <p:cBhvr additive="base">
                                        <p:cTn id="52" dur="500"/>
                                        <p:tgtEl>
                                          <p:spTgt spid="26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65">
                                            <p:txEl>
                                              <p:pRg st="8" end="8"/>
                                            </p:txEl>
                                          </p:spTgt>
                                        </p:tgtEl>
                                        <p:attrNameLst>
                                          <p:attrName>style.visibility</p:attrName>
                                        </p:attrNameLst>
                                      </p:cBhvr>
                                      <p:to>
                                        <p:strVal val="visible"/>
                                      </p:to>
                                    </p:set>
                                    <p:anim calcmode="lin" valueType="num">
                                      <p:cBhvr additive="base">
                                        <p:cTn id="57" dur="500"/>
                                        <p:tgtEl>
                                          <p:spTgt spid="26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65">
                                            <p:txEl>
                                              <p:pRg st="9" end="9"/>
                                            </p:txEl>
                                          </p:spTgt>
                                        </p:tgtEl>
                                        <p:attrNameLst>
                                          <p:attrName>style.visibility</p:attrName>
                                        </p:attrNameLst>
                                      </p:cBhvr>
                                      <p:to>
                                        <p:strVal val="visible"/>
                                      </p:to>
                                    </p:set>
                                    <p:anim calcmode="lin" valueType="num">
                                      <p:cBhvr additive="base">
                                        <p:cTn id="62" dur="500"/>
                                        <p:tgtEl>
                                          <p:spTgt spid="26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5">
                                            <p:txEl>
                                              <p:pRg st="10" end="10"/>
                                            </p:txEl>
                                          </p:spTgt>
                                        </p:tgtEl>
                                        <p:attrNameLst>
                                          <p:attrName>style.visibility</p:attrName>
                                        </p:attrNameLst>
                                      </p:cBhvr>
                                      <p:to>
                                        <p:strVal val="visible"/>
                                      </p:to>
                                    </p:set>
                                    <p:anim calcmode="lin" valueType="num">
                                      <p:cBhvr additive="base">
                                        <p:cTn id="67" dur="500"/>
                                        <p:tgtEl>
                                          <p:spTgt spid="26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0"/>
        <p:cNvGrpSpPr/>
        <p:nvPr/>
      </p:nvGrpSpPr>
      <p:grpSpPr>
        <a:xfrm>
          <a:off x="0" y="0"/>
          <a:ext cx="0" cy="0"/>
          <a:chOff x="0" y="0"/>
          <a:chExt cx="0" cy="0"/>
        </a:xfrm>
      </p:grpSpPr>
      <p:sp>
        <p:nvSpPr>
          <p:cNvPr id="271" name="Google Shape;271;p25"/>
          <p:cNvSpPr txBox="1">
            <a:spLocks noGrp="1"/>
          </p:cNvSpPr>
          <p:nvPr>
            <p:ph type="title"/>
          </p:nvPr>
        </p:nvSpPr>
        <p:spPr>
          <a:xfrm>
            <a:off x="275740" y="0"/>
            <a:ext cx="4276692" cy="7690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Mole snake </a:t>
            </a:r>
            <a:endParaRPr/>
          </a:p>
        </p:txBody>
      </p:sp>
      <p:sp>
        <p:nvSpPr>
          <p:cNvPr id="272" name="Google Shape;272;p25"/>
          <p:cNvSpPr txBox="1">
            <a:spLocks noGrp="1"/>
          </p:cNvSpPr>
          <p:nvPr>
            <p:ph type="body" idx="1"/>
          </p:nvPr>
        </p:nvSpPr>
        <p:spPr>
          <a:xfrm>
            <a:off x="4698608" y="618978"/>
            <a:ext cx="7493391" cy="6239021"/>
          </a:xfrm>
          <a:prstGeom prst="rect">
            <a:avLst/>
          </a:prstGeom>
          <a:noFill/>
          <a:ln>
            <a:noFill/>
          </a:ln>
        </p:spPr>
        <p:txBody>
          <a:bodyPr spcFirstLastPara="1" wrap="square" lIns="91425" tIns="45700" rIns="91425" bIns="45700" anchor="t" anchorCtr="0">
            <a:normAutofit fontScale="47500" lnSpcReduction="20000"/>
          </a:bodyPr>
          <a:lstStyle/>
          <a:p>
            <a:pPr marL="342900" lvl="0" indent="-342931" algn="l" rtl="0">
              <a:spcBef>
                <a:spcPts val="0"/>
              </a:spcBef>
              <a:spcAft>
                <a:spcPts val="0"/>
              </a:spcAft>
              <a:buClr>
                <a:schemeClr val="dk1"/>
              </a:buClr>
              <a:buSzPct val="100000"/>
              <a:buChar char="•"/>
            </a:pPr>
            <a:r>
              <a:rPr lang="en-ZA" sz="4300" b="1"/>
              <a:t>Size</a:t>
            </a:r>
            <a:endParaRPr sz="4300"/>
          </a:p>
          <a:p>
            <a:pPr marL="342900" lvl="0" indent="-342931" algn="l" rtl="0">
              <a:spcBef>
                <a:spcPts val="408"/>
              </a:spcBef>
              <a:spcAft>
                <a:spcPts val="0"/>
              </a:spcAft>
              <a:buClr>
                <a:schemeClr val="dk1"/>
              </a:buClr>
              <a:buSzPct val="100000"/>
              <a:buChar char="•"/>
            </a:pPr>
            <a:r>
              <a:rPr lang="en-ZA" sz="4300"/>
              <a:t>Adults 100cm - 200cm, juveniles 20-30cm. </a:t>
            </a:r>
            <a:endParaRPr/>
          </a:p>
          <a:p>
            <a:pPr marL="342900" lvl="0" indent="-342931" algn="l" rtl="0">
              <a:spcBef>
                <a:spcPts val="408"/>
              </a:spcBef>
              <a:spcAft>
                <a:spcPts val="0"/>
              </a:spcAft>
              <a:buClr>
                <a:schemeClr val="dk1"/>
              </a:buClr>
              <a:buSzPct val="100000"/>
              <a:buChar char="•"/>
            </a:pPr>
            <a:r>
              <a:rPr lang="en-ZA" sz="4300" b="1"/>
              <a:t>Description</a:t>
            </a:r>
            <a:endParaRPr sz="4300"/>
          </a:p>
          <a:p>
            <a:pPr marL="342900" lvl="0" indent="-342931" algn="l" rtl="0">
              <a:spcBef>
                <a:spcPts val="408"/>
              </a:spcBef>
              <a:spcAft>
                <a:spcPts val="0"/>
              </a:spcAft>
              <a:buClr>
                <a:schemeClr val="dk1"/>
              </a:buClr>
              <a:buSzPct val="100000"/>
              <a:buChar char="•"/>
            </a:pPr>
            <a:r>
              <a:rPr lang="en-ZA" sz="4300"/>
              <a:t>They are large constrictor snakes with pointed snouts and small heads and indistinct necks which are well adapted for life underground. Adults are usually uniform light grey above (may also be brick red, brown or black) with a white to salmon coloured belly, occasionally with darker blotches. Juveniles are light brown above with a dark zigzag pattern, sometimes with whitish spots.</a:t>
            </a:r>
            <a:r>
              <a:rPr lang="en-ZA" sz="4300" b="1"/>
              <a:t> </a:t>
            </a:r>
            <a:endParaRPr sz="4300"/>
          </a:p>
          <a:p>
            <a:pPr marL="342900" lvl="0" indent="-342931" algn="l" rtl="0">
              <a:spcBef>
                <a:spcPts val="408"/>
              </a:spcBef>
              <a:spcAft>
                <a:spcPts val="0"/>
              </a:spcAft>
              <a:buClr>
                <a:schemeClr val="dk1"/>
              </a:buClr>
              <a:buSzPct val="100000"/>
              <a:buChar char="•"/>
            </a:pPr>
            <a:r>
              <a:rPr lang="en-ZA" sz="4300" b="1"/>
              <a:t>Habitat</a:t>
            </a:r>
            <a:endParaRPr sz="4300"/>
          </a:p>
          <a:p>
            <a:pPr marL="342900" lvl="0" indent="-342931" algn="l" rtl="0">
              <a:spcBef>
                <a:spcPts val="408"/>
              </a:spcBef>
              <a:spcAft>
                <a:spcPts val="0"/>
              </a:spcAft>
              <a:buClr>
                <a:schemeClr val="dk1"/>
              </a:buClr>
              <a:buSzPct val="100000"/>
              <a:buChar char="•"/>
            </a:pPr>
            <a:r>
              <a:rPr lang="en-ZA" sz="4300"/>
              <a:t>Mainly found in mountainous and desert terrain. They are common in sandy and grassveld regions. </a:t>
            </a:r>
            <a:endParaRPr/>
          </a:p>
          <a:p>
            <a:pPr marL="342900" lvl="0" indent="-342931" algn="l" rtl="0">
              <a:spcBef>
                <a:spcPts val="408"/>
              </a:spcBef>
              <a:spcAft>
                <a:spcPts val="0"/>
              </a:spcAft>
              <a:buClr>
                <a:schemeClr val="dk1"/>
              </a:buClr>
              <a:buSzPct val="100000"/>
              <a:buChar char="•"/>
            </a:pPr>
            <a:r>
              <a:rPr lang="en-ZA" sz="4300" b="1"/>
              <a:t>Habits</a:t>
            </a:r>
            <a:endParaRPr sz="4300"/>
          </a:p>
          <a:p>
            <a:pPr marL="342900" lvl="0" indent="-342931" algn="l" rtl="0">
              <a:spcBef>
                <a:spcPts val="408"/>
              </a:spcBef>
              <a:spcAft>
                <a:spcPts val="0"/>
              </a:spcAft>
              <a:buClr>
                <a:schemeClr val="dk1"/>
              </a:buClr>
              <a:buSzPct val="100000"/>
              <a:buChar char="•"/>
            </a:pPr>
            <a:r>
              <a:rPr lang="en-ZA" sz="4300"/>
              <a:t>Mole snakes are mainly diurnal (active during daytime) but spend most of their lives underground hunting moles and other small mammals. Prey is often seized by the head and constricted. </a:t>
            </a:r>
            <a:endParaRPr/>
          </a:p>
          <a:p>
            <a:pPr marL="342900" lvl="0" indent="-342931" algn="l" rtl="0">
              <a:spcBef>
                <a:spcPts val="408"/>
              </a:spcBef>
              <a:spcAft>
                <a:spcPts val="0"/>
              </a:spcAft>
              <a:buClr>
                <a:schemeClr val="dk1"/>
              </a:buClr>
              <a:buSzPct val="100000"/>
              <a:buChar char="•"/>
            </a:pPr>
            <a:r>
              <a:rPr lang="en-ZA" sz="4300" b="1"/>
              <a:t>Venom</a:t>
            </a:r>
            <a:endParaRPr sz="4300"/>
          </a:p>
          <a:p>
            <a:pPr marL="342900" lvl="0" indent="-342931" algn="l" rtl="0">
              <a:spcBef>
                <a:spcPts val="408"/>
              </a:spcBef>
              <a:spcAft>
                <a:spcPts val="0"/>
              </a:spcAft>
              <a:buClr>
                <a:schemeClr val="dk1"/>
              </a:buClr>
              <a:buSzPct val="100000"/>
              <a:buChar char="•"/>
            </a:pPr>
            <a:r>
              <a:rPr lang="en-ZA" sz="4300"/>
              <a:t>Non-venomous, however large individuals can inflict a serious bite which may require stitches. </a:t>
            </a:r>
            <a:endParaRPr/>
          </a:p>
          <a:p>
            <a:pPr marL="342900" lvl="0" indent="-246380" algn="l" rtl="0">
              <a:spcBef>
                <a:spcPts val="304"/>
              </a:spcBef>
              <a:spcAft>
                <a:spcPts val="0"/>
              </a:spcAft>
              <a:buClr>
                <a:schemeClr val="dk1"/>
              </a:buClr>
              <a:buSzPct val="100000"/>
              <a:buNone/>
            </a:pPr>
            <a:endParaRPr/>
          </a:p>
        </p:txBody>
      </p:sp>
      <p:pic>
        <p:nvPicPr>
          <p:cNvPr id="273" name="Google Shape;273;p25"/>
          <p:cNvPicPr preferRelativeResize="0"/>
          <p:nvPr/>
        </p:nvPicPr>
        <p:blipFill rotWithShape="1">
          <a:blip r:embed="rId3">
            <a:alphaModFix/>
          </a:blip>
          <a:srcRect/>
          <a:stretch/>
        </p:blipFill>
        <p:spPr>
          <a:xfrm>
            <a:off x="321290" y="1125416"/>
            <a:ext cx="4185592" cy="55807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500"/>
                                        <p:tgtEl>
                                          <p:spTgt spid="27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3"/>
                                        </p:tgtEl>
                                        <p:attrNameLst>
                                          <p:attrName>style.visibility</p:attrName>
                                        </p:attrNameLst>
                                      </p:cBhvr>
                                      <p:to>
                                        <p:strVal val="visible"/>
                                      </p:to>
                                    </p:set>
                                    <p:anim calcmode="lin" valueType="num">
                                      <p:cBhvr additive="base">
                                        <p:cTn id="12" dur="500"/>
                                        <p:tgtEl>
                                          <p:spTgt spid="27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2">
                                            <p:txEl>
                                              <p:pRg st="0" end="0"/>
                                            </p:txEl>
                                          </p:spTgt>
                                        </p:tgtEl>
                                        <p:attrNameLst>
                                          <p:attrName>style.visibility</p:attrName>
                                        </p:attrNameLst>
                                      </p:cBhvr>
                                      <p:to>
                                        <p:strVal val="visible"/>
                                      </p:to>
                                    </p:set>
                                    <p:anim calcmode="lin" valueType="num">
                                      <p:cBhvr additive="base">
                                        <p:cTn id="17" dur="500"/>
                                        <p:tgtEl>
                                          <p:spTgt spid="2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2">
                                            <p:txEl>
                                              <p:pRg st="1" end="1"/>
                                            </p:txEl>
                                          </p:spTgt>
                                        </p:tgtEl>
                                        <p:attrNameLst>
                                          <p:attrName>style.visibility</p:attrName>
                                        </p:attrNameLst>
                                      </p:cBhvr>
                                      <p:to>
                                        <p:strVal val="visible"/>
                                      </p:to>
                                    </p:set>
                                    <p:anim calcmode="lin" valueType="num">
                                      <p:cBhvr additive="base">
                                        <p:cTn id="22" dur="500"/>
                                        <p:tgtEl>
                                          <p:spTgt spid="27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2">
                                            <p:txEl>
                                              <p:pRg st="2" end="2"/>
                                            </p:txEl>
                                          </p:spTgt>
                                        </p:tgtEl>
                                        <p:attrNameLst>
                                          <p:attrName>style.visibility</p:attrName>
                                        </p:attrNameLst>
                                      </p:cBhvr>
                                      <p:to>
                                        <p:strVal val="visible"/>
                                      </p:to>
                                    </p:set>
                                    <p:anim calcmode="lin" valueType="num">
                                      <p:cBhvr additive="base">
                                        <p:cTn id="27" dur="500"/>
                                        <p:tgtEl>
                                          <p:spTgt spid="2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72">
                                            <p:txEl>
                                              <p:pRg st="3" end="3"/>
                                            </p:txEl>
                                          </p:spTgt>
                                        </p:tgtEl>
                                        <p:attrNameLst>
                                          <p:attrName>style.visibility</p:attrName>
                                        </p:attrNameLst>
                                      </p:cBhvr>
                                      <p:to>
                                        <p:strVal val="visible"/>
                                      </p:to>
                                    </p:set>
                                    <p:anim calcmode="lin" valueType="num">
                                      <p:cBhvr additive="base">
                                        <p:cTn id="32" dur="500"/>
                                        <p:tgtEl>
                                          <p:spTgt spid="27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2">
                                            <p:txEl>
                                              <p:pRg st="4" end="4"/>
                                            </p:txEl>
                                          </p:spTgt>
                                        </p:tgtEl>
                                        <p:attrNameLst>
                                          <p:attrName>style.visibility</p:attrName>
                                        </p:attrNameLst>
                                      </p:cBhvr>
                                      <p:to>
                                        <p:strVal val="visible"/>
                                      </p:to>
                                    </p:set>
                                    <p:anim calcmode="lin" valueType="num">
                                      <p:cBhvr additive="base">
                                        <p:cTn id="37" dur="500"/>
                                        <p:tgtEl>
                                          <p:spTgt spid="27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2">
                                            <p:txEl>
                                              <p:pRg st="5" end="5"/>
                                            </p:txEl>
                                          </p:spTgt>
                                        </p:tgtEl>
                                        <p:attrNameLst>
                                          <p:attrName>style.visibility</p:attrName>
                                        </p:attrNameLst>
                                      </p:cBhvr>
                                      <p:to>
                                        <p:strVal val="visible"/>
                                      </p:to>
                                    </p:set>
                                    <p:anim calcmode="lin" valueType="num">
                                      <p:cBhvr additive="base">
                                        <p:cTn id="42" dur="500"/>
                                        <p:tgtEl>
                                          <p:spTgt spid="27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2">
                                            <p:txEl>
                                              <p:pRg st="6" end="6"/>
                                            </p:txEl>
                                          </p:spTgt>
                                        </p:tgtEl>
                                        <p:attrNameLst>
                                          <p:attrName>style.visibility</p:attrName>
                                        </p:attrNameLst>
                                      </p:cBhvr>
                                      <p:to>
                                        <p:strVal val="visible"/>
                                      </p:to>
                                    </p:set>
                                    <p:anim calcmode="lin" valueType="num">
                                      <p:cBhvr additive="base">
                                        <p:cTn id="47" dur="500"/>
                                        <p:tgtEl>
                                          <p:spTgt spid="27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72">
                                            <p:txEl>
                                              <p:pRg st="7" end="7"/>
                                            </p:txEl>
                                          </p:spTgt>
                                        </p:tgtEl>
                                        <p:attrNameLst>
                                          <p:attrName>style.visibility</p:attrName>
                                        </p:attrNameLst>
                                      </p:cBhvr>
                                      <p:to>
                                        <p:strVal val="visible"/>
                                      </p:to>
                                    </p:set>
                                    <p:anim calcmode="lin" valueType="num">
                                      <p:cBhvr additive="base">
                                        <p:cTn id="52" dur="500"/>
                                        <p:tgtEl>
                                          <p:spTgt spid="27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72">
                                            <p:txEl>
                                              <p:pRg st="8" end="8"/>
                                            </p:txEl>
                                          </p:spTgt>
                                        </p:tgtEl>
                                        <p:attrNameLst>
                                          <p:attrName>style.visibility</p:attrName>
                                        </p:attrNameLst>
                                      </p:cBhvr>
                                      <p:to>
                                        <p:strVal val="visible"/>
                                      </p:to>
                                    </p:set>
                                    <p:anim calcmode="lin" valueType="num">
                                      <p:cBhvr additive="base">
                                        <p:cTn id="57" dur="500"/>
                                        <p:tgtEl>
                                          <p:spTgt spid="27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72">
                                            <p:txEl>
                                              <p:pRg st="9" end="9"/>
                                            </p:txEl>
                                          </p:spTgt>
                                        </p:tgtEl>
                                        <p:attrNameLst>
                                          <p:attrName>style.visibility</p:attrName>
                                        </p:attrNameLst>
                                      </p:cBhvr>
                                      <p:to>
                                        <p:strVal val="visible"/>
                                      </p:to>
                                    </p:set>
                                    <p:anim calcmode="lin" valueType="num">
                                      <p:cBhvr additive="base">
                                        <p:cTn id="62" dur="500"/>
                                        <p:tgtEl>
                                          <p:spTgt spid="27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2">
                                            <p:txEl>
                                              <p:pRg st="10" end="10"/>
                                            </p:txEl>
                                          </p:spTgt>
                                        </p:tgtEl>
                                        <p:attrNameLst>
                                          <p:attrName>style.visibility</p:attrName>
                                        </p:attrNameLst>
                                      </p:cBhvr>
                                      <p:to>
                                        <p:strVal val="visible"/>
                                      </p:to>
                                    </p:set>
                                    <p:anim calcmode="lin" valueType="num">
                                      <p:cBhvr additive="base">
                                        <p:cTn id="67" dur="500"/>
                                        <p:tgtEl>
                                          <p:spTgt spid="27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7"/>
        <p:cNvGrpSpPr/>
        <p:nvPr/>
      </p:nvGrpSpPr>
      <p:grpSpPr>
        <a:xfrm>
          <a:off x="0" y="0"/>
          <a:ext cx="0" cy="0"/>
          <a:chOff x="0" y="0"/>
          <a:chExt cx="0" cy="0"/>
        </a:xfrm>
      </p:grpSpPr>
      <p:sp>
        <p:nvSpPr>
          <p:cNvPr id="278" name="Google Shape;278;p26"/>
          <p:cNvSpPr txBox="1">
            <a:spLocks noGrp="1"/>
          </p:cNvSpPr>
          <p:nvPr>
            <p:ph type="title"/>
          </p:nvPr>
        </p:nvSpPr>
        <p:spPr>
          <a:xfrm>
            <a:off x="389091" y="384517"/>
            <a:ext cx="4276692" cy="13208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Egg Eater </a:t>
            </a:r>
            <a:endParaRPr/>
          </a:p>
        </p:txBody>
      </p:sp>
      <p:sp>
        <p:nvSpPr>
          <p:cNvPr id="279" name="Google Shape;279;p26"/>
          <p:cNvSpPr txBox="1">
            <a:spLocks noGrp="1"/>
          </p:cNvSpPr>
          <p:nvPr>
            <p:ph type="body" idx="1"/>
          </p:nvPr>
        </p:nvSpPr>
        <p:spPr>
          <a:xfrm>
            <a:off x="4985822" y="196949"/>
            <a:ext cx="7206177" cy="6661052"/>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448"/>
              </a:spcBef>
              <a:spcAft>
                <a:spcPts val="0"/>
              </a:spcAft>
              <a:buClr>
                <a:schemeClr val="dk1"/>
              </a:buClr>
              <a:buSzPct val="100000"/>
              <a:buChar char="•"/>
            </a:pPr>
            <a:r>
              <a:rPr lang="en-ZA"/>
              <a:t>Adults 40-80cm, juveniles 20-25cm. </a:t>
            </a:r>
            <a:endParaRPr/>
          </a:p>
          <a:p>
            <a:pPr marL="342900" lvl="0" indent="-342900" algn="l" rtl="0">
              <a:spcBef>
                <a:spcPts val="448"/>
              </a:spcBef>
              <a:spcAft>
                <a:spcPts val="0"/>
              </a:spcAft>
              <a:buClr>
                <a:schemeClr val="dk1"/>
              </a:buClr>
              <a:buSzPct val="100000"/>
              <a:buChar char="•"/>
            </a:pPr>
            <a:r>
              <a:rPr lang="en-ZA" b="1"/>
              <a:t>Description</a:t>
            </a:r>
            <a:endParaRPr/>
          </a:p>
          <a:p>
            <a:pPr marL="342900" lvl="0" indent="-342900" algn="l" rtl="0">
              <a:spcBef>
                <a:spcPts val="448"/>
              </a:spcBef>
              <a:spcAft>
                <a:spcPts val="0"/>
              </a:spcAft>
              <a:buClr>
                <a:schemeClr val="dk1"/>
              </a:buClr>
              <a:buSzPct val="100000"/>
              <a:buChar char="•"/>
            </a:pPr>
            <a:r>
              <a:rPr lang="en-ZA"/>
              <a:t>Light brown to grey above with dark brown rhombic markings on the body. There is a V-shaped marking on the back of the neck with two similar markings on the back of the head. The head is not distinctive from the rest of the body and the mouth is </a:t>
            </a:r>
            <a:r>
              <a:rPr lang="en-ZA" i="1"/>
              <a:t>black</a:t>
            </a:r>
            <a:r>
              <a:rPr lang="en-ZA"/>
              <a:t> on the inside. </a:t>
            </a:r>
            <a:endParaRPr/>
          </a:p>
          <a:p>
            <a:pPr marL="342900" lvl="0" indent="-342900" algn="l" rtl="0">
              <a:spcBef>
                <a:spcPts val="448"/>
              </a:spcBef>
              <a:spcAft>
                <a:spcPts val="0"/>
              </a:spcAft>
              <a:buClr>
                <a:schemeClr val="dk1"/>
              </a:buClr>
              <a:buSzPct val="100000"/>
              <a:buChar char="•"/>
            </a:pPr>
            <a:r>
              <a:rPr lang="en-ZA" b="1"/>
              <a:t>Habitat</a:t>
            </a:r>
            <a:endParaRPr/>
          </a:p>
          <a:p>
            <a:pPr marL="342900" lvl="0" indent="-342900" algn="l" rtl="0">
              <a:spcBef>
                <a:spcPts val="448"/>
              </a:spcBef>
              <a:spcAft>
                <a:spcPts val="0"/>
              </a:spcAft>
              <a:buClr>
                <a:schemeClr val="dk1"/>
              </a:buClr>
              <a:buSzPct val="100000"/>
              <a:buChar char="•"/>
            </a:pPr>
            <a:r>
              <a:rPr lang="en-ZA"/>
              <a:t>Found in almost every habitat ranging from arid to moist savannah, but absent from true desert and forest. </a:t>
            </a:r>
            <a:endParaRPr/>
          </a:p>
          <a:p>
            <a:pPr marL="342900" lvl="0" indent="-342900" algn="l" rtl="0">
              <a:spcBef>
                <a:spcPts val="448"/>
              </a:spcBef>
              <a:spcAft>
                <a:spcPts val="0"/>
              </a:spcAft>
              <a:buClr>
                <a:schemeClr val="dk1"/>
              </a:buClr>
              <a:buSzPct val="100000"/>
              <a:buChar char="•"/>
            </a:pPr>
            <a:r>
              <a:rPr lang="en-ZA" b="1"/>
              <a:t> </a:t>
            </a:r>
            <a:endParaRPr/>
          </a:p>
          <a:p>
            <a:pPr marL="342900" lvl="0" indent="-342900" algn="l" rtl="0">
              <a:spcBef>
                <a:spcPts val="448"/>
              </a:spcBef>
              <a:spcAft>
                <a:spcPts val="0"/>
              </a:spcAft>
              <a:buClr>
                <a:schemeClr val="dk1"/>
              </a:buClr>
              <a:buSzPct val="100000"/>
              <a:buChar char="•"/>
            </a:pPr>
            <a:r>
              <a:rPr lang="en-ZA" b="1"/>
              <a:t>Habits</a:t>
            </a:r>
            <a:endParaRPr/>
          </a:p>
          <a:p>
            <a:pPr marL="342900" lvl="0" indent="-342900" algn="l" rtl="0">
              <a:spcBef>
                <a:spcPts val="448"/>
              </a:spcBef>
              <a:spcAft>
                <a:spcPts val="0"/>
              </a:spcAft>
              <a:buClr>
                <a:schemeClr val="dk1"/>
              </a:buClr>
              <a:buSzPct val="100000"/>
              <a:buChar char="•"/>
            </a:pPr>
            <a:r>
              <a:rPr lang="en-ZA"/>
              <a:t>This snake mainly moves at night and is often found hiding under rocks and logs during the day. When threatened, egg eaters will rub theirs scales against each other making a rasping sound which mimics a snake hissing. </a:t>
            </a:r>
            <a:endParaRPr/>
          </a:p>
          <a:p>
            <a:pPr marL="342900" lvl="0" indent="-200660" algn="l" rtl="0">
              <a:spcBef>
                <a:spcPts val="448"/>
              </a:spcBef>
              <a:spcAft>
                <a:spcPts val="0"/>
              </a:spcAft>
              <a:buClr>
                <a:schemeClr val="dk1"/>
              </a:buClr>
              <a:buSzPct val="100000"/>
              <a:buNone/>
            </a:pPr>
            <a:endParaRPr/>
          </a:p>
        </p:txBody>
      </p:sp>
      <p:pic>
        <p:nvPicPr>
          <p:cNvPr id="280" name="Google Shape;280;p26"/>
          <p:cNvPicPr preferRelativeResize="0"/>
          <p:nvPr/>
        </p:nvPicPr>
        <p:blipFill rotWithShape="1">
          <a:blip r:embed="rId3">
            <a:alphaModFix/>
          </a:blip>
          <a:srcRect/>
          <a:stretch/>
        </p:blipFill>
        <p:spPr>
          <a:xfrm>
            <a:off x="250917" y="1947201"/>
            <a:ext cx="4734905" cy="31605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500"/>
                                        <p:tgtEl>
                                          <p:spTgt spid="27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 calcmode="lin" valueType="num">
                                      <p:cBhvr additive="base">
                                        <p:cTn id="12" dur="500"/>
                                        <p:tgtEl>
                                          <p:spTgt spid="28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9">
                                            <p:txEl>
                                              <p:pRg st="0" end="0"/>
                                            </p:txEl>
                                          </p:spTgt>
                                        </p:tgtEl>
                                        <p:attrNameLst>
                                          <p:attrName>style.visibility</p:attrName>
                                        </p:attrNameLst>
                                      </p:cBhvr>
                                      <p:to>
                                        <p:strVal val="visible"/>
                                      </p:to>
                                    </p:set>
                                    <p:anim calcmode="lin" valueType="num">
                                      <p:cBhvr additive="base">
                                        <p:cTn id="17" dur="500"/>
                                        <p:tgtEl>
                                          <p:spTgt spid="2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9">
                                            <p:txEl>
                                              <p:pRg st="1" end="1"/>
                                            </p:txEl>
                                          </p:spTgt>
                                        </p:tgtEl>
                                        <p:attrNameLst>
                                          <p:attrName>style.visibility</p:attrName>
                                        </p:attrNameLst>
                                      </p:cBhvr>
                                      <p:to>
                                        <p:strVal val="visible"/>
                                      </p:to>
                                    </p:set>
                                    <p:anim calcmode="lin" valueType="num">
                                      <p:cBhvr additive="base">
                                        <p:cTn id="22" dur="500"/>
                                        <p:tgtEl>
                                          <p:spTgt spid="2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9">
                                            <p:txEl>
                                              <p:pRg st="2" end="2"/>
                                            </p:txEl>
                                          </p:spTgt>
                                        </p:tgtEl>
                                        <p:attrNameLst>
                                          <p:attrName>style.visibility</p:attrName>
                                        </p:attrNameLst>
                                      </p:cBhvr>
                                      <p:to>
                                        <p:strVal val="visible"/>
                                      </p:to>
                                    </p:set>
                                    <p:anim calcmode="lin" valueType="num">
                                      <p:cBhvr additive="base">
                                        <p:cTn id="27" dur="500"/>
                                        <p:tgtEl>
                                          <p:spTgt spid="2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79">
                                            <p:txEl>
                                              <p:pRg st="3" end="3"/>
                                            </p:txEl>
                                          </p:spTgt>
                                        </p:tgtEl>
                                        <p:attrNameLst>
                                          <p:attrName>style.visibility</p:attrName>
                                        </p:attrNameLst>
                                      </p:cBhvr>
                                      <p:to>
                                        <p:strVal val="visible"/>
                                      </p:to>
                                    </p:set>
                                    <p:anim calcmode="lin" valueType="num">
                                      <p:cBhvr additive="base">
                                        <p:cTn id="32" dur="500"/>
                                        <p:tgtEl>
                                          <p:spTgt spid="2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9">
                                            <p:txEl>
                                              <p:pRg st="4" end="4"/>
                                            </p:txEl>
                                          </p:spTgt>
                                        </p:tgtEl>
                                        <p:attrNameLst>
                                          <p:attrName>style.visibility</p:attrName>
                                        </p:attrNameLst>
                                      </p:cBhvr>
                                      <p:to>
                                        <p:strVal val="visible"/>
                                      </p:to>
                                    </p:set>
                                    <p:anim calcmode="lin" valueType="num">
                                      <p:cBhvr additive="base">
                                        <p:cTn id="37" dur="500"/>
                                        <p:tgtEl>
                                          <p:spTgt spid="2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9">
                                            <p:txEl>
                                              <p:pRg st="5" end="5"/>
                                            </p:txEl>
                                          </p:spTgt>
                                        </p:tgtEl>
                                        <p:attrNameLst>
                                          <p:attrName>style.visibility</p:attrName>
                                        </p:attrNameLst>
                                      </p:cBhvr>
                                      <p:to>
                                        <p:strVal val="visible"/>
                                      </p:to>
                                    </p:set>
                                    <p:anim calcmode="lin" valueType="num">
                                      <p:cBhvr additive="base">
                                        <p:cTn id="42" dur="500"/>
                                        <p:tgtEl>
                                          <p:spTgt spid="2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9">
                                            <p:txEl>
                                              <p:pRg st="6" end="6"/>
                                            </p:txEl>
                                          </p:spTgt>
                                        </p:tgtEl>
                                        <p:attrNameLst>
                                          <p:attrName>style.visibility</p:attrName>
                                        </p:attrNameLst>
                                      </p:cBhvr>
                                      <p:to>
                                        <p:strVal val="visible"/>
                                      </p:to>
                                    </p:set>
                                    <p:anim calcmode="lin" valueType="num">
                                      <p:cBhvr additive="base">
                                        <p:cTn id="47" dur="500"/>
                                        <p:tgtEl>
                                          <p:spTgt spid="2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79">
                                            <p:txEl>
                                              <p:pRg st="7" end="7"/>
                                            </p:txEl>
                                          </p:spTgt>
                                        </p:tgtEl>
                                        <p:attrNameLst>
                                          <p:attrName>style.visibility</p:attrName>
                                        </p:attrNameLst>
                                      </p:cBhvr>
                                      <p:to>
                                        <p:strVal val="visible"/>
                                      </p:to>
                                    </p:set>
                                    <p:anim calcmode="lin" valueType="num">
                                      <p:cBhvr additive="base">
                                        <p:cTn id="52" dur="500"/>
                                        <p:tgtEl>
                                          <p:spTgt spid="2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79">
                                            <p:txEl>
                                              <p:pRg st="8" end="8"/>
                                            </p:txEl>
                                          </p:spTgt>
                                        </p:tgtEl>
                                        <p:attrNameLst>
                                          <p:attrName>style.visibility</p:attrName>
                                        </p:attrNameLst>
                                      </p:cBhvr>
                                      <p:to>
                                        <p:strVal val="visible"/>
                                      </p:to>
                                    </p:set>
                                    <p:anim calcmode="lin" valueType="num">
                                      <p:cBhvr additive="base">
                                        <p:cTn id="57" dur="500"/>
                                        <p:tgtEl>
                                          <p:spTgt spid="27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79">
                                            <p:txEl>
                                              <p:pRg st="9" end="9"/>
                                            </p:txEl>
                                          </p:spTgt>
                                        </p:tgtEl>
                                        <p:attrNameLst>
                                          <p:attrName>style.visibility</p:attrName>
                                        </p:attrNameLst>
                                      </p:cBhvr>
                                      <p:to>
                                        <p:strVal val="visible"/>
                                      </p:to>
                                    </p:set>
                                    <p:anim calcmode="lin" valueType="num">
                                      <p:cBhvr additive="base">
                                        <p:cTn id="62" dur="500"/>
                                        <p:tgtEl>
                                          <p:spTgt spid="27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4"/>
        <p:cNvGrpSpPr/>
        <p:nvPr/>
      </p:nvGrpSpPr>
      <p:grpSpPr>
        <a:xfrm>
          <a:off x="0" y="0"/>
          <a:ext cx="0" cy="0"/>
          <a:chOff x="0" y="0"/>
          <a:chExt cx="0" cy="0"/>
        </a:xfrm>
      </p:grpSpPr>
      <p:sp>
        <p:nvSpPr>
          <p:cNvPr id="285" name="Google Shape;285;p27"/>
          <p:cNvSpPr txBox="1">
            <a:spLocks noGrp="1"/>
          </p:cNvSpPr>
          <p:nvPr>
            <p:ph type="title"/>
          </p:nvPr>
        </p:nvSpPr>
        <p:spPr>
          <a:xfrm>
            <a:off x="388620" y="159434"/>
            <a:ext cx="4276692" cy="1320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Spotted Bush Snake </a:t>
            </a:r>
            <a:endParaRPr/>
          </a:p>
        </p:txBody>
      </p:sp>
      <p:sp>
        <p:nvSpPr>
          <p:cNvPr id="286" name="Google Shape;286;p27"/>
          <p:cNvSpPr txBox="1">
            <a:spLocks noGrp="1"/>
          </p:cNvSpPr>
          <p:nvPr>
            <p:ph type="body" idx="1"/>
          </p:nvPr>
        </p:nvSpPr>
        <p:spPr>
          <a:xfrm>
            <a:off x="4780704" y="159434"/>
            <a:ext cx="7289376" cy="6698565"/>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544"/>
              </a:spcBef>
              <a:spcAft>
                <a:spcPts val="0"/>
              </a:spcAft>
              <a:buClr>
                <a:schemeClr val="dk1"/>
              </a:buClr>
              <a:buSzPct val="100000"/>
              <a:buChar char="•"/>
            </a:pPr>
            <a:r>
              <a:rPr lang="en-ZA"/>
              <a:t>Adults 90cm-130cm, juveniles 23-30cm </a:t>
            </a:r>
            <a:endParaRPr/>
          </a:p>
          <a:p>
            <a:pPr marL="342900" lvl="0" indent="-342900" algn="l" rtl="0">
              <a:spcBef>
                <a:spcPts val="544"/>
              </a:spcBef>
              <a:spcAft>
                <a:spcPts val="0"/>
              </a:spcAft>
              <a:buClr>
                <a:schemeClr val="dk1"/>
              </a:buClr>
              <a:buSzPct val="100000"/>
              <a:buChar char="•"/>
            </a:pPr>
            <a:r>
              <a:rPr lang="en-ZA" b="1"/>
              <a:t>Description</a:t>
            </a:r>
            <a:endParaRPr/>
          </a:p>
          <a:p>
            <a:pPr marL="342900" lvl="0" indent="-342900" algn="l" rtl="0">
              <a:spcBef>
                <a:spcPts val="544"/>
              </a:spcBef>
              <a:spcAft>
                <a:spcPts val="0"/>
              </a:spcAft>
              <a:buClr>
                <a:schemeClr val="dk1"/>
              </a:buClr>
              <a:buSzPct val="100000"/>
              <a:buChar char="•"/>
            </a:pPr>
            <a:r>
              <a:rPr lang="en-ZA"/>
              <a:t>The first half to two thirds of the body is olive green with black crossbars with the rear half being brown to bronze. Some scales of the head and front part of the body have bluish-white borders. The eye is black with a golden iris while the tongue is blue with a black tip. </a:t>
            </a:r>
            <a:endParaRPr/>
          </a:p>
          <a:p>
            <a:pPr marL="342900" lvl="0" indent="-342900" algn="l" rtl="0">
              <a:spcBef>
                <a:spcPts val="544"/>
              </a:spcBef>
              <a:spcAft>
                <a:spcPts val="0"/>
              </a:spcAft>
              <a:buClr>
                <a:schemeClr val="dk1"/>
              </a:buClr>
              <a:buSzPct val="100000"/>
              <a:buChar char="•"/>
            </a:pPr>
            <a:r>
              <a:rPr lang="en-ZA" b="1"/>
              <a:t>Habitat</a:t>
            </a:r>
            <a:endParaRPr/>
          </a:p>
          <a:p>
            <a:pPr marL="342900" lvl="0" indent="-342900" algn="l" rtl="0">
              <a:spcBef>
                <a:spcPts val="544"/>
              </a:spcBef>
              <a:spcAft>
                <a:spcPts val="0"/>
              </a:spcAft>
              <a:buClr>
                <a:schemeClr val="dk1"/>
              </a:buClr>
              <a:buSzPct val="100000"/>
              <a:buChar char="•"/>
            </a:pPr>
            <a:r>
              <a:rPr lang="en-ZA"/>
              <a:t>Found in shrubs, bushes and rocky outcrops. </a:t>
            </a:r>
            <a:endParaRPr/>
          </a:p>
          <a:p>
            <a:pPr marL="342900" lvl="0" indent="-342900" algn="l" rtl="0">
              <a:spcBef>
                <a:spcPts val="544"/>
              </a:spcBef>
              <a:spcAft>
                <a:spcPts val="0"/>
              </a:spcAft>
              <a:buClr>
                <a:schemeClr val="dk1"/>
              </a:buClr>
              <a:buSzPct val="100000"/>
              <a:buChar char="•"/>
            </a:pPr>
            <a:r>
              <a:rPr lang="en-ZA" b="1"/>
              <a:t>Habits</a:t>
            </a:r>
            <a:endParaRPr/>
          </a:p>
          <a:p>
            <a:pPr marL="342900" lvl="0" indent="-342900" algn="l" rtl="0">
              <a:spcBef>
                <a:spcPts val="544"/>
              </a:spcBef>
              <a:spcAft>
                <a:spcPts val="0"/>
              </a:spcAft>
              <a:buClr>
                <a:schemeClr val="dk1"/>
              </a:buClr>
              <a:buSzPct val="100000"/>
              <a:buChar char="•"/>
            </a:pPr>
            <a:r>
              <a:rPr lang="en-ZA"/>
              <a:t>Mainly active during the day when it hunts for lizards, frogs and sleeping geckos. It is often encountered in shrubs and bushes. Similar to the boomslang, this snake may inflate its neck when threatened. </a:t>
            </a:r>
            <a:endParaRPr/>
          </a:p>
          <a:p>
            <a:pPr marL="342900" lvl="0" indent="-342900" algn="l" rtl="0">
              <a:spcBef>
                <a:spcPts val="544"/>
              </a:spcBef>
              <a:spcAft>
                <a:spcPts val="0"/>
              </a:spcAft>
              <a:buClr>
                <a:schemeClr val="dk1"/>
              </a:buClr>
              <a:buSzPct val="100000"/>
              <a:buChar char="•"/>
            </a:pPr>
            <a:r>
              <a:rPr lang="en-ZA"/>
              <a:t>Venom-non </a:t>
            </a:r>
            <a:endParaRPr/>
          </a:p>
        </p:txBody>
      </p:sp>
      <p:pic>
        <p:nvPicPr>
          <p:cNvPr id="287" name="Google Shape;287;p27"/>
          <p:cNvPicPr preferRelativeResize="0"/>
          <p:nvPr/>
        </p:nvPicPr>
        <p:blipFill rotWithShape="1">
          <a:blip r:embed="rId3">
            <a:alphaModFix/>
          </a:blip>
          <a:srcRect/>
          <a:stretch/>
        </p:blipFill>
        <p:spPr>
          <a:xfrm>
            <a:off x="281354" y="1727546"/>
            <a:ext cx="4384429" cy="32907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 calcmode="lin" valueType="num">
                                      <p:cBhvr additive="base">
                                        <p:cTn id="7" dur="500"/>
                                        <p:tgtEl>
                                          <p:spTgt spid="2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7"/>
                                        </p:tgtEl>
                                        <p:attrNameLst>
                                          <p:attrName>style.visibility</p:attrName>
                                        </p:attrNameLst>
                                      </p:cBhvr>
                                      <p:to>
                                        <p:strVal val="visible"/>
                                      </p:to>
                                    </p:set>
                                    <p:anim calcmode="lin" valueType="num">
                                      <p:cBhvr additive="base">
                                        <p:cTn id="12" dur="500"/>
                                        <p:tgtEl>
                                          <p:spTgt spid="2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6">
                                            <p:txEl>
                                              <p:pRg st="0" end="0"/>
                                            </p:txEl>
                                          </p:spTgt>
                                        </p:tgtEl>
                                        <p:attrNameLst>
                                          <p:attrName>style.visibility</p:attrName>
                                        </p:attrNameLst>
                                      </p:cBhvr>
                                      <p:to>
                                        <p:strVal val="visible"/>
                                      </p:to>
                                    </p:set>
                                    <p:anim calcmode="lin" valueType="num">
                                      <p:cBhvr additive="base">
                                        <p:cTn id="17" dur="500"/>
                                        <p:tgtEl>
                                          <p:spTgt spid="2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86">
                                            <p:txEl>
                                              <p:pRg st="1" end="1"/>
                                            </p:txEl>
                                          </p:spTgt>
                                        </p:tgtEl>
                                        <p:attrNameLst>
                                          <p:attrName>style.visibility</p:attrName>
                                        </p:attrNameLst>
                                      </p:cBhvr>
                                      <p:to>
                                        <p:strVal val="visible"/>
                                      </p:to>
                                    </p:set>
                                    <p:anim calcmode="lin" valueType="num">
                                      <p:cBhvr additive="base">
                                        <p:cTn id="22" dur="500"/>
                                        <p:tgtEl>
                                          <p:spTgt spid="2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6">
                                            <p:txEl>
                                              <p:pRg st="2" end="2"/>
                                            </p:txEl>
                                          </p:spTgt>
                                        </p:tgtEl>
                                        <p:attrNameLst>
                                          <p:attrName>style.visibility</p:attrName>
                                        </p:attrNameLst>
                                      </p:cBhvr>
                                      <p:to>
                                        <p:strVal val="visible"/>
                                      </p:to>
                                    </p:set>
                                    <p:anim calcmode="lin" valueType="num">
                                      <p:cBhvr additive="base">
                                        <p:cTn id="27" dur="500"/>
                                        <p:tgtEl>
                                          <p:spTgt spid="28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86">
                                            <p:txEl>
                                              <p:pRg st="3" end="3"/>
                                            </p:txEl>
                                          </p:spTgt>
                                        </p:tgtEl>
                                        <p:attrNameLst>
                                          <p:attrName>style.visibility</p:attrName>
                                        </p:attrNameLst>
                                      </p:cBhvr>
                                      <p:to>
                                        <p:strVal val="visible"/>
                                      </p:to>
                                    </p:set>
                                    <p:anim calcmode="lin" valueType="num">
                                      <p:cBhvr additive="base">
                                        <p:cTn id="32" dur="500"/>
                                        <p:tgtEl>
                                          <p:spTgt spid="28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6">
                                            <p:txEl>
                                              <p:pRg st="4" end="4"/>
                                            </p:txEl>
                                          </p:spTgt>
                                        </p:tgtEl>
                                        <p:attrNameLst>
                                          <p:attrName>style.visibility</p:attrName>
                                        </p:attrNameLst>
                                      </p:cBhvr>
                                      <p:to>
                                        <p:strVal val="visible"/>
                                      </p:to>
                                    </p:set>
                                    <p:anim calcmode="lin" valueType="num">
                                      <p:cBhvr additive="base">
                                        <p:cTn id="37" dur="500"/>
                                        <p:tgtEl>
                                          <p:spTgt spid="28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86">
                                            <p:txEl>
                                              <p:pRg st="5" end="5"/>
                                            </p:txEl>
                                          </p:spTgt>
                                        </p:tgtEl>
                                        <p:attrNameLst>
                                          <p:attrName>style.visibility</p:attrName>
                                        </p:attrNameLst>
                                      </p:cBhvr>
                                      <p:to>
                                        <p:strVal val="visible"/>
                                      </p:to>
                                    </p:set>
                                    <p:anim calcmode="lin" valueType="num">
                                      <p:cBhvr additive="base">
                                        <p:cTn id="42" dur="500"/>
                                        <p:tgtEl>
                                          <p:spTgt spid="28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86">
                                            <p:txEl>
                                              <p:pRg st="6" end="6"/>
                                            </p:txEl>
                                          </p:spTgt>
                                        </p:tgtEl>
                                        <p:attrNameLst>
                                          <p:attrName>style.visibility</p:attrName>
                                        </p:attrNameLst>
                                      </p:cBhvr>
                                      <p:to>
                                        <p:strVal val="visible"/>
                                      </p:to>
                                    </p:set>
                                    <p:anim calcmode="lin" valueType="num">
                                      <p:cBhvr additive="base">
                                        <p:cTn id="47" dur="500"/>
                                        <p:tgtEl>
                                          <p:spTgt spid="28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86">
                                            <p:txEl>
                                              <p:pRg st="7" end="7"/>
                                            </p:txEl>
                                          </p:spTgt>
                                        </p:tgtEl>
                                        <p:attrNameLst>
                                          <p:attrName>style.visibility</p:attrName>
                                        </p:attrNameLst>
                                      </p:cBhvr>
                                      <p:to>
                                        <p:strVal val="visible"/>
                                      </p:to>
                                    </p:set>
                                    <p:anim calcmode="lin" valueType="num">
                                      <p:cBhvr additive="base">
                                        <p:cTn id="52" dur="500"/>
                                        <p:tgtEl>
                                          <p:spTgt spid="28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6">
                                            <p:txEl>
                                              <p:pRg st="8" end="8"/>
                                            </p:txEl>
                                          </p:spTgt>
                                        </p:tgtEl>
                                        <p:attrNameLst>
                                          <p:attrName>style.visibility</p:attrName>
                                        </p:attrNameLst>
                                      </p:cBhvr>
                                      <p:to>
                                        <p:strVal val="visible"/>
                                      </p:to>
                                    </p:set>
                                    <p:anim calcmode="lin" valueType="num">
                                      <p:cBhvr additive="base">
                                        <p:cTn id="57" dur="500"/>
                                        <p:tgtEl>
                                          <p:spTgt spid="28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1"/>
        <p:cNvGrpSpPr/>
        <p:nvPr/>
      </p:nvGrpSpPr>
      <p:grpSpPr>
        <a:xfrm>
          <a:off x="0" y="0"/>
          <a:ext cx="0" cy="0"/>
          <a:chOff x="0" y="0"/>
          <a:chExt cx="0" cy="0"/>
        </a:xfrm>
      </p:grpSpPr>
      <p:sp>
        <p:nvSpPr>
          <p:cNvPr id="292" name="Google Shape;292;p28"/>
          <p:cNvSpPr txBox="1">
            <a:spLocks noGrp="1"/>
          </p:cNvSpPr>
          <p:nvPr>
            <p:ph type="title"/>
          </p:nvPr>
        </p:nvSpPr>
        <p:spPr>
          <a:xfrm>
            <a:off x="389090" y="737766"/>
            <a:ext cx="4276692" cy="1320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Common Wolf Snake </a:t>
            </a:r>
            <a:endParaRPr/>
          </a:p>
        </p:txBody>
      </p:sp>
      <p:sp>
        <p:nvSpPr>
          <p:cNvPr id="293" name="Google Shape;293;p28"/>
          <p:cNvSpPr txBox="1">
            <a:spLocks noGrp="1"/>
          </p:cNvSpPr>
          <p:nvPr>
            <p:ph type="body" idx="1"/>
          </p:nvPr>
        </p:nvSpPr>
        <p:spPr>
          <a:xfrm>
            <a:off x="4997308" y="393896"/>
            <a:ext cx="7194692" cy="6576646"/>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Char char="•"/>
            </a:pPr>
            <a:r>
              <a:rPr lang="en-ZA" b="1"/>
              <a:t>Size</a:t>
            </a:r>
            <a:endParaRPr/>
          </a:p>
          <a:p>
            <a:pPr marL="342900" lvl="0" indent="-342900" algn="l" rtl="0">
              <a:spcBef>
                <a:spcPts val="496"/>
              </a:spcBef>
              <a:spcAft>
                <a:spcPts val="0"/>
              </a:spcAft>
              <a:buClr>
                <a:schemeClr val="dk1"/>
              </a:buClr>
              <a:buSzPct val="100000"/>
              <a:buChar char="•"/>
            </a:pPr>
            <a:r>
              <a:rPr lang="en-ZA"/>
              <a:t>Adults 40-64cm, juveniles 12-20cm</a:t>
            </a:r>
            <a:endParaRPr/>
          </a:p>
          <a:p>
            <a:pPr marL="342900" lvl="0" indent="-342900" algn="l" rtl="0">
              <a:spcBef>
                <a:spcPts val="496"/>
              </a:spcBef>
              <a:spcAft>
                <a:spcPts val="0"/>
              </a:spcAft>
              <a:buClr>
                <a:schemeClr val="dk1"/>
              </a:buClr>
              <a:buSzPct val="100000"/>
              <a:buChar char="•"/>
            </a:pPr>
            <a:r>
              <a:rPr lang="en-ZA" b="1"/>
              <a:t>Description</a:t>
            </a:r>
            <a:endParaRPr/>
          </a:p>
          <a:p>
            <a:pPr marL="342900" lvl="0" indent="-342900" algn="l" rtl="0">
              <a:spcBef>
                <a:spcPts val="496"/>
              </a:spcBef>
              <a:spcAft>
                <a:spcPts val="0"/>
              </a:spcAft>
              <a:buClr>
                <a:schemeClr val="dk1"/>
              </a:buClr>
              <a:buSzPct val="100000"/>
              <a:buChar char="•"/>
            </a:pPr>
            <a:r>
              <a:rPr lang="en-ZA"/>
              <a:t>This snake has a flattened head which is not distinct from the rest of the body. It is black in colour with white speckles on the scales. The belly is a dirty white with dark mottling. </a:t>
            </a:r>
            <a:endParaRPr/>
          </a:p>
          <a:p>
            <a:pPr marL="342900" lvl="0" indent="-342900" algn="l" rtl="0">
              <a:spcBef>
                <a:spcPts val="496"/>
              </a:spcBef>
              <a:spcAft>
                <a:spcPts val="0"/>
              </a:spcAft>
              <a:buClr>
                <a:schemeClr val="dk1"/>
              </a:buClr>
              <a:buSzPct val="100000"/>
              <a:buChar char="•"/>
            </a:pPr>
            <a:r>
              <a:rPr lang="en-ZA" b="1"/>
              <a:t>Habitat</a:t>
            </a:r>
            <a:endParaRPr/>
          </a:p>
          <a:p>
            <a:pPr marL="342900" lvl="0" indent="-342900" algn="l" rtl="0">
              <a:spcBef>
                <a:spcPts val="496"/>
              </a:spcBef>
              <a:spcAft>
                <a:spcPts val="0"/>
              </a:spcAft>
              <a:buClr>
                <a:schemeClr val="dk1"/>
              </a:buClr>
              <a:buSzPct val="100000"/>
              <a:buChar char="•"/>
            </a:pPr>
            <a:r>
              <a:rPr lang="en-ZA"/>
              <a:t>This snake prefers arid and moist savannah regions. </a:t>
            </a:r>
            <a:endParaRPr/>
          </a:p>
          <a:p>
            <a:pPr marL="342900" lvl="0" indent="-342900" algn="l" rtl="0">
              <a:spcBef>
                <a:spcPts val="496"/>
              </a:spcBef>
              <a:spcAft>
                <a:spcPts val="0"/>
              </a:spcAft>
              <a:buClr>
                <a:schemeClr val="dk1"/>
              </a:buClr>
              <a:buSzPct val="100000"/>
              <a:buChar char="•"/>
            </a:pPr>
            <a:r>
              <a:rPr lang="en-ZA" b="1"/>
              <a:t>Habits</a:t>
            </a:r>
            <a:endParaRPr/>
          </a:p>
          <a:p>
            <a:pPr marL="342900" lvl="0" indent="-342900" algn="l" rtl="0">
              <a:spcBef>
                <a:spcPts val="496"/>
              </a:spcBef>
              <a:spcAft>
                <a:spcPts val="0"/>
              </a:spcAft>
              <a:buClr>
                <a:schemeClr val="dk1"/>
              </a:buClr>
              <a:buSzPct val="100000"/>
              <a:buChar char="•"/>
            </a:pPr>
            <a:r>
              <a:rPr lang="en-ZA"/>
              <a:t>Wolf snakes are mainly active at night when they hunt for resting lizards. They are often encountered in heaps of rubbish and building material and are very active during the rainy season. </a:t>
            </a:r>
            <a:endParaRPr/>
          </a:p>
          <a:p>
            <a:pPr marL="342900" lvl="0" indent="-342900" algn="l" rtl="0">
              <a:spcBef>
                <a:spcPts val="496"/>
              </a:spcBef>
              <a:spcAft>
                <a:spcPts val="0"/>
              </a:spcAft>
              <a:buClr>
                <a:schemeClr val="dk1"/>
              </a:buClr>
              <a:buSzPct val="100000"/>
              <a:buChar char="•"/>
            </a:pPr>
            <a:r>
              <a:rPr lang="en-ZA" b="1"/>
              <a:t>Venom</a:t>
            </a:r>
            <a:endParaRPr/>
          </a:p>
          <a:p>
            <a:pPr marL="342900" lvl="0" indent="-342900" algn="l" rtl="0">
              <a:spcBef>
                <a:spcPts val="496"/>
              </a:spcBef>
              <a:spcAft>
                <a:spcPts val="0"/>
              </a:spcAft>
              <a:buClr>
                <a:schemeClr val="dk1"/>
              </a:buClr>
              <a:buSzPct val="100000"/>
              <a:buChar char="•"/>
            </a:pPr>
            <a:r>
              <a:rPr lang="en-ZA"/>
              <a:t>Non-venomous.</a:t>
            </a:r>
            <a:endParaRPr/>
          </a:p>
          <a:p>
            <a:pPr marL="342900" lvl="0" indent="-185420" algn="l" rtl="0">
              <a:spcBef>
                <a:spcPts val="496"/>
              </a:spcBef>
              <a:spcAft>
                <a:spcPts val="0"/>
              </a:spcAft>
              <a:buClr>
                <a:schemeClr val="dk1"/>
              </a:buClr>
              <a:buSzPct val="100000"/>
              <a:buNone/>
            </a:pPr>
            <a:endParaRPr/>
          </a:p>
        </p:txBody>
      </p:sp>
      <p:pic>
        <p:nvPicPr>
          <p:cNvPr id="294" name="Google Shape;294;p28"/>
          <p:cNvPicPr preferRelativeResize="0"/>
          <p:nvPr/>
        </p:nvPicPr>
        <p:blipFill rotWithShape="1">
          <a:blip r:embed="rId3">
            <a:alphaModFix/>
          </a:blip>
          <a:srcRect/>
          <a:stretch/>
        </p:blipFill>
        <p:spPr>
          <a:xfrm>
            <a:off x="0" y="2058566"/>
            <a:ext cx="4872521" cy="40616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p:tgtEl>
                                          <p:spTgt spid="29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 calcmode="lin" valueType="num">
                                      <p:cBhvr additive="base">
                                        <p:cTn id="12" dur="500"/>
                                        <p:tgtEl>
                                          <p:spTgt spid="29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3">
                                            <p:txEl>
                                              <p:pRg st="0" end="0"/>
                                            </p:txEl>
                                          </p:spTgt>
                                        </p:tgtEl>
                                        <p:attrNameLst>
                                          <p:attrName>style.visibility</p:attrName>
                                        </p:attrNameLst>
                                      </p:cBhvr>
                                      <p:to>
                                        <p:strVal val="visible"/>
                                      </p:to>
                                    </p:set>
                                    <p:anim calcmode="lin" valueType="num">
                                      <p:cBhvr additive="base">
                                        <p:cTn id="17" dur="500"/>
                                        <p:tgtEl>
                                          <p:spTgt spid="29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3">
                                            <p:txEl>
                                              <p:pRg st="1" end="1"/>
                                            </p:txEl>
                                          </p:spTgt>
                                        </p:tgtEl>
                                        <p:attrNameLst>
                                          <p:attrName>style.visibility</p:attrName>
                                        </p:attrNameLst>
                                      </p:cBhvr>
                                      <p:to>
                                        <p:strVal val="visible"/>
                                      </p:to>
                                    </p:set>
                                    <p:anim calcmode="lin" valueType="num">
                                      <p:cBhvr additive="base">
                                        <p:cTn id="22" dur="500"/>
                                        <p:tgtEl>
                                          <p:spTgt spid="29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3">
                                            <p:txEl>
                                              <p:pRg st="2" end="2"/>
                                            </p:txEl>
                                          </p:spTgt>
                                        </p:tgtEl>
                                        <p:attrNameLst>
                                          <p:attrName>style.visibility</p:attrName>
                                        </p:attrNameLst>
                                      </p:cBhvr>
                                      <p:to>
                                        <p:strVal val="visible"/>
                                      </p:to>
                                    </p:set>
                                    <p:anim calcmode="lin" valueType="num">
                                      <p:cBhvr additive="base">
                                        <p:cTn id="27" dur="500"/>
                                        <p:tgtEl>
                                          <p:spTgt spid="29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93">
                                            <p:txEl>
                                              <p:pRg st="3" end="3"/>
                                            </p:txEl>
                                          </p:spTgt>
                                        </p:tgtEl>
                                        <p:attrNameLst>
                                          <p:attrName>style.visibility</p:attrName>
                                        </p:attrNameLst>
                                      </p:cBhvr>
                                      <p:to>
                                        <p:strVal val="visible"/>
                                      </p:to>
                                    </p:set>
                                    <p:anim calcmode="lin" valueType="num">
                                      <p:cBhvr additive="base">
                                        <p:cTn id="32" dur="500"/>
                                        <p:tgtEl>
                                          <p:spTgt spid="29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3">
                                            <p:txEl>
                                              <p:pRg st="4" end="4"/>
                                            </p:txEl>
                                          </p:spTgt>
                                        </p:tgtEl>
                                        <p:attrNameLst>
                                          <p:attrName>style.visibility</p:attrName>
                                        </p:attrNameLst>
                                      </p:cBhvr>
                                      <p:to>
                                        <p:strVal val="visible"/>
                                      </p:to>
                                    </p:set>
                                    <p:anim calcmode="lin" valueType="num">
                                      <p:cBhvr additive="base">
                                        <p:cTn id="37" dur="500"/>
                                        <p:tgtEl>
                                          <p:spTgt spid="29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93">
                                            <p:txEl>
                                              <p:pRg st="5" end="5"/>
                                            </p:txEl>
                                          </p:spTgt>
                                        </p:tgtEl>
                                        <p:attrNameLst>
                                          <p:attrName>style.visibility</p:attrName>
                                        </p:attrNameLst>
                                      </p:cBhvr>
                                      <p:to>
                                        <p:strVal val="visible"/>
                                      </p:to>
                                    </p:set>
                                    <p:anim calcmode="lin" valueType="num">
                                      <p:cBhvr additive="base">
                                        <p:cTn id="42" dur="500"/>
                                        <p:tgtEl>
                                          <p:spTgt spid="29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3">
                                            <p:txEl>
                                              <p:pRg st="6" end="6"/>
                                            </p:txEl>
                                          </p:spTgt>
                                        </p:tgtEl>
                                        <p:attrNameLst>
                                          <p:attrName>style.visibility</p:attrName>
                                        </p:attrNameLst>
                                      </p:cBhvr>
                                      <p:to>
                                        <p:strVal val="visible"/>
                                      </p:to>
                                    </p:set>
                                    <p:anim calcmode="lin" valueType="num">
                                      <p:cBhvr additive="base">
                                        <p:cTn id="47" dur="500"/>
                                        <p:tgtEl>
                                          <p:spTgt spid="29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93">
                                            <p:txEl>
                                              <p:pRg st="7" end="7"/>
                                            </p:txEl>
                                          </p:spTgt>
                                        </p:tgtEl>
                                        <p:attrNameLst>
                                          <p:attrName>style.visibility</p:attrName>
                                        </p:attrNameLst>
                                      </p:cBhvr>
                                      <p:to>
                                        <p:strVal val="visible"/>
                                      </p:to>
                                    </p:set>
                                    <p:anim calcmode="lin" valueType="num">
                                      <p:cBhvr additive="base">
                                        <p:cTn id="52" dur="500"/>
                                        <p:tgtEl>
                                          <p:spTgt spid="29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93">
                                            <p:txEl>
                                              <p:pRg st="8" end="8"/>
                                            </p:txEl>
                                          </p:spTgt>
                                        </p:tgtEl>
                                        <p:attrNameLst>
                                          <p:attrName>style.visibility</p:attrName>
                                        </p:attrNameLst>
                                      </p:cBhvr>
                                      <p:to>
                                        <p:strVal val="visible"/>
                                      </p:to>
                                    </p:set>
                                    <p:anim calcmode="lin" valueType="num">
                                      <p:cBhvr additive="base">
                                        <p:cTn id="57" dur="500"/>
                                        <p:tgtEl>
                                          <p:spTgt spid="29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93">
                                            <p:txEl>
                                              <p:pRg st="9" end="9"/>
                                            </p:txEl>
                                          </p:spTgt>
                                        </p:tgtEl>
                                        <p:attrNameLst>
                                          <p:attrName>style.visibility</p:attrName>
                                        </p:attrNameLst>
                                      </p:cBhvr>
                                      <p:to>
                                        <p:strVal val="visible"/>
                                      </p:to>
                                    </p:set>
                                    <p:anim calcmode="lin" valueType="num">
                                      <p:cBhvr additive="base">
                                        <p:cTn id="62" dur="500"/>
                                        <p:tgtEl>
                                          <p:spTgt spid="29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93">
                                            <p:txEl>
                                              <p:pRg st="10" end="10"/>
                                            </p:txEl>
                                          </p:spTgt>
                                        </p:tgtEl>
                                        <p:attrNameLst>
                                          <p:attrName>style.visibility</p:attrName>
                                        </p:attrNameLst>
                                      </p:cBhvr>
                                      <p:to>
                                        <p:strVal val="visible"/>
                                      </p:to>
                                    </p:set>
                                    <p:anim calcmode="lin" valueType="num">
                                      <p:cBhvr additive="base">
                                        <p:cTn id="67" dur="500"/>
                                        <p:tgtEl>
                                          <p:spTgt spid="29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8"/>
        <p:cNvGrpSpPr/>
        <p:nvPr/>
      </p:nvGrpSpPr>
      <p:grpSpPr>
        <a:xfrm>
          <a:off x="0" y="0"/>
          <a:ext cx="0" cy="0"/>
          <a:chOff x="0" y="0"/>
          <a:chExt cx="0" cy="0"/>
        </a:xfrm>
      </p:grpSpPr>
      <p:sp>
        <p:nvSpPr>
          <p:cNvPr id="299" name="Google Shape;299;p29"/>
          <p:cNvSpPr txBox="1">
            <a:spLocks noGrp="1"/>
          </p:cNvSpPr>
          <p:nvPr>
            <p:ph type="title"/>
          </p:nvPr>
        </p:nvSpPr>
        <p:spPr>
          <a:xfrm>
            <a:off x="854907" y="336550"/>
            <a:ext cx="4276692" cy="1320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a:t>Southern African Python </a:t>
            </a:r>
            <a:endParaRPr/>
          </a:p>
        </p:txBody>
      </p:sp>
      <p:sp>
        <p:nvSpPr>
          <p:cNvPr id="300" name="Google Shape;300;p29"/>
          <p:cNvSpPr txBox="1">
            <a:spLocks noGrp="1"/>
          </p:cNvSpPr>
          <p:nvPr>
            <p:ph type="body" idx="1"/>
          </p:nvPr>
        </p:nvSpPr>
        <p:spPr>
          <a:xfrm>
            <a:off x="5292090" y="464233"/>
            <a:ext cx="6899910" cy="639376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ZA" sz="1800" b="1">
                <a:latin typeface="Calibri"/>
                <a:ea typeface="Calibri"/>
                <a:cs typeface="Calibri"/>
                <a:sym typeface="Calibri"/>
              </a:rPr>
              <a:t>Size</a:t>
            </a:r>
            <a:endParaRPr sz="1800">
              <a:latin typeface="Calibri"/>
              <a:ea typeface="Calibri"/>
              <a:cs typeface="Calibri"/>
              <a:sym typeface="Calibri"/>
            </a:endParaRPr>
          </a:p>
          <a:p>
            <a:pPr marL="342900" lvl="0" indent="-342900" algn="l" rtl="0">
              <a:spcBef>
                <a:spcPts val="360"/>
              </a:spcBef>
              <a:spcAft>
                <a:spcPts val="0"/>
              </a:spcAft>
              <a:buClr>
                <a:schemeClr val="dk1"/>
              </a:buClr>
              <a:buSzPts val="1800"/>
              <a:buChar char="•"/>
            </a:pPr>
            <a:r>
              <a:rPr lang="en-ZA" sz="1800">
                <a:latin typeface="Calibri"/>
                <a:ea typeface="Calibri"/>
                <a:cs typeface="Calibri"/>
                <a:sym typeface="Calibri"/>
              </a:rPr>
              <a:t>Adults 300-600cm, juveniles 50-70cm. </a:t>
            </a:r>
            <a:r>
              <a:rPr lang="en-ZA" sz="1800" b="1">
                <a:latin typeface="Calibri"/>
                <a:ea typeface="Calibri"/>
                <a:cs typeface="Calibri"/>
                <a:sym typeface="Calibri"/>
              </a:rPr>
              <a:t> </a:t>
            </a:r>
            <a:endParaRPr sz="1800">
              <a:latin typeface="Calibri"/>
              <a:ea typeface="Calibri"/>
              <a:cs typeface="Calibri"/>
              <a:sym typeface="Calibri"/>
            </a:endParaRPr>
          </a:p>
          <a:p>
            <a:pPr marL="342900" lvl="0" indent="-342900" algn="l" rtl="0">
              <a:spcBef>
                <a:spcPts val="360"/>
              </a:spcBef>
              <a:spcAft>
                <a:spcPts val="0"/>
              </a:spcAft>
              <a:buClr>
                <a:schemeClr val="dk1"/>
              </a:buClr>
              <a:buSzPts val="1800"/>
              <a:buChar char="•"/>
            </a:pPr>
            <a:r>
              <a:rPr lang="en-ZA" sz="1800" b="1">
                <a:latin typeface="Calibri"/>
                <a:ea typeface="Calibri"/>
                <a:cs typeface="Calibri"/>
                <a:sym typeface="Calibri"/>
              </a:rPr>
              <a:t>Description</a:t>
            </a:r>
            <a:endParaRPr sz="1800">
              <a:latin typeface="Calibri"/>
              <a:ea typeface="Calibri"/>
              <a:cs typeface="Calibri"/>
              <a:sym typeface="Calibri"/>
            </a:endParaRPr>
          </a:p>
          <a:p>
            <a:pPr marL="342900" lvl="0" indent="-342900" algn="l" rtl="0">
              <a:spcBef>
                <a:spcPts val="360"/>
              </a:spcBef>
              <a:spcAft>
                <a:spcPts val="0"/>
              </a:spcAft>
              <a:buClr>
                <a:schemeClr val="dk1"/>
              </a:buClr>
              <a:buSzPts val="1800"/>
              <a:buChar char="•"/>
            </a:pPr>
            <a:r>
              <a:rPr lang="en-ZA" sz="1800">
                <a:latin typeface="Calibri"/>
                <a:ea typeface="Calibri"/>
                <a:cs typeface="Calibri"/>
                <a:sym typeface="Calibri"/>
              </a:rPr>
              <a:t>Pythons have large spear-shaped heads with dark brown markings on the crown, bordered on each side by a light brown stripe above the eye. The underside is white with black mottling. </a:t>
            </a:r>
            <a:endParaRPr/>
          </a:p>
          <a:p>
            <a:pPr marL="342900" lvl="0" indent="-342900" algn="l" rtl="0">
              <a:spcBef>
                <a:spcPts val="360"/>
              </a:spcBef>
              <a:spcAft>
                <a:spcPts val="0"/>
              </a:spcAft>
              <a:buClr>
                <a:schemeClr val="dk1"/>
              </a:buClr>
              <a:buSzPts val="1800"/>
              <a:buChar char="•"/>
            </a:pPr>
            <a:r>
              <a:rPr lang="en-ZA" sz="1800" b="1">
                <a:latin typeface="Calibri"/>
                <a:ea typeface="Calibri"/>
                <a:cs typeface="Calibri"/>
                <a:sym typeface="Calibri"/>
              </a:rPr>
              <a:t>Habitat</a:t>
            </a:r>
            <a:endParaRPr sz="1800">
              <a:latin typeface="Calibri"/>
              <a:ea typeface="Calibri"/>
              <a:cs typeface="Calibri"/>
              <a:sym typeface="Calibri"/>
            </a:endParaRPr>
          </a:p>
          <a:p>
            <a:pPr marL="342900" lvl="0" indent="-342900" algn="l" rtl="0">
              <a:spcBef>
                <a:spcPts val="360"/>
              </a:spcBef>
              <a:spcAft>
                <a:spcPts val="0"/>
              </a:spcAft>
              <a:buClr>
                <a:schemeClr val="dk1"/>
              </a:buClr>
              <a:buSzPts val="1800"/>
              <a:buChar char="•"/>
            </a:pPr>
            <a:r>
              <a:rPr lang="en-ZA" sz="1800">
                <a:latin typeface="Calibri"/>
                <a:ea typeface="Calibri"/>
                <a:cs typeface="Calibri"/>
                <a:sym typeface="Calibri"/>
              </a:rPr>
              <a:t>Found in rocky outcrops and arid savannah.  These snakes are usually found close to a source of permanent water from where they hunt.</a:t>
            </a:r>
            <a:endParaRPr/>
          </a:p>
          <a:p>
            <a:pPr marL="342900" lvl="0" indent="-342900" algn="l" rtl="0">
              <a:spcBef>
                <a:spcPts val="360"/>
              </a:spcBef>
              <a:spcAft>
                <a:spcPts val="0"/>
              </a:spcAft>
              <a:buClr>
                <a:schemeClr val="dk1"/>
              </a:buClr>
              <a:buSzPts val="1800"/>
              <a:buChar char="•"/>
            </a:pPr>
            <a:r>
              <a:rPr lang="en-ZA" sz="1800" b="1">
                <a:latin typeface="Calibri"/>
                <a:ea typeface="Calibri"/>
                <a:cs typeface="Calibri"/>
                <a:sym typeface="Calibri"/>
              </a:rPr>
              <a:t>Habits</a:t>
            </a:r>
            <a:endParaRPr sz="1800">
              <a:latin typeface="Calibri"/>
              <a:ea typeface="Calibri"/>
              <a:cs typeface="Calibri"/>
              <a:sym typeface="Calibri"/>
            </a:endParaRPr>
          </a:p>
          <a:p>
            <a:pPr marL="342900" lvl="0" indent="-342900" algn="l" rtl="0">
              <a:spcBef>
                <a:spcPts val="360"/>
              </a:spcBef>
              <a:spcAft>
                <a:spcPts val="0"/>
              </a:spcAft>
              <a:buClr>
                <a:schemeClr val="dk1"/>
              </a:buClr>
              <a:buSzPts val="1800"/>
              <a:buChar char="•"/>
            </a:pPr>
            <a:r>
              <a:rPr lang="en-ZA" sz="1800">
                <a:latin typeface="Calibri"/>
                <a:ea typeface="Calibri"/>
                <a:cs typeface="Calibri"/>
                <a:sym typeface="Calibri"/>
              </a:rPr>
              <a:t>Mainly active at night. Often ambushes its prey, latches on (usually to the head) with its powerful recurved teeth and constricts it. </a:t>
            </a:r>
            <a:endParaRPr/>
          </a:p>
          <a:p>
            <a:pPr marL="342900" lvl="0" indent="-342900" algn="l" rtl="0">
              <a:spcBef>
                <a:spcPts val="360"/>
              </a:spcBef>
              <a:spcAft>
                <a:spcPts val="0"/>
              </a:spcAft>
              <a:buClr>
                <a:schemeClr val="dk1"/>
              </a:buClr>
              <a:buSzPts val="1800"/>
              <a:buChar char="•"/>
            </a:pPr>
            <a:r>
              <a:rPr lang="en-ZA" sz="1800" b="1">
                <a:latin typeface="Calibri"/>
                <a:ea typeface="Calibri"/>
                <a:cs typeface="Calibri"/>
                <a:sym typeface="Calibri"/>
              </a:rPr>
              <a:t>Venom</a:t>
            </a:r>
            <a:endParaRPr sz="1800">
              <a:latin typeface="Calibri"/>
              <a:ea typeface="Calibri"/>
              <a:cs typeface="Calibri"/>
              <a:sym typeface="Calibri"/>
            </a:endParaRPr>
          </a:p>
          <a:p>
            <a:pPr marL="342900" lvl="0" indent="-342900" algn="l" rtl="0">
              <a:spcBef>
                <a:spcPts val="360"/>
              </a:spcBef>
              <a:spcAft>
                <a:spcPts val="0"/>
              </a:spcAft>
              <a:buClr>
                <a:schemeClr val="dk1"/>
              </a:buClr>
              <a:buSzPts val="1800"/>
              <a:buChar char="•"/>
            </a:pPr>
            <a:r>
              <a:rPr lang="en-ZA" sz="1800">
                <a:latin typeface="Calibri"/>
                <a:ea typeface="Calibri"/>
                <a:cs typeface="Calibri"/>
                <a:sym typeface="Calibri"/>
              </a:rPr>
              <a:t>Non-venomous, however large individuals can inflict a serious bite which may require stitches. </a:t>
            </a:r>
            <a:endParaRPr/>
          </a:p>
          <a:p>
            <a:pPr marL="342900" lvl="0" indent="-342900" algn="l" rtl="0">
              <a:spcBef>
                <a:spcPts val="360"/>
              </a:spcBef>
              <a:spcAft>
                <a:spcPts val="0"/>
              </a:spcAft>
              <a:buClr>
                <a:schemeClr val="dk1"/>
              </a:buClr>
              <a:buSzPts val="1800"/>
              <a:buChar char="•"/>
            </a:pPr>
            <a:r>
              <a:rPr lang="en-ZA" sz="1800">
                <a:latin typeface="Calibri"/>
                <a:ea typeface="Calibri"/>
                <a:cs typeface="Calibri"/>
                <a:sym typeface="Calibri"/>
              </a:rPr>
              <a:t>All Pythons are protected by law, It is therefore illegal to catch or kill them without permits. </a:t>
            </a:r>
            <a:endParaRPr/>
          </a:p>
        </p:txBody>
      </p:sp>
      <p:pic>
        <p:nvPicPr>
          <p:cNvPr id="301" name="Google Shape;301;p29"/>
          <p:cNvPicPr preferRelativeResize="0"/>
          <p:nvPr/>
        </p:nvPicPr>
        <p:blipFill rotWithShape="1">
          <a:blip r:embed="rId3">
            <a:alphaModFix/>
          </a:blip>
          <a:srcRect/>
          <a:stretch/>
        </p:blipFill>
        <p:spPr>
          <a:xfrm>
            <a:off x="1" y="2069996"/>
            <a:ext cx="5292090" cy="37338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 calcmode="lin" valueType="num">
                                      <p:cBhvr additive="base">
                                        <p:cTn id="7" dur="500"/>
                                        <p:tgtEl>
                                          <p:spTgt spid="29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 calcmode="lin" valueType="num">
                                      <p:cBhvr additive="base">
                                        <p:cTn id="12" dur="500"/>
                                        <p:tgtEl>
                                          <p:spTgt spid="30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0">
                                            <p:txEl>
                                              <p:pRg st="0" end="0"/>
                                            </p:txEl>
                                          </p:spTgt>
                                        </p:tgtEl>
                                        <p:attrNameLst>
                                          <p:attrName>style.visibility</p:attrName>
                                        </p:attrNameLst>
                                      </p:cBhvr>
                                      <p:to>
                                        <p:strVal val="visible"/>
                                      </p:to>
                                    </p:set>
                                    <p:anim calcmode="lin" valueType="num">
                                      <p:cBhvr additive="base">
                                        <p:cTn id="17" dur="500"/>
                                        <p:tgtEl>
                                          <p:spTgt spid="3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00">
                                            <p:txEl>
                                              <p:pRg st="1" end="1"/>
                                            </p:txEl>
                                          </p:spTgt>
                                        </p:tgtEl>
                                        <p:attrNameLst>
                                          <p:attrName>style.visibility</p:attrName>
                                        </p:attrNameLst>
                                      </p:cBhvr>
                                      <p:to>
                                        <p:strVal val="visible"/>
                                      </p:to>
                                    </p:set>
                                    <p:anim calcmode="lin" valueType="num">
                                      <p:cBhvr additive="base">
                                        <p:cTn id="22" dur="500"/>
                                        <p:tgtEl>
                                          <p:spTgt spid="3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0">
                                            <p:txEl>
                                              <p:pRg st="2" end="2"/>
                                            </p:txEl>
                                          </p:spTgt>
                                        </p:tgtEl>
                                        <p:attrNameLst>
                                          <p:attrName>style.visibility</p:attrName>
                                        </p:attrNameLst>
                                      </p:cBhvr>
                                      <p:to>
                                        <p:strVal val="visible"/>
                                      </p:to>
                                    </p:set>
                                    <p:anim calcmode="lin" valueType="num">
                                      <p:cBhvr additive="base">
                                        <p:cTn id="27" dur="500"/>
                                        <p:tgtEl>
                                          <p:spTgt spid="3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00">
                                            <p:txEl>
                                              <p:pRg st="3" end="3"/>
                                            </p:txEl>
                                          </p:spTgt>
                                        </p:tgtEl>
                                        <p:attrNameLst>
                                          <p:attrName>style.visibility</p:attrName>
                                        </p:attrNameLst>
                                      </p:cBhvr>
                                      <p:to>
                                        <p:strVal val="visible"/>
                                      </p:to>
                                    </p:set>
                                    <p:anim calcmode="lin" valueType="num">
                                      <p:cBhvr additive="base">
                                        <p:cTn id="32" dur="500"/>
                                        <p:tgtEl>
                                          <p:spTgt spid="3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0">
                                            <p:txEl>
                                              <p:pRg st="4" end="4"/>
                                            </p:txEl>
                                          </p:spTgt>
                                        </p:tgtEl>
                                        <p:attrNameLst>
                                          <p:attrName>style.visibility</p:attrName>
                                        </p:attrNameLst>
                                      </p:cBhvr>
                                      <p:to>
                                        <p:strVal val="visible"/>
                                      </p:to>
                                    </p:set>
                                    <p:anim calcmode="lin" valueType="num">
                                      <p:cBhvr additive="base">
                                        <p:cTn id="37" dur="500"/>
                                        <p:tgtEl>
                                          <p:spTgt spid="30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00">
                                            <p:txEl>
                                              <p:pRg st="5" end="5"/>
                                            </p:txEl>
                                          </p:spTgt>
                                        </p:tgtEl>
                                        <p:attrNameLst>
                                          <p:attrName>style.visibility</p:attrName>
                                        </p:attrNameLst>
                                      </p:cBhvr>
                                      <p:to>
                                        <p:strVal val="visible"/>
                                      </p:to>
                                    </p:set>
                                    <p:anim calcmode="lin" valueType="num">
                                      <p:cBhvr additive="base">
                                        <p:cTn id="42" dur="500"/>
                                        <p:tgtEl>
                                          <p:spTgt spid="30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00">
                                            <p:txEl>
                                              <p:pRg st="6" end="6"/>
                                            </p:txEl>
                                          </p:spTgt>
                                        </p:tgtEl>
                                        <p:attrNameLst>
                                          <p:attrName>style.visibility</p:attrName>
                                        </p:attrNameLst>
                                      </p:cBhvr>
                                      <p:to>
                                        <p:strVal val="visible"/>
                                      </p:to>
                                    </p:set>
                                    <p:anim calcmode="lin" valueType="num">
                                      <p:cBhvr additive="base">
                                        <p:cTn id="47" dur="500"/>
                                        <p:tgtEl>
                                          <p:spTgt spid="30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00">
                                            <p:txEl>
                                              <p:pRg st="7" end="7"/>
                                            </p:txEl>
                                          </p:spTgt>
                                        </p:tgtEl>
                                        <p:attrNameLst>
                                          <p:attrName>style.visibility</p:attrName>
                                        </p:attrNameLst>
                                      </p:cBhvr>
                                      <p:to>
                                        <p:strVal val="visible"/>
                                      </p:to>
                                    </p:set>
                                    <p:anim calcmode="lin" valueType="num">
                                      <p:cBhvr additive="base">
                                        <p:cTn id="52" dur="500"/>
                                        <p:tgtEl>
                                          <p:spTgt spid="30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00">
                                            <p:txEl>
                                              <p:pRg st="8" end="8"/>
                                            </p:txEl>
                                          </p:spTgt>
                                        </p:tgtEl>
                                        <p:attrNameLst>
                                          <p:attrName>style.visibility</p:attrName>
                                        </p:attrNameLst>
                                      </p:cBhvr>
                                      <p:to>
                                        <p:strVal val="visible"/>
                                      </p:to>
                                    </p:set>
                                    <p:anim calcmode="lin" valueType="num">
                                      <p:cBhvr additive="base">
                                        <p:cTn id="57" dur="500"/>
                                        <p:tgtEl>
                                          <p:spTgt spid="30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00">
                                            <p:txEl>
                                              <p:pRg st="9" end="9"/>
                                            </p:txEl>
                                          </p:spTgt>
                                        </p:tgtEl>
                                        <p:attrNameLst>
                                          <p:attrName>style.visibility</p:attrName>
                                        </p:attrNameLst>
                                      </p:cBhvr>
                                      <p:to>
                                        <p:strVal val="visible"/>
                                      </p:to>
                                    </p:set>
                                    <p:anim calcmode="lin" valueType="num">
                                      <p:cBhvr additive="base">
                                        <p:cTn id="62" dur="500"/>
                                        <p:tgtEl>
                                          <p:spTgt spid="30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00">
                                            <p:txEl>
                                              <p:pRg st="10" end="10"/>
                                            </p:txEl>
                                          </p:spTgt>
                                        </p:tgtEl>
                                        <p:attrNameLst>
                                          <p:attrName>style.visibility</p:attrName>
                                        </p:attrNameLst>
                                      </p:cBhvr>
                                      <p:to>
                                        <p:strVal val="visible"/>
                                      </p:to>
                                    </p:set>
                                    <p:anim calcmode="lin" valueType="num">
                                      <p:cBhvr additive="base">
                                        <p:cTn id="67" dur="500"/>
                                        <p:tgtEl>
                                          <p:spTgt spid="300">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98474" y="337625"/>
            <a:ext cx="2944837" cy="39389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ZA" sz="4400" b="1"/>
              <a:t>Basic Biology </a:t>
            </a:r>
            <a:br>
              <a:rPr lang="en-ZA" sz="4400" b="1"/>
            </a:br>
            <a:endParaRPr sz="4400" b="1"/>
          </a:p>
        </p:txBody>
      </p:sp>
      <p:sp>
        <p:nvSpPr>
          <p:cNvPr id="102" name="Google Shape;102;p3"/>
          <p:cNvSpPr txBox="1">
            <a:spLocks noGrp="1"/>
          </p:cNvSpPr>
          <p:nvPr>
            <p:ph type="body" idx="1"/>
          </p:nvPr>
        </p:nvSpPr>
        <p:spPr>
          <a:xfrm>
            <a:off x="98474" y="844062"/>
            <a:ext cx="12093526" cy="601393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ZA" sz="2800" b="1"/>
              <a:t>Vision</a:t>
            </a:r>
            <a:r>
              <a:rPr lang="en-ZA" sz="3000"/>
              <a:t> - Fairly acute at short range, however it is poor at greater distance. Mainly detects movement.</a:t>
            </a:r>
            <a:endParaRPr/>
          </a:p>
          <a:p>
            <a:pPr marL="342900" lvl="0" indent="-342900" algn="l" rtl="0">
              <a:spcBef>
                <a:spcPts val="600"/>
              </a:spcBef>
              <a:spcAft>
                <a:spcPts val="0"/>
              </a:spcAft>
              <a:buClr>
                <a:schemeClr val="dk1"/>
              </a:buClr>
              <a:buSzPts val="3000"/>
              <a:buChar char="•"/>
            </a:pPr>
            <a:r>
              <a:rPr lang="en-ZA" sz="3000" b="1"/>
              <a:t>Hearing</a:t>
            </a:r>
            <a:r>
              <a:rPr lang="en-ZA" sz="3000"/>
              <a:t> - External ear holes are absent, snakes cannot hear airborne sounds . They do however have an auditory nerve which picks up vibration. </a:t>
            </a:r>
            <a:endParaRPr/>
          </a:p>
          <a:p>
            <a:pPr marL="342900" lvl="0" indent="-342900" algn="l" rtl="0">
              <a:spcBef>
                <a:spcPts val="600"/>
              </a:spcBef>
              <a:spcAft>
                <a:spcPts val="0"/>
              </a:spcAft>
              <a:buClr>
                <a:schemeClr val="dk1"/>
              </a:buClr>
              <a:buSzPts val="3000"/>
              <a:buChar char="•"/>
            </a:pPr>
            <a:r>
              <a:rPr lang="en-ZA" sz="3000" b="1"/>
              <a:t>Shedding</a:t>
            </a:r>
            <a:r>
              <a:rPr lang="en-ZA" sz="3000"/>
              <a:t> - Juvenile snakes shed their skin 12-14 times a year and adults 3-4 times a year. The external layer of the skin does not grow and  is therefore shed periodically.</a:t>
            </a:r>
            <a:endParaRPr/>
          </a:p>
          <a:p>
            <a:pPr marL="342900" lvl="0" indent="-342900" algn="l" rtl="0">
              <a:spcBef>
                <a:spcPts val="600"/>
              </a:spcBef>
              <a:spcAft>
                <a:spcPts val="0"/>
              </a:spcAft>
              <a:buClr>
                <a:schemeClr val="dk1"/>
              </a:buClr>
              <a:buSzPts val="3000"/>
              <a:buChar char="•"/>
            </a:pPr>
            <a:r>
              <a:rPr lang="en-ZA" sz="3000" b="1"/>
              <a:t>Smell</a:t>
            </a:r>
            <a:r>
              <a:rPr lang="en-ZA" sz="3000"/>
              <a:t> - Snakes make use of their forked tongue in order to pick up particles in the air. When it is drawn back into the mouth these particles are deposited onto organs situated in the roof of the mouth, known as the Jacobson's organ.</a:t>
            </a:r>
            <a:endParaRPr/>
          </a:p>
          <a:p>
            <a:pPr marL="342900" lvl="0" indent="-152400" algn="l" rtl="0">
              <a:spcBef>
                <a:spcPts val="600"/>
              </a:spcBef>
              <a:spcAft>
                <a:spcPts val="0"/>
              </a:spcAft>
              <a:buClr>
                <a:schemeClr val="dk1"/>
              </a:buClr>
              <a:buSzPts val="3000"/>
              <a:buNone/>
            </a:pP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p:tgtEl>
                                          <p:spTgt spid="10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
                                            <p:txEl>
                                              <p:pRg st="0" end="0"/>
                                            </p:txEl>
                                          </p:spTgt>
                                        </p:tgtEl>
                                        <p:attrNameLst>
                                          <p:attrName>style.visibility</p:attrName>
                                        </p:attrNameLst>
                                      </p:cBhvr>
                                      <p:to>
                                        <p:strVal val="visible"/>
                                      </p:to>
                                    </p:set>
                                    <p:anim calcmode="lin" valueType="num">
                                      <p:cBhvr additive="base">
                                        <p:cTn id="12" dur="500"/>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xEl>
                                              <p:pRg st="1" end="1"/>
                                            </p:txEl>
                                          </p:spTgt>
                                        </p:tgtEl>
                                        <p:attrNameLst>
                                          <p:attrName>style.visibility</p:attrName>
                                        </p:attrNameLst>
                                      </p:cBhvr>
                                      <p:to>
                                        <p:strVal val="visible"/>
                                      </p:to>
                                    </p:set>
                                    <p:anim calcmode="lin" valueType="num">
                                      <p:cBhvr additive="base">
                                        <p:cTn id="17" dur="500"/>
                                        <p:tgtEl>
                                          <p:spTgt spid="1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
                                            <p:txEl>
                                              <p:pRg st="2" end="2"/>
                                            </p:txEl>
                                          </p:spTgt>
                                        </p:tgtEl>
                                        <p:attrNameLst>
                                          <p:attrName>style.visibility</p:attrName>
                                        </p:attrNameLst>
                                      </p:cBhvr>
                                      <p:to>
                                        <p:strVal val="visible"/>
                                      </p:to>
                                    </p:set>
                                    <p:anim calcmode="lin" valueType="num">
                                      <p:cBhvr additive="base">
                                        <p:cTn id="22" dur="500"/>
                                        <p:tgtEl>
                                          <p:spTgt spid="1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
                                            <p:txEl>
                                              <p:pRg st="3" end="3"/>
                                            </p:txEl>
                                          </p:spTgt>
                                        </p:tgtEl>
                                        <p:attrNameLst>
                                          <p:attrName>style.visibility</p:attrName>
                                        </p:attrNameLst>
                                      </p:cBhvr>
                                      <p:to>
                                        <p:strVal val="visible"/>
                                      </p:to>
                                    </p:set>
                                    <p:anim calcmode="lin" valueType="num">
                                      <p:cBhvr additive="base">
                                        <p:cTn id="27" dur="500"/>
                                        <p:tgtEl>
                                          <p:spTgt spid="10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xEl>
                                              <p:pRg st="4" end="4"/>
                                            </p:txEl>
                                          </p:spTgt>
                                        </p:tgtEl>
                                        <p:attrNameLst>
                                          <p:attrName>style.visibility</p:attrName>
                                        </p:attrNameLst>
                                      </p:cBhvr>
                                      <p:to>
                                        <p:strVal val="visible"/>
                                      </p:to>
                                    </p:set>
                                    <p:anim calcmode="lin" valueType="num">
                                      <p:cBhvr additive="base">
                                        <p:cTn id="32" dur="500"/>
                                        <p:tgtEl>
                                          <p:spTgt spid="10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Snake handling (How not to use tongs)</a:t>
            </a:r>
            <a:endParaRPr/>
          </a:p>
        </p:txBody>
      </p:sp>
      <p:pic>
        <p:nvPicPr>
          <p:cNvPr id="308" name="Google Shape;308;p30" descr="image0 (1).jpeg"/>
          <p:cNvPicPr preferRelativeResize="0">
            <a:picLocks noGrp="1"/>
          </p:cNvPicPr>
          <p:nvPr>
            <p:ph type="body" idx="1"/>
          </p:nvPr>
        </p:nvPicPr>
        <p:blipFill rotWithShape="1">
          <a:blip r:embed="rId3">
            <a:alphaModFix/>
          </a:blip>
          <a:srcRect/>
          <a:stretch/>
        </p:blipFill>
        <p:spPr>
          <a:xfrm>
            <a:off x="4370545" y="1441620"/>
            <a:ext cx="3450910" cy="514174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Snake handling (How to use tongs)</a:t>
            </a:r>
            <a:endParaRPr/>
          </a:p>
        </p:txBody>
      </p:sp>
      <p:pic>
        <p:nvPicPr>
          <p:cNvPr id="314" name="Google Shape;314;p31" descr="image0 (2).jpeg"/>
          <p:cNvPicPr preferRelativeResize="0">
            <a:picLocks noGrp="1"/>
          </p:cNvPicPr>
          <p:nvPr>
            <p:ph type="body" idx="1"/>
          </p:nvPr>
        </p:nvPicPr>
        <p:blipFill rotWithShape="1">
          <a:blip r:embed="rId3">
            <a:alphaModFix/>
          </a:blip>
          <a:srcRect/>
          <a:stretch/>
        </p:blipFill>
        <p:spPr>
          <a:xfrm>
            <a:off x="4716087" y="1922159"/>
            <a:ext cx="2759825" cy="38820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Snake Handling (Hooking and tailing)</a:t>
            </a:r>
            <a:endParaRPr/>
          </a:p>
        </p:txBody>
      </p:sp>
      <p:sp>
        <p:nvSpPr>
          <p:cNvPr id="320" name="Google Shape;320;p3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endParaRPr/>
          </a:p>
        </p:txBody>
      </p:sp>
      <p:pic>
        <p:nvPicPr>
          <p:cNvPr id="321" name="Google Shape;321;p32" descr="image0 (3).jpeg"/>
          <p:cNvPicPr preferRelativeResize="0">
            <a:picLocks noGrp="1"/>
          </p:cNvPicPr>
          <p:nvPr>
            <p:ph type="body" idx="2"/>
          </p:nvPr>
        </p:nvPicPr>
        <p:blipFill rotWithShape="1">
          <a:blip r:embed="rId3">
            <a:alphaModFix/>
          </a:blip>
          <a:srcRect/>
          <a:stretch/>
        </p:blipFill>
        <p:spPr>
          <a:xfrm>
            <a:off x="668602" y="2174875"/>
            <a:ext cx="5268384" cy="3951288"/>
          </a:xfrm>
          <a:prstGeom prst="rect">
            <a:avLst/>
          </a:prstGeom>
          <a:noFill/>
          <a:ln>
            <a:noFill/>
          </a:ln>
        </p:spPr>
      </p:pic>
      <p:sp>
        <p:nvSpPr>
          <p:cNvPr id="322" name="Google Shape;322;p32"/>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endParaRPr/>
          </a:p>
        </p:txBody>
      </p:sp>
      <p:pic>
        <p:nvPicPr>
          <p:cNvPr id="323" name="Google Shape;323;p32" descr="image1.jpeg"/>
          <p:cNvPicPr preferRelativeResize="0">
            <a:picLocks noGrp="1"/>
          </p:cNvPicPr>
          <p:nvPr>
            <p:ph type="body" idx="4"/>
          </p:nvPr>
        </p:nvPicPr>
        <p:blipFill rotWithShape="1">
          <a:blip r:embed="rId4">
            <a:alphaModFix/>
          </a:blip>
          <a:srcRect/>
          <a:stretch/>
        </p:blipFill>
        <p:spPr>
          <a:xfrm>
            <a:off x="7405886" y="2174875"/>
            <a:ext cx="2963466" cy="39512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Snake handling (Necking vs tubing)</a:t>
            </a:r>
            <a:endParaRPr/>
          </a:p>
        </p:txBody>
      </p:sp>
      <p:sp>
        <p:nvSpPr>
          <p:cNvPr id="329" name="Google Shape;329;p33"/>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endParaRPr/>
          </a:p>
        </p:txBody>
      </p:sp>
      <p:pic>
        <p:nvPicPr>
          <p:cNvPr id="330" name="Google Shape;330;p33" descr="image1 (1).jpeg"/>
          <p:cNvPicPr preferRelativeResize="0">
            <a:picLocks noGrp="1"/>
          </p:cNvPicPr>
          <p:nvPr>
            <p:ph type="body" idx="2"/>
          </p:nvPr>
        </p:nvPicPr>
        <p:blipFill rotWithShape="1">
          <a:blip r:embed="rId3">
            <a:alphaModFix/>
          </a:blip>
          <a:srcRect/>
          <a:stretch/>
        </p:blipFill>
        <p:spPr>
          <a:xfrm>
            <a:off x="668602" y="2174875"/>
            <a:ext cx="5268384" cy="3951288"/>
          </a:xfrm>
          <a:prstGeom prst="rect">
            <a:avLst/>
          </a:prstGeom>
          <a:noFill/>
          <a:ln>
            <a:noFill/>
          </a:ln>
        </p:spPr>
      </p:pic>
      <p:sp>
        <p:nvSpPr>
          <p:cNvPr id="331" name="Google Shape;331;p33"/>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2400"/>
              <a:buNone/>
            </a:pPr>
            <a:endParaRPr/>
          </a:p>
        </p:txBody>
      </p:sp>
      <p:pic>
        <p:nvPicPr>
          <p:cNvPr id="332" name="Google Shape;332;p33" descr="image0 (4).jpeg"/>
          <p:cNvPicPr preferRelativeResize="0">
            <a:picLocks noGrp="1"/>
          </p:cNvPicPr>
          <p:nvPr>
            <p:ph type="body" idx="4"/>
          </p:nvPr>
        </p:nvPicPr>
        <p:blipFill rotWithShape="1">
          <a:blip r:embed="rId4">
            <a:alphaModFix/>
          </a:blip>
          <a:srcRect/>
          <a:stretch/>
        </p:blipFill>
        <p:spPr>
          <a:xfrm>
            <a:off x="6192838" y="2634704"/>
            <a:ext cx="5389562" cy="30316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Main Venom Types And Functions </a:t>
            </a:r>
            <a:endParaRPr/>
          </a:p>
        </p:txBody>
      </p:sp>
      <p:sp>
        <p:nvSpPr>
          <p:cNvPr id="338" name="Google Shape;338;p34"/>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3200"/>
              <a:buChar char="•"/>
            </a:pPr>
            <a:r>
              <a:rPr lang="en-ZA"/>
              <a:t>Cytotoxic- Breaks down healthy tissue and cells. Zebra snakes, Puff adders, horned adders and stiletto snakes posses this venom. </a:t>
            </a:r>
            <a:endParaRPr/>
          </a:p>
          <a:p>
            <a:pPr marL="342900" lvl="0" indent="-342900" algn="l" rtl="0">
              <a:spcBef>
                <a:spcPts val="640"/>
              </a:spcBef>
              <a:spcAft>
                <a:spcPts val="0"/>
              </a:spcAft>
              <a:buClr>
                <a:schemeClr val="dk1"/>
              </a:buClr>
              <a:buSzPts val="3200"/>
              <a:buChar char="•"/>
            </a:pPr>
            <a:r>
              <a:rPr lang="en-ZA"/>
              <a:t>Neurotoxic- Causes paralysis and breathing difficulties. Mambas, Cape Cobra and Anchieta’s cobra. </a:t>
            </a:r>
            <a:endParaRPr/>
          </a:p>
          <a:p>
            <a:pPr marL="342900" lvl="0" indent="-342900" algn="l" rtl="0">
              <a:spcBef>
                <a:spcPts val="640"/>
              </a:spcBef>
              <a:spcAft>
                <a:spcPts val="0"/>
              </a:spcAft>
              <a:buClr>
                <a:schemeClr val="dk1"/>
              </a:buClr>
              <a:buSzPts val="3200"/>
              <a:buChar char="•"/>
            </a:pPr>
            <a:r>
              <a:rPr lang="en-ZA"/>
              <a:t>Hemotoxic- Prevent the blood from clotting causing both internal and external bleeding. </a:t>
            </a:r>
            <a:endParaRPr/>
          </a:p>
          <a:p>
            <a:pPr marL="342900" lvl="0" indent="-342900" algn="l" rtl="0">
              <a:spcBef>
                <a:spcPts val="640"/>
              </a:spcBef>
              <a:spcAft>
                <a:spcPts val="0"/>
              </a:spcAft>
              <a:buClr>
                <a:schemeClr val="dk1"/>
              </a:buClr>
              <a:buSzPts val="3200"/>
              <a:buChar char="•"/>
            </a:pPr>
            <a:r>
              <a:rPr lang="en-ZA"/>
              <a:t>The main function of snake venom is to immobilize and digest its prey.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Symptoms of Snakebite </a:t>
            </a:r>
            <a:endParaRPr/>
          </a:p>
        </p:txBody>
      </p:sp>
      <p:sp>
        <p:nvSpPr>
          <p:cNvPr id="344" name="Google Shape;344;p35"/>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Char char="•"/>
            </a:pPr>
            <a:r>
              <a:rPr lang="en-ZA"/>
              <a:t>Puff Adder- Immediate burning sensation and throbbing pain at the bite site. Swelling will start with in minutes and continue to move up the entire bitten limb. Swelling will feel hot to the touch. There will be blood or liquid oozing from the bite site. Blue discoloration and blistering may be present. </a:t>
            </a:r>
            <a:endParaRPr/>
          </a:p>
          <a:p>
            <a:pPr marL="342900" lvl="0" indent="-342900" algn="l" rtl="0">
              <a:spcBef>
                <a:spcPts val="448"/>
              </a:spcBef>
              <a:spcAft>
                <a:spcPts val="0"/>
              </a:spcAft>
              <a:buClr>
                <a:schemeClr val="dk1"/>
              </a:buClr>
              <a:buSzPct val="100000"/>
              <a:buChar char="•"/>
            </a:pPr>
            <a:r>
              <a:rPr lang="en-ZA"/>
              <a:t>Zebra snake- Immediate burning sensation and throbbing pain at the bite site. Swelling will start with in minutes and continue to move up the entire bitten limb. Swelling will feel hot to the touch and there will be a blue discoloration blistering may form at a later stage. Little to no bleeding is present. </a:t>
            </a:r>
            <a:endParaRPr/>
          </a:p>
          <a:p>
            <a:pPr marL="342900" lvl="0" indent="-342900" algn="l" rtl="0">
              <a:spcBef>
                <a:spcPts val="448"/>
              </a:spcBef>
              <a:spcAft>
                <a:spcPts val="0"/>
              </a:spcAft>
              <a:buClr>
                <a:schemeClr val="dk1"/>
              </a:buClr>
              <a:buSzPct val="100000"/>
              <a:buChar char="•"/>
            </a:pPr>
            <a:r>
              <a:rPr lang="en-ZA"/>
              <a:t>Stiletto Snake-One fang mark will be present followed by a red to blue discoloration and moderate to severe swelling. Dry mouth, nausea and vomiting may also be present. </a:t>
            </a:r>
            <a:endParaRPr/>
          </a:p>
          <a:p>
            <a:pPr marL="342900" lvl="0" indent="-342900" algn="l" rtl="0">
              <a:spcBef>
                <a:spcPts val="448"/>
              </a:spcBef>
              <a:spcAft>
                <a:spcPts val="0"/>
              </a:spcAft>
              <a:buClr>
                <a:schemeClr val="dk1"/>
              </a:buClr>
              <a:buSzPct val="100000"/>
              <a:buChar char="•"/>
            </a:pPr>
            <a:r>
              <a:rPr lang="en-ZA"/>
              <a:t>Anchieta’s cobra- Little to moderate swelling may be present with acute pain at the bite site. The victim will have difficulty focusing his/her eyes. Limbs will become weak, speech will become slurred followed by nausea and vomiting. Difficulty swallowing and difficulty breathing will follow. </a:t>
            </a:r>
            <a:endParaRPr/>
          </a:p>
          <a:p>
            <a:pPr marL="342900" lvl="0" indent="-200660" algn="l" rtl="0">
              <a:spcBef>
                <a:spcPts val="448"/>
              </a:spcBef>
              <a:spcAft>
                <a:spcPts val="0"/>
              </a:spcAft>
              <a:buClr>
                <a:schemeClr val="dk1"/>
              </a:buClr>
              <a:buSzPct val="1000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Symptoms of Snakebite</a:t>
            </a:r>
            <a:endParaRPr/>
          </a:p>
        </p:txBody>
      </p:sp>
      <p:sp>
        <p:nvSpPr>
          <p:cNvPr id="350" name="Google Shape;350;p36"/>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spcBef>
                <a:spcPts val="0"/>
              </a:spcBef>
              <a:spcAft>
                <a:spcPts val="0"/>
              </a:spcAft>
              <a:buClr>
                <a:schemeClr val="dk1"/>
              </a:buClr>
              <a:buSzPct val="100000"/>
              <a:buChar char="•"/>
            </a:pPr>
            <a:r>
              <a:rPr lang="en-ZA"/>
              <a:t>Black mamba-Symptoms will appear within minutes and full paralysis can set in less than an hour. Little to no swelling will be present with little to no pain. The first symptoms to appear will be feeling pins and needles around the lips followed by a metallic taste in the mouth. The victim will have droopy eyelids and trouble focusing this will be followed by slurred speech, nausea and vomiting and a difficulty swallowing. The chest will feel tight and painful and the victim will start to have difficulty breathing. </a:t>
            </a:r>
            <a:endParaRPr/>
          </a:p>
          <a:p>
            <a:pPr marL="342900" lvl="0" indent="-342900" algn="l" rtl="0">
              <a:spcBef>
                <a:spcPts val="544"/>
              </a:spcBef>
              <a:spcAft>
                <a:spcPts val="0"/>
              </a:spcAft>
              <a:buClr>
                <a:schemeClr val="dk1"/>
              </a:buClr>
              <a:buSzPct val="100000"/>
              <a:buChar char="•"/>
            </a:pPr>
            <a:r>
              <a:rPr lang="en-ZA"/>
              <a:t>Boomslang-Symptoms may not be obvious for several hours. Early severe headaches followed by nausea and vomiting. Venom will ooze from the bite site followed by bleeding from the nose, ears, eyes and mouth. Victim will be confused and feel tired.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4"/>
        <p:cNvGrpSpPr/>
        <p:nvPr/>
      </p:nvGrpSpPr>
      <p:grpSpPr>
        <a:xfrm>
          <a:off x="0" y="0"/>
          <a:ext cx="0" cy="0"/>
          <a:chOff x="0" y="0"/>
          <a:chExt cx="0" cy="0"/>
        </a:xfrm>
      </p:grpSpPr>
      <p:sp>
        <p:nvSpPr>
          <p:cNvPr id="355" name="Google Shape;355;p37"/>
          <p:cNvSpPr txBox="1">
            <a:spLocks noGrp="1"/>
          </p:cNvSpPr>
          <p:nvPr>
            <p:ph type="title"/>
          </p:nvPr>
        </p:nvSpPr>
        <p:spPr>
          <a:xfrm>
            <a:off x="6090445" y="609600"/>
            <a:ext cx="3183556" cy="1320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libri"/>
              <a:buNone/>
            </a:pPr>
            <a:r>
              <a:rPr lang="en-ZA" sz="2800"/>
              <a:t>Snakebite First Aid &amp; Emergency Numbers </a:t>
            </a:r>
            <a:endParaRPr/>
          </a:p>
        </p:txBody>
      </p:sp>
      <p:sp>
        <p:nvSpPr>
          <p:cNvPr id="356" name="Google Shape;356;p37"/>
          <p:cNvSpPr txBox="1">
            <a:spLocks noGrp="1"/>
          </p:cNvSpPr>
          <p:nvPr>
            <p:ph type="body" idx="1"/>
          </p:nvPr>
        </p:nvSpPr>
        <p:spPr>
          <a:xfrm>
            <a:off x="6094410" y="2160589"/>
            <a:ext cx="3176589" cy="3880773"/>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Char char="•"/>
            </a:pPr>
            <a:r>
              <a:rPr lang="en-ZA"/>
              <a:t>Incase of snakebite please call 0812900343 or whatsapp (snakebite) to 0811275109 (this number should NOT be called!!!!) </a:t>
            </a:r>
            <a:endParaRPr/>
          </a:p>
          <a:p>
            <a:pPr marL="342900" lvl="0" indent="-342900" algn="l" rtl="0">
              <a:spcBef>
                <a:spcPts val="448"/>
              </a:spcBef>
              <a:spcAft>
                <a:spcPts val="0"/>
              </a:spcAft>
              <a:buClr>
                <a:schemeClr val="dk1"/>
              </a:buClr>
              <a:buSzPct val="100000"/>
              <a:buChar char="•"/>
            </a:pPr>
            <a:r>
              <a:rPr lang="en-ZA"/>
              <a:t>Emed Rescue-081924 </a:t>
            </a:r>
            <a:endParaRPr/>
          </a:p>
          <a:p>
            <a:pPr marL="342900" lvl="0" indent="-342900" algn="l" rtl="0">
              <a:spcBef>
                <a:spcPts val="448"/>
              </a:spcBef>
              <a:spcAft>
                <a:spcPts val="0"/>
              </a:spcAft>
              <a:buClr>
                <a:schemeClr val="dk1"/>
              </a:buClr>
              <a:buSzPct val="100000"/>
              <a:buChar char="•"/>
            </a:pPr>
            <a:r>
              <a:rPr lang="en-ZA"/>
              <a:t>Snake Removals:</a:t>
            </a:r>
            <a:endParaRPr/>
          </a:p>
          <a:p>
            <a:pPr marL="0" lvl="0" indent="0" algn="l" rtl="0">
              <a:spcBef>
                <a:spcPts val="448"/>
              </a:spcBef>
              <a:spcAft>
                <a:spcPts val="0"/>
              </a:spcAft>
              <a:buClr>
                <a:schemeClr val="dk1"/>
              </a:buClr>
              <a:buSzPct val="100000"/>
              <a:buNone/>
            </a:pPr>
            <a:r>
              <a:rPr lang="en-ZA"/>
              <a:t>      0812900343-Francois</a:t>
            </a:r>
            <a:endParaRPr/>
          </a:p>
          <a:p>
            <a:pPr marL="0" lvl="0" indent="0" algn="l" rtl="0">
              <a:spcBef>
                <a:spcPts val="448"/>
              </a:spcBef>
              <a:spcAft>
                <a:spcPts val="0"/>
              </a:spcAft>
              <a:buClr>
                <a:schemeClr val="dk1"/>
              </a:buClr>
              <a:buSzPct val="100000"/>
              <a:buNone/>
            </a:pPr>
            <a:r>
              <a:rPr lang="en-ZA"/>
              <a:t>      0817009879-Heinrich </a:t>
            </a:r>
            <a:endParaRPr/>
          </a:p>
          <a:p>
            <a:pPr marL="0" lvl="0" indent="0" algn="l" rtl="0">
              <a:spcBef>
                <a:spcPts val="448"/>
              </a:spcBef>
              <a:spcAft>
                <a:spcPts val="0"/>
              </a:spcAft>
              <a:buClr>
                <a:schemeClr val="dk1"/>
              </a:buClr>
              <a:buSzPct val="100000"/>
              <a:buNone/>
            </a:pPr>
            <a:endParaRPr/>
          </a:p>
        </p:txBody>
      </p:sp>
      <p:pic>
        <p:nvPicPr>
          <p:cNvPr id="357" name="Google Shape;357;p37"/>
          <p:cNvPicPr preferRelativeResize="0"/>
          <p:nvPr/>
        </p:nvPicPr>
        <p:blipFill rotWithShape="1">
          <a:blip r:embed="rId3">
            <a:alphaModFix/>
          </a:blip>
          <a:srcRect/>
          <a:stretch/>
        </p:blipFill>
        <p:spPr>
          <a:xfrm>
            <a:off x="788670" y="804672"/>
            <a:ext cx="4800600" cy="56989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164124" y="-98475"/>
            <a:ext cx="4060874" cy="102374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b="1"/>
              <a:t>Basic Biology </a:t>
            </a:r>
            <a:endParaRPr/>
          </a:p>
        </p:txBody>
      </p:sp>
      <p:sp>
        <p:nvSpPr>
          <p:cNvPr id="108" name="Google Shape;108;p4"/>
          <p:cNvSpPr txBox="1">
            <a:spLocks noGrp="1"/>
          </p:cNvSpPr>
          <p:nvPr>
            <p:ph type="body" idx="1"/>
          </p:nvPr>
        </p:nvSpPr>
        <p:spPr>
          <a:xfrm>
            <a:off x="215704" y="1037809"/>
            <a:ext cx="11544886" cy="557400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ZA" b="1"/>
              <a:t>Reproduction </a:t>
            </a:r>
            <a:r>
              <a:rPr lang="en-ZA"/>
              <a:t>- Mating takes place in early spring. Two types of reproduction in snakes, namely: (1) </a:t>
            </a:r>
            <a:r>
              <a:rPr lang="en-ZA" b="1"/>
              <a:t>oviparous</a:t>
            </a:r>
            <a:r>
              <a:rPr lang="en-ZA"/>
              <a:t>, in which snakes lay eggs, and (2) </a:t>
            </a:r>
            <a:r>
              <a:rPr lang="en-ZA" b="1"/>
              <a:t>viviparous</a:t>
            </a:r>
            <a:r>
              <a:rPr lang="en-ZA"/>
              <a:t>, in which the young develop within the female. Between 4 to 8 weeks after mating the female will select a suitable spot to lay her eggs.</a:t>
            </a:r>
            <a:endParaRPr/>
          </a:p>
          <a:p>
            <a:pPr marL="342900" lvl="0" indent="-342900" algn="l" rtl="0">
              <a:spcBef>
                <a:spcPts val="640"/>
              </a:spcBef>
              <a:spcAft>
                <a:spcPts val="0"/>
              </a:spcAft>
              <a:buClr>
                <a:schemeClr val="dk1"/>
              </a:buClr>
              <a:buSzPts val="3200"/>
              <a:buChar char="•"/>
            </a:pPr>
            <a:r>
              <a:rPr lang="en-ZA" b="1"/>
              <a:t>Longevity</a:t>
            </a:r>
            <a:r>
              <a:rPr lang="en-ZA"/>
              <a:t> - 20 to 50 years.</a:t>
            </a:r>
            <a:endParaRPr/>
          </a:p>
          <a:p>
            <a:pPr marL="342900" lvl="0" indent="-342900" algn="l" rtl="0">
              <a:spcBef>
                <a:spcPts val="640"/>
              </a:spcBef>
              <a:spcAft>
                <a:spcPts val="0"/>
              </a:spcAft>
              <a:buClr>
                <a:schemeClr val="dk1"/>
              </a:buClr>
              <a:buSzPts val="3200"/>
              <a:buChar char="•"/>
            </a:pPr>
            <a:r>
              <a:rPr lang="en-ZA" b="1"/>
              <a:t>Locomotion</a:t>
            </a:r>
            <a:r>
              <a:rPr lang="en-ZA"/>
              <a:t> - 4 modes of basic progression in snakes. (1) Concertina like movement (2) Serpentine movement (3) Sidewinding (4) Caterpillar like movement.</a:t>
            </a:r>
            <a:endParaRPr/>
          </a:p>
          <a:p>
            <a:pPr marL="342900" lvl="0" indent="-139700" algn="l" rtl="0">
              <a:spcBef>
                <a:spcPts val="640"/>
              </a:spcBef>
              <a:spcAft>
                <a:spcPts val="0"/>
              </a:spcAft>
              <a:buClr>
                <a:schemeClr val="dk1"/>
              </a:buClr>
              <a:buSzPts val="32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p:tgtEl>
                                          <p:spTgt spid="10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8">
                                            <p:txEl>
                                              <p:pRg st="0" end="0"/>
                                            </p:txEl>
                                          </p:spTgt>
                                        </p:tgtEl>
                                        <p:attrNameLst>
                                          <p:attrName>style.visibility</p:attrName>
                                        </p:attrNameLst>
                                      </p:cBhvr>
                                      <p:to>
                                        <p:strVal val="visible"/>
                                      </p:to>
                                    </p:set>
                                    <p:anim calcmode="lin" valueType="num">
                                      <p:cBhvr additive="base">
                                        <p:cTn id="12" dur="500"/>
                                        <p:tgtEl>
                                          <p:spTgt spid="1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8">
                                            <p:txEl>
                                              <p:pRg st="1" end="1"/>
                                            </p:txEl>
                                          </p:spTgt>
                                        </p:tgtEl>
                                        <p:attrNameLst>
                                          <p:attrName>style.visibility</p:attrName>
                                        </p:attrNameLst>
                                      </p:cBhvr>
                                      <p:to>
                                        <p:strVal val="visible"/>
                                      </p:to>
                                    </p:set>
                                    <p:anim calcmode="lin" valueType="num">
                                      <p:cBhvr additive="base">
                                        <p:cTn id="17" dur="500"/>
                                        <p:tgtEl>
                                          <p:spTgt spid="10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8">
                                            <p:txEl>
                                              <p:pRg st="2" end="2"/>
                                            </p:txEl>
                                          </p:spTgt>
                                        </p:tgtEl>
                                        <p:attrNameLst>
                                          <p:attrName>style.visibility</p:attrName>
                                        </p:attrNameLst>
                                      </p:cBhvr>
                                      <p:to>
                                        <p:strVal val="visible"/>
                                      </p:to>
                                    </p:set>
                                    <p:anim calcmode="lin" valueType="num">
                                      <p:cBhvr additive="base">
                                        <p:cTn id="22" dur="500"/>
                                        <p:tgtEl>
                                          <p:spTgt spid="10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8">
                                            <p:txEl>
                                              <p:pRg st="3" end="3"/>
                                            </p:txEl>
                                          </p:spTgt>
                                        </p:tgtEl>
                                        <p:attrNameLst>
                                          <p:attrName>style.visibility</p:attrName>
                                        </p:attrNameLst>
                                      </p:cBhvr>
                                      <p:to>
                                        <p:strVal val="visible"/>
                                      </p:to>
                                    </p:set>
                                    <p:anim calcmode="lin" valueType="num">
                                      <p:cBhvr additive="base">
                                        <p:cTn id="27" dur="500"/>
                                        <p:tgtEl>
                                          <p:spTgt spid="10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5" descr="A close up of a map&#10;&#10;Description automatically generated"/>
          <p:cNvPicPr preferRelativeResize="0">
            <a:picLocks noGrp="1"/>
          </p:cNvPicPr>
          <p:nvPr>
            <p:ph type="body" idx="1"/>
          </p:nvPr>
        </p:nvPicPr>
        <p:blipFill rotWithShape="1">
          <a:blip r:embed="rId3">
            <a:alphaModFix/>
          </a:blip>
          <a:srcRect/>
          <a:stretch/>
        </p:blipFill>
        <p:spPr>
          <a:xfrm>
            <a:off x="2622470" y="-16869"/>
            <a:ext cx="6947059" cy="68748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6" descr="A close up of a map&#10;&#10;Description automatically generated"/>
          <p:cNvPicPr preferRelativeResize="0"/>
          <p:nvPr/>
        </p:nvPicPr>
        <p:blipFill rotWithShape="1">
          <a:blip r:embed="rId3">
            <a:alphaModFix/>
          </a:blip>
          <a:srcRect b="5757"/>
          <a:stretch/>
        </p:blipFill>
        <p:spPr>
          <a:xfrm>
            <a:off x="2162334" y="-254"/>
            <a:ext cx="7867331" cy="68582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a:spLocks noGrp="1"/>
          </p:cNvSpPr>
          <p:nvPr>
            <p:ph type="title"/>
          </p:nvPr>
        </p:nvSpPr>
        <p:spPr>
          <a:xfrm>
            <a:off x="3352799" y="308431"/>
            <a:ext cx="5486400" cy="96747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Identification </a:t>
            </a:r>
            <a:endParaRPr/>
          </a:p>
        </p:txBody>
      </p:sp>
      <p:pic>
        <p:nvPicPr>
          <p:cNvPr id="124" name="Google Shape;124;p7"/>
          <p:cNvPicPr preferRelativeResize="0">
            <a:picLocks noGrp="1"/>
          </p:cNvPicPr>
          <p:nvPr>
            <p:ph type="body" idx="1"/>
          </p:nvPr>
        </p:nvPicPr>
        <p:blipFill rotWithShape="1">
          <a:blip r:embed="rId3">
            <a:alphaModFix/>
          </a:blip>
          <a:srcRect/>
          <a:stretch/>
        </p:blipFill>
        <p:spPr>
          <a:xfrm>
            <a:off x="2660802" y="1275903"/>
            <a:ext cx="6870395" cy="53074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500"/>
                                        <p:tgtEl>
                                          <p:spTgt spid="12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additive="base">
                                        <p:cTn id="12" dur="500"/>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9"/>
        <p:cNvGrpSpPr/>
        <p:nvPr/>
      </p:nvGrpSpPr>
      <p:grpSpPr>
        <a:xfrm>
          <a:off x="0" y="0"/>
          <a:ext cx="0" cy="0"/>
          <a:chOff x="0" y="0"/>
          <a:chExt cx="0" cy="0"/>
        </a:xfrm>
      </p:grpSpPr>
      <p:sp>
        <p:nvSpPr>
          <p:cNvPr id="130" name="Google Shape;130;p8"/>
          <p:cNvSpPr txBox="1">
            <a:spLocks noGrp="1"/>
          </p:cNvSpPr>
          <p:nvPr>
            <p:ph type="title"/>
          </p:nvPr>
        </p:nvSpPr>
        <p:spPr>
          <a:xfrm>
            <a:off x="384516" y="0"/>
            <a:ext cx="3178001" cy="81905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Puff adder</a:t>
            </a:r>
            <a:endParaRPr/>
          </a:p>
        </p:txBody>
      </p:sp>
      <p:sp>
        <p:nvSpPr>
          <p:cNvPr id="131" name="Google Shape;131;p8"/>
          <p:cNvSpPr txBox="1">
            <a:spLocks noGrp="1"/>
          </p:cNvSpPr>
          <p:nvPr>
            <p:ph type="body" idx="1"/>
          </p:nvPr>
        </p:nvSpPr>
        <p:spPr>
          <a:xfrm>
            <a:off x="4761622" y="225083"/>
            <a:ext cx="7430378" cy="66329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Char char="•"/>
            </a:pPr>
            <a:r>
              <a:rPr lang="en-ZA" sz="2000" b="1"/>
              <a:t>Size</a:t>
            </a:r>
            <a:endParaRPr sz="2000"/>
          </a:p>
          <a:p>
            <a:pPr marL="342900" lvl="0" indent="-342900" algn="l" rtl="0">
              <a:spcBef>
                <a:spcPts val="400"/>
              </a:spcBef>
              <a:spcAft>
                <a:spcPts val="0"/>
              </a:spcAft>
              <a:buClr>
                <a:schemeClr val="dk1"/>
              </a:buClr>
              <a:buSzPts val="2000"/>
              <a:buChar char="•"/>
            </a:pPr>
            <a:r>
              <a:rPr lang="en-ZA" sz="2000"/>
              <a:t> Adults 90cm-140cm, Juveniles 20-25cm </a:t>
            </a:r>
            <a:endParaRPr/>
          </a:p>
          <a:p>
            <a:pPr marL="342900" lvl="0" indent="-342900" algn="l" rtl="0">
              <a:spcBef>
                <a:spcPts val="400"/>
              </a:spcBef>
              <a:spcAft>
                <a:spcPts val="0"/>
              </a:spcAft>
              <a:buClr>
                <a:schemeClr val="dk1"/>
              </a:buClr>
              <a:buSzPts val="2000"/>
              <a:buChar char="•"/>
            </a:pPr>
            <a:r>
              <a:rPr lang="en-ZA" sz="2000" b="1"/>
              <a:t>Description</a:t>
            </a:r>
            <a:endParaRPr sz="2000"/>
          </a:p>
          <a:p>
            <a:pPr marL="342900" lvl="0" indent="-342900" algn="l" rtl="0">
              <a:spcBef>
                <a:spcPts val="400"/>
              </a:spcBef>
              <a:spcAft>
                <a:spcPts val="0"/>
              </a:spcAft>
              <a:buClr>
                <a:schemeClr val="dk1"/>
              </a:buClr>
              <a:buSzPts val="2000"/>
              <a:buChar char="•"/>
            </a:pPr>
            <a:r>
              <a:rPr lang="en-ZA" sz="2000"/>
              <a:t>Brown to dark grey above with a series of backward-pointing V-shaped patterns. The head is triangular shaped and is distinctive from the rest of the body. Puff adders are short stocky snakes. </a:t>
            </a:r>
            <a:endParaRPr/>
          </a:p>
          <a:p>
            <a:pPr marL="342900" lvl="0" indent="-342900" algn="l" rtl="0">
              <a:spcBef>
                <a:spcPts val="400"/>
              </a:spcBef>
              <a:spcAft>
                <a:spcPts val="0"/>
              </a:spcAft>
              <a:buClr>
                <a:schemeClr val="dk1"/>
              </a:buClr>
              <a:buSzPts val="2000"/>
              <a:buChar char="•"/>
            </a:pPr>
            <a:r>
              <a:rPr lang="en-ZA" sz="2000" b="1"/>
              <a:t>Habitat</a:t>
            </a:r>
            <a:endParaRPr sz="2000"/>
          </a:p>
          <a:p>
            <a:pPr marL="342900" lvl="0" indent="-342900" algn="l" rtl="0">
              <a:spcBef>
                <a:spcPts val="400"/>
              </a:spcBef>
              <a:spcAft>
                <a:spcPts val="0"/>
              </a:spcAft>
              <a:buClr>
                <a:schemeClr val="dk1"/>
              </a:buClr>
              <a:buSzPts val="2000"/>
              <a:buChar char="•"/>
            </a:pPr>
            <a:r>
              <a:rPr lang="en-ZA" sz="2000"/>
              <a:t>Frequently found in grass- and woodland areas throughout Namibia, however absent from the sand seas of the Namib Desert.</a:t>
            </a:r>
            <a:endParaRPr/>
          </a:p>
          <a:p>
            <a:pPr marL="342900" lvl="0" indent="-342900" algn="l" rtl="0">
              <a:spcBef>
                <a:spcPts val="400"/>
              </a:spcBef>
              <a:spcAft>
                <a:spcPts val="0"/>
              </a:spcAft>
              <a:buClr>
                <a:schemeClr val="dk1"/>
              </a:buClr>
              <a:buSzPts val="2000"/>
              <a:buChar char="•"/>
            </a:pPr>
            <a:r>
              <a:rPr lang="en-ZA" sz="2000" b="1"/>
              <a:t>Habits</a:t>
            </a:r>
            <a:endParaRPr sz="2000"/>
          </a:p>
          <a:p>
            <a:pPr marL="342900" lvl="0" indent="-342900" algn="l" rtl="0">
              <a:spcBef>
                <a:spcPts val="400"/>
              </a:spcBef>
              <a:spcAft>
                <a:spcPts val="0"/>
              </a:spcAft>
              <a:buClr>
                <a:schemeClr val="dk1"/>
              </a:buClr>
              <a:buSzPts val="2000"/>
              <a:buChar char="•"/>
            </a:pPr>
            <a:r>
              <a:rPr lang="en-ZA" sz="2000"/>
              <a:t>Puff adders are mainly shy snakes active at night and ground dwelling (terrestrial). It is, however, not uncommon to encounter them in broad daylight basking in the sun.</a:t>
            </a:r>
            <a:endParaRPr/>
          </a:p>
          <a:p>
            <a:pPr marL="342900" lvl="0" indent="-342900" algn="l" rtl="0">
              <a:spcBef>
                <a:spcPts val="400"/>
              </a:spcBef>
              <a:spcAft>
                <a:spcPts val="0"/>
              </a:spcAft>
              <a:buClr>
                <a:schemeClr val="dk1"/>
              </a:buClr>
              <a:buSzPts val="2000"/>
              <a:buChar char="•"/>
            </a:pPr>
            <a:r>
              <a:rPr lang="en-ZA" sz="2000" b="1"/>
              <a:t>Fun fact</a:t>
            </a:r>
            <a:endParaRPr sz="2000"/>
          </a:p>
          <a:p>
            <a:pPr marL="342900" lvl="0" indent="-342900" algn="l" rtl="0">
              <a:spcBef>
                <a:spcPts val="400"/>
              </a:spcBef>
              <a:spcAft>
                <a:spcPts val="0"/>
              </a:spcAft>
              <a:buClr>
                <a:schemeClr val="dk1"/>
              </a:buClr>
              <a:buSzPts val="2000"/>
              <a:buChar char="•"/>
            </a:pPr>
            <a:r>
              <a:rPr lang="en-ZA" sz="2000"/>
              <a:t>Puff adders strike with astonishing speed and accuracy: The strike speed is up to 12km/h (3m/s).</a:t>
            </a:r>
            <a:endParaRPr/>
          </a:p>
          <a:p>
            <a:pPr marL="342900" lvl="0" indent="-342900" algn="l" rtl="0">
              <a:spcBef>
                <a:spcPts val="400"/>
              </a:spcBef>
              <a:spcAft>
                <a:spcPts val="0"/>
              </a:spcAft>
              <a:buClr>
                <a:schemeClr val="dk1"/>
              </a:buClr>
              <a:buSzPts val="2000"/>
              <a:buChar char="•"/>
            </a:pPr>
            <a:r>
              <a:rPr lang="en-ZA" sz="2000" b="1"/>
              <a:t>Venom</a:t>
            </a:r>
            <a:endParaRPr sz="2000"/>
          </a:p>
          <a:p>
            <a:pPr marL="342900" lvl="0" indent="-342900" algn="l" rtl="0">
              <a:spcBef>
                <a:spcPts val="400"/>
              </a:spcBef>
              <a:spcAft>
                <a:spcPts val="0"/>
              </a:spcAft>
              <a:buClr>
                <a:schemeClr val="dk1"/>
              </a:buClr>
              <a:buSzPts val="2000"/>
              <a:buChar char="•"/>
            </a:pPr>
            <a:r>
              <a:rPr lang="en-ZA" sz="2000"/>
              <a:t>Cytotoxic (i.e., damaging the tissue/flesh with swelling and blue discolouration, mainly around the bite area).</a:t>
            </a:r>
            <a:endParaRPr/>
          </a:p>
          <a:p>
            <a:pPr marL="342900" lvl="0" indent="-215900" algn="l" rtl="0">
              <a:spcBef>
                <a:spcPts val="400"/>
              </a:spcBef>
              <a:spcAft>
                <a:spcPts val="0"/>
              </a:spcAft>
              <a:buClr>
                <a:schemeClr val="dk1"/>
              </a:buClr>
              <a:buSzPts val="2000"/>
              <a:buNone/>
            </a:pPr>
            <a:endParaRPr sz="2000"/>
          </a:p>
        </p:txBody>
      </p:sp>
      <p:pic>
        <p:nvPicPr>
          <p:cNvPr id="132" name="Google Shape;132;p8"/>
          <p:cNvPicPr preferRelativeResize="0"/>
          <p:nvPr/>
        </p:nvPicPr>
        <p:blipFill rotWithShape="1">
          <a:blip r:embed="rId3">
            <a:alphaModFix/>
          </a:blip>
          <a:srcRect r="-2" b="1798"/>
          <a:stretch/>
        </p:blipFill>
        <p:spPr>
          <a:xfrm>
            <a:off x="0" y="805038"/>
            <a:ext cx="4761622" cy="60529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additive="base">
                                        <p:cTn id="12" dur="500"/>
                                        <p:tgtEl>
                                          <p:spTgt spid="1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1">
                                            <p:txEl>
                                              <p:pRg st="0" end="0"/>
                                            </p:txEl>
                                          </p:spTgt>
                                        </p:tgtEl>
                                        <p:attrNameLst>
                                          <p:attrName>style.visibility</p:attrName>
                                        </p:attrNameLst>
                                      </p:cBhvr>
                                      <p:to>
                                        <p:strVal val="visible"/>
                                      </p:to>
                                    </p:set>
                                    <p:anim calcmode="lin" valueType="num">
                                      <p:cBhvr additive="base">
                                        <p:cTn id="17" dur="500"/>
                                        <p:tgtEl>
                                          <p:spTgt spid="1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1">
                                            <p:txEl>
                                              <p:pRg st="1" end="1"/>
                                            </p:txEl>
                                          </p:spTgt>
                                        </p:tgtEl>
                                        <p:attrNameLst>
                                          <p:attrName>style.visibility</p:attrName>
                                        </p:attrNameLst>
                                      </p:cBhvr>
                                      <p:to>
                                        <p:strVal val="visible"/>
                                      </p:to>
                                    </p:set>
                                    <p:anim calcmode="lin" valueType="num">
                                      <p:cBhvr additive="base">
                                        <p:cTn id="22" dur="500"/>
                                        <p:tgtEl>
                                          <p:spTgt spid="1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1">
                                            <p:txEl>
                                              <p:pRg st="2" end="2"/>
                                            </p:txEl>
                                          </p:spTgt>
                                        </p:tgtEl>
                                        <p:attrNameLst>
                                          <p:attrName>style.visibility</p:attrName>
                                        </p:attrNameLst>
                                      </p:cBhvr>
                                      <p:to>
                                        <p:strVal val="visible"/>
                                      </p:to>
                                    </p:set>
                                    <p:anim calcmode="lin" valueType="num">
                                      <p:cBhvr additive="base">
                                        <p:cTn id="27" dur="500"/>
                                        <p:tgtEl>
                                          <p:spTgt spid="1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1">
                                            <p:txEl>
                                              <p:pRg st="3" end="3"/>
                                            </p:txEl>
                                          </p:spTgt>
                                        </p:tgtEl>
                                        <p:attrNameLst>
                                          <p:attrName>style.visibility</p:attrName>
                                        </p:attrNameLst>
                                      </p:cBhvr>
                                      <p:to>
                                        <p:strVal val="visible"/>
                                      </p:to>
                                    </p:set>
                                    <p:anim calcmode="lin" valueType="num">
                                      <p:cBhvr additive="base">
                                        <p:cTn id="32" dur="500"/>
                                        <p:tgtEl>
                                          <p:spTgt spid="1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4" end="4"/>
                                            </p:txEl>
                                          </p:spTgt>
                                        </p:tgtEl>
                                        <p:attrNameLst>
                                          <p:attrName>style.visibility</p:attrName>
                                        </p:attrNameLst>
                                      </p:cBhvr>
                                      <p:to>
                                        <p:strVal val="visible"/>
                                      </p:to>
                                    </p:set>
                                    <p:anim calcmode="lin" valueType="num">
                                      <p:cBhvr additive="base">
                                        <p:cTn id="37" dur="500"/>
                                        <p:tgtEl>
                                          <p:spTgt spid="1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1">
                                            <p:txEl>
                                              <p:pRg st="5" end="5"/>
                                            </p:txEl>
                                          </p:spTgt>
                                        </p:tgtEl>
                                        <p:attrNameLst>
                                          <p:attrName>style.visibility</p:attrName>
                                        </p:attrNameLst>
                                      </p:cBhvr>
                                      <p:to>
                                        <p:strVal val="visible"/>
                                      </p:to>
                                    </p:set>
                                    <p:anim calcmode="lin" valueType="num">
                                      <p:cBhvr additive="base">
                                        <p:cTn id="42" dur="500"/>
                                        <p:tgtEl>
                                          <p:spTgt spid="1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1">
                                            <p:txEl>
                                              <p:pRg st="6" end="6"/>
                                            </p:txEl>
                                          </p:spTgt>
                                        </p:tgtEl>
                                        <p:attrNameLst>
                                          <p:attrName>style.visibility</p:attrName>
                                        </p:attrNameLst>
                                      </p:cBhvr>
                                      <p:to>
                                        <p:strVal val="visible"/>
                                      </p:to>
                                    </p:set>
                                    <p:anim calcmode="lin" valueType="num">
                                      <p:cBhvr additive="base">
                                        <p:cTn id="47" dur="500"/>
                                        <p:tgtEl>
                                          <p:spTgt spid="1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31">
                                            <p:txEl>
                                              <p:pRg st="7" end="7"/>
                                            </p:txEl>
                                          </p:spTgt>
                                        </p:tgtEl>
                                        <p:attrNameLst>
                                          <p:attrName>style.visibility</p:attrName>
                                        </p:attrNameLst>
                                      </p:cBhvr>
                                      <p:to>
                                        <p:strVal val="visible"/>
                                      </p:to>
                                    </p:set>
                                    <p:anim calcmode="lin" valueType="num">
                                      <p:cBhvr additive="base">
                                        <p:cTn id="52" dur="500"/>
                                        <p:tgtEl>
                                          <p:spTgt spid="13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1">
                                            <p:txEl>
                                              <p:pRg st="8" end="8"/>
                                            </p:txEl>
                                          </p:spTgt>
                                        </p:tgtEl>
                                        <p:attrNameLst>
                                          <p:attrName>style.visibility</p:attrName>
                                        </p:attrNameLst>
                                      </p:cBhvr>
                                      <p:to>
                                        <p:strVal val="visible"/>
                                      </p:to>
                                    </p:set>
                                    <p:anim calcmode="lin" valueType="num">
                                      <p:cBhvr additive="base">
                                        <p:cTn id="57" dur="500"/>
                                        <p:tgtEl>
                                          <p:spTgt spid="13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1">
                                            <p:txEl>
                                              <p:pRg st="9" end="9"/>
                                            </p:txEl>
                                          </p:spTgt>
                                        </p:tgtEl>
                                        <p:attrNameLst>
                                          <p:attrName>style.visibility</p:attrName>
                                        </p:attrNameLst>
                                      </p:cBhvr>
                                      <p:to>
                                        <p:strVal val="visible"/>
                                      </p:to>
                                    </p:set>
                                    <p:anim calcmode="lin" valueType="num">
                                      <p:cBhvr additive="base">
                                        <p:cTn id="62" dur="500"/>
                                        <p:tgtEl>
                                          <p:spTgt spid="13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31">
                                            <p:txEl>
                                              <p:pRg st="10" end="10"/>
                                            </p:txEl>
                                          </p:spTgt>
                                        </p:tgtEl>
                                        <p:attrNameLst>
                                          <p:attrName>style.visibility</p:attrName>
                                        </p:attrNameLst>
                                      </p:cBhvr>
                                      <p:to>
                                        <p:strVal val="visible"/>
                                      </p:to>
                                    </p:set>
                                    <p:anim calcmode="lin" valueType="num">
                                      <p:cBhvr additive="base">
                                        <p:cTn id="67" dur="500"/>
                                        <p:tgtEl>
                                          <p:spTgt spid="13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31">
                                            <p:txEl>
                                              <p:pRg st="11" end="11"/>
                                            </p:txEl>
                                          </p:spTgt>
                                        </p:tgtEl>
                                        <p:attrNameLst>
                                          <p:attrName>style.visibility</p:attrName>
                                        </p:attrNameLst>
                                      </p:cBhvr>
                                      <p:to>
                                        <p:strVal val="visible"/>
                                      </p:to>
                                    </p:set>
                                    <p:anim calcmode="lin" valueType="num">
                                      <p:cBhvr additive="base">
                                        <p:cTn id="72" dur="500"/>
                                        <p:tgtEl>
                                          <p:spTgt spid="131">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31">
                                            <p:txEl>
                                              <p:pRg st="12" end="12"/>
                                            </p:txEl>
                                          </p:spTgt>
                                        </p:tgtEl>
                                        <p:attrNameLst>
                                          <p:attrName>style.visibility</p:attrName>
                                        </p:attrNameLst>
                                      </p:cBhvr>
                                      <p:to>
                                        <p:strVal val="visible"/>
                                      </p:to>
                                    </p:set>
                                    <p:anim calcmode="lin" valueType="num">
                                      <p:cBhvr additive="base">
                                        <p:cTn id="77" dur="500"/>
                                        <p:tgtEl>
                                          <p:spTgt spid="131">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310144" y="0"/>
            <a:ext cx="3548450" cy="81123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ZA"/>
              <a:t>Horned Adder</a:t>
            </a:r>
            <a:endParaRPr/>
          </a:p>
        </p:txBody>
      </p:sp>
      <p:sp>
        <p:nvSpPr>
          <p:cNvPr id="138" name="Google Shape;138;p9"/>
          <p:cNvSpPr txBox="1">
            <a:spLocks noGrp="1"/>
          </p:cNvSpPr>
          <p:nvPr>
            <p:ph type="body" idx="1"/>
          </p:nvPr>
        </p:nvSpPr>
        <p:spPr>
          <a:xfrm>
            <a:off x="5110608" y="175846"/>
            <a:ext cx="7008849" cy="6506308"/>
          </a:xfrm>
          <a:prstGeom prst="rect">
            <a:avLst/>
          </a:prstGeom>
          <a:noFill/>
          <a:ln>
            <a:noFill/>
          </a:ln>
        </p:spPr>
        <p:txBody>
          <a:bodyPr spcFirstLastPara="1" wrap="square" lIns="91425" tIns="45700" rIns="91425" bIns="45700" anchor="t" anchorCtr="0">
            <a:normAutofit fontScale="55000" lnSpcReduction="20000"/>
          </a:bodyPr>
          <a:lstStyle/>
          <a:p>
            <a:pPr marL="342900" lvl="0" indent="-342900" algn="l" rtl="0">
              <a:spcBef>
                <a:spcPts val="0"/>
              </a:spcBef>
              <a:spcAft>
                <a:spcPts val="0"/>
              </a:spcAft>
              <a:buClr>
                <a:schemeClr val="dk1"/>
              </a:buClr>
              <a:buSzPct val="100000"/>
              <a:buChar char="•"/>
            </a:pPr>
            <a:r>
              <a:rPr lang="en-ZA" sz="4300" b="1"/>
              <a:t>Size</a:t>
            </a:r>
            <a:endParaRPr sz="4300"/>
          </a:p>
          <a:p>
            <a:pPr marL="342900" lvl="0" indent="-342900" algn="l" rtl="0">
              <a:spcBef>
                <a:spcPts val="473"/>
              </a:spcBef>
              <a:spcAft>
                <a:spcPts val="0"/>
              </a:spcAft>
              <a:buClr>
                <a:schemeClr val="dk1"/>
              </a:buClr>
              <a:buSzPct val="100000"/>
              <a:buChar char="•"/>
            </a:pPr>
            <a:r>
              <a:rPr lang="en-ZA" sz="4300"/>
              <a:t>Adults 40cm-60cm, Juveniles 13cm-15cm.</a:t>
            </a:r>
            <a:endParaRPr/>
          </a:p>
          <a:p>
            <a:pPr marL="342900" lvl="0" indent="-342900" algn="l" rtl="0">
              <a:spcBef>
                <a:spcPts val="473"/>
              </a:spcBef>
              <a:spcAft>
                <a:spcPts val="0"/>
              </a:spcAft>
              <a:buClr>
                <a:schemeClr val="dk1"/>
              </a:buClr>
              <a:buSzPct val="100000"/>
              <a:buChar char="•"/>
            </a:pPr>
            <a:r>
              <a:rPr lang="en-ZA" sz="4300" b="1"/>
              <a:t>Description</a:t>
            </a:r>
            <a:endParaRPr sz="4300"/>
          </a:p>
          <a:p>
            <a:pPr marL="342900" lvl="0" indent="-342900" algn="l" rtl="0">
              <a:spcBef>
                <a:spcPts val="473"/>
              </a:spcBef>
              <a:spcAft>
                <a:spcPts val="0"/>
              </a:spcAft>
              <a:buClr>
                <a:schemeClr val="dk1"/>
              </a:buClr>
              <a:buSzPct val="100000"/>
              <a:buChar char="•"/>
            </a:pPr>
            <a:r>
              <a:rPr lang="en-ZA" sz="4300"/>
              <a:t>These are small, sturdy snakes with triangular head shapes. A soft horn is usually present above each eye. Colour is extremely variable ranging from blue to grey above with a series of red-brown oval blotches on the back. </a:t>
            </a:r>
            <a:endParaRPr/>
          </a:p>
          <a:p>
            <a:pPr marL="342900" lvl="0" indent="-342900" algn="l" rtl="0">
              <a:spcBef>
                <a:spcPts val="473"/>
              </a:spcBef>
              <a:spcAft>
                <a:spcPts val="0"/>
              </a:spcAft>
              <a:buClr>
                <a:schemeClr val="dk1"/>
              </a:buClr>
              <a:buSzPct val="100000"/>
              <a:buChar char="•"/>
            </a:pPr>
            <a:r>
              <a:rPr lang="en-ZA" sz="4300" b="1"/>
              <a:t>Habitat</a:t>
            </a:r>
            <a:endParaRPr sz="4300"/>
          </a:p>
          <a:p>
            <a:pPr marL="342900" lvl="0" indent="-342900" algn="l" rtl="0">
              <a:spcBef>
                <a:spcPts val="473"/>
              </a:spcBef>
              <a:spcAft>
                <a:spcPts val="0"/>
              </a:spcAft>
              <a:buClr>
                <a:schemeClr val="dk1"/>
              </a:buClr>
              <a:buSzPct val="100000"/>
              <a:buChar char="•"/>
            </a:pPr>
            <a:r>
              <a:rPr lang="en-ZA" sz="4300"/>
              <a:t>This snake occurs in dry sandy, arid savannah regions, throughout most of Namibia.</a:t>
            </a:r>
            <a:endParaRPr/>
          </a:p>
          <a:p>
            <a:pPr marL="342900" lvl="0" indent="-342900" algn="l" rtl="0">
              <a:spcBef>
                <a:spcPts val="473"/>
              </a:spcBef>
              <a:spcAft>
                <a:spcPts val="0"/>
              </a:spcAft>
              <a:buClr>
                <a:schemeClr val="dk1"/>
              </a:buClr>
              <a:buSzPct val="100000"/>
              <a:buChar char="•"/>
            </a:pPr>
            <a:r>
              <a:rPr lang="en-ZA" sz="4300" b="1"/>
              <a:t>Habitat</a:t>
            </a:r>
            <a:endParaRPr sz="4300"/>
          </a:p>
          <a:p>
            <a:pPr marL="342900" lvl="0" indent="-342900" algn="l" rtl="0">
              <a:spcBef>
                <a:spcPts val="473"/>
              </a:spcBef>
              <a:spcAft>
                <a:spcPts val="0"/>
              </a:spcAft>
              <a:buClr>
                <a:schemeClr val="dk1"/>
              </a:buClr>
              <a:buSzPct val="100000"/>
              <a:buChar char="•"/>
            </a:pPr>
            <a:r>
              <a:rPr lang="en-ZA" sz="4300"/>
              <a:t>These terrestrial (ground dwelling) snakes burry themselves in sand, leaving only the eyes and the top of the head and horns exposed. It will lie in ambush striking any prey that passes by.   </a:t>
            </a:r>
            <a:endParaRPr/>
          </a:p>
          <a:p>
            <a:pPr marL="342900" lvl="0" indent="-342900" algn="l" rtl="0">
              <a:spcBef>
                <a:spcPts val="473"/>
              </a:spcBef>
              <a:spcAft>
                <a:spcPts val="0"/>
              </a:spcAft>
              <a:buClr>
                <a:schemeClr val="dk1"/>
              </a:buClr>
              <a:buSzPct val="100000"/>
              <a:buChar char="•"/>
            </a:pPr>
            <a:r>
              <a:rPr lang="en-ZA" sz="4300" b="1"/>
              <a:t>Venom</a:t>
            </a:r>
            <a:endParaRPr sz="4300"/>
          </a:p>
          <a:p>
            <a:pPr marL="342900" lvl="0" indent="-342900" algn="l" rtl="0">
              <a:spcBef>
                <a:spcPts val="473"/>
              </a:spcBef>
              <a:spcAft>
                <a:spcPts val="0"/>
              </a:spcAft>
              <a:buClr>
                <a:schemeClr val="dk1"/>
              </a:buClr>
              <a:buSzPct val="100000"/>
              <a:buChar char="•"/>
            </a:pPr>
            <a:r>
              <a:rPr lang="en-ZA" sz="4300"/>
              <a:t>Cytotoxic. The effects are as for the Puff adder, but less severe.</a:t>
            </a:r>
            <a:endParaRPr/>
          </a:p>
          <a:p>
            <a:pPr marL="342900" lvl="0" indent="-231140" algn="l" rtl="0">
              <a:spcBef>
                <a:spcPts val="352"/>
              </a:spcBef>
              <a:spcAft>
                <a:spcPts val="0"/>
              </a:spcAft>
              <a:buClr>
                <a:schemeClr val="dk1"/>
              </a:buClr>
              <a:buSzPct val="100000"/>
              <a:buNone/>
            </a:pPr>
            <a:endParaRPr/>
          </a:p>
        </p:txBody>
      </p:sp>
      <p:pic>
        <p:nvPicPr>
          <p:cNvPr id="139" name="Google Shape;139;p9" descr="No photo description available."/>
          <p:cNvPicPr preferRelativeResize="0"/>
          <p:nvPr/>
        </p:nvPicPr>
        <p:blipFill rotWithShape="1">
          <a:blip r:embed="rId3">
            <a:alphaModFix/>
          </a:blip>
          <a:srcRect/>
          <a:stretch/>
        </p:blipFill>
        <p:spPr>
          <a:xfrm>
            <a:off x="72543" y="965200"/>
            <a:ext cx="5038066" cy="57169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p:tgtEl>
                                          <p:spTgt spid="13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8">
                                            <p:txEl>
                                              <p:pRg st="0" end="0"/>
                                            </p:txEl>
                                          </p:spTgt>
                                        </p:tgtEl>
                                        <p:attrNameLst>
                                          <p:attrName>style.visibility</p:attrName>
                                        </p:attrNameLst>
                                      </p:cBhvr>
                                      <p:to>
                                        <p:strVal val="visible"/>
                                      </p:to>
                                    </p:set>
                                    <p:anim calcmode="lin" valueType="num">
                                      <p:cBhvr additive="base">
                                        <p:cTn id="12" dur="500"/>
                                        <p:tgtEl>
                                          <p:spTgt spid="1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8">
                                            <p:txEl>
                                              <p:pRg st="1" end="1"/>
                                            </p:txEl>
                                          </p:spTgt>
                                        </p:tgtEl>
                                        <p:attrNameLst>
                                          <p:attrName>style.visibility</p:attrName>
                                        </p:attrNameLst>
                                      </p:cBhvr>
                                      <p:to>
                                        <p:strVal val="visible"/>
                                      </p:to>
                                    </p:set>
                                    <p:anim calcmode="lin" valueType="num">
                                      <p:cBhvr additive="base">
                                        <p:cTn id="17" dur="500"/>
                                        <p:tgtEl>
                                          <p:spTgt spid="1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8">
                                            <p:txEl>
                                              <p:pRg st="2" end="2"/>
                                            </p:txEl>
                                          </p:spTgt>
                                        </p:tgtEl>
                                        <p:attrNameLst>
                                          <p:attrName>style.visibility</p:attrName>
                                        </p:attrNameLst>
                                      </p:cBhvr>
                                      <p:to>
                                        <p:strVal val="visible"/>
                                      </p:to>
                                    </p:set>
                                    <p:anim calcmode="lin" valueType="num">
                                      <p:cBhvr additive="base">
                                        <p:cTn id="22" dur="500"/>
                                        <p:tgtEl>
                                          <p:spTgt spid="13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8">
                                            <p:txEl>
                                              <p:pRg st="3" end="3"/>
                                            </p:txEl>
                                          </p:spTgt>
                                        </p:tgtEl>
                                        <p:attrNameLst>
                                          <p:attrName>style.visibility</p:attrName>
                                        </p:attrNameLst>
                                      </p:cBhvr>
                                      <p:to>
                                        <p:strVal val="visible"/>
                                      </p:to>
                                    </p:set>
                                    <p:anim calcmode="lin" valueType="num">
                                      <p:cBhvr additive="base">
                                        <p:cTn id="27" dur="500"/>
                                        <p:tgtEl>
                                          <p:spTgt spid="13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8">
                                            <p:txEl>
                                              <p:pRg st="4" end="4"/>
                                            </p:txEl>
                                          </p:spTgt>
                                        </p:tgtEl>
                                        <p:attrNameLst>
                                          <p:attrName>style.visibility</p:attrName>
                                        </p:attrNameLst>
                                      </p:cBhvr>
                                      <p:to>
                                        <p:strVal val="visible"/>
                                      </p:to>
                                    </p:set>
                                    <p:anim calcmode="lin" valueType="num">
                                      <p:cBhvr additive="base">
                                        <p:cTn id="32" dur="500"/>
                                        <p:tgtEl>
                                          <p:spTgt spid="13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8">
                                            <p:txEl>
                                              <p:pRg st="5" end="5"/>
                                            </p:txEl>
                                          </p:spTgt>
                                        </p:tgtEl>
                                        <p:attrNameLst>
                                          <p:attrName>style.visibility</p:attrName>
                                        </p:attrNameLst>
                                      </p:cBhvr>
                                      <p:to>
                                        <p:strVal val="visible"/>
                                      </p:to>
                                    </p:set>
                                    <p:anim calcmode="lin" valueType="num">
                                      <p:cBhvr additive="base">
                                        <p:cTn id="37" dur="500"/>
                                        <p:tgtEl>
                                          <p:spTgt spid="13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8">
                                            <p:txEl>
                                              <p:pRg st="6" end="6"/>
                                            </p:txEl>
                                          </p:spTgt>
                                        </p:tgtEl>
                                        <p:attrNameLst>
                                          <p:attrName>style.visibility</p:attrName>
                                        </p:attrNameLst>
                                      </p:cBhvr>
                                      <p:to>
                                        <p:strVal val="visible"/>
                                      </p:to>
                                    </p:set>
                                    <p:anim calcmode="lin" valueType="num">
                                      <p:cBhvr additive="base">
                                        <p:cTn id="42" dur="500"/>
                                        <p:tgtEl>
                                          <p:spTgt spid="13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8">
                                            <p:txEl>
                                              <p:pRg st="7" end="7"/>
                                            </p:txEl>
                                          </p:spTgt>
                                        </p:tgtEl>
                                        <p:attrNameLst>
                                          <p:attrName>style.visibility</p:attrName>
                                        </p:attrNameLst>
                                      </p:cBhvr>
                                      <p:to>
                                        <p:strVal val="visible"/>
                                      </p:to>
                                    </p:set>
                                    <p:anim calcmode="lin" valueType="num">
                                      <p:cBhvr additive="base">
                                        <p:cTn id="47" dur="500"/>
                                        <p:tgtEl>
                                          <p:spTgt spid="13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38">
                                            <p:txEl>
                                              <p:pRg st="8" end="8"/>
                                            </p:txEl>
                                          </p:spTgt>
                                        </p:tgtEl>
                                        <p:attrNameLst>
                                          <p:attrName>style.visibility</p:attrName>
                                        </p:attrNameLst>
                                      </p:cBhvr>
                                      <p:to>
                                        <p:strVal val="visible"/>
                                      </p:to>
                                    </p:set>
                                    <p:anim calcmode="lin" valueType="num">
                                      <p:cBhvr additive="base">
                                        <p:cTn id="52" dur="500"/>
                                        <p:tgtEl>
                                          <p:spTgt spid="13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8">
                                            <p:txEl>
                                              <p:pRg st="9" end="9"/>
                                            </p:txEl>
                                          </p:spTgt>
                                        </p:tgtEl>
                                        <p:attrNameLst>
                                          <p:attrName>style.visibility</p:attrName>
                                        </p:attrNameLst>
                                      </p:cBhvr>
                                      <p:to>
                                        <p:strVal val="visible"/>
                                      </p:to>
                                    </p:set>
                                    <p:anim calcmode="lin" valueType="num">
                                      <p:cBhvr additive="base">
                                        <p:cTn id="57" dur="500"/>
                                        <p:tgtEl>
                                          <p:spTgt spid="13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8">
                                            <p:txEl>
                                              <p:pRg st="10" end="10"/>
                                            </p:txEl>
                                          </p:spTgt>
                                        </p:tgtEl>
                                        <p:attrNameLst>
                                          <p:attrName>style.visibility</p:attrName>
                                        </p:attrNameLst>
                                      </p:cBhvr>
                                      <p:to>
                                        <p:strVal val="visible"/>
                                      </p:to>
                                    </p:set>
                                    <p:anim calcmode="lin" valueType="num">
                                      <p:cBhvr additive="base">
                                        <p:cTn id="62" dur="500"/>
                                        <p:tgtEl>
                                          <p:spTgt spid="13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4067</Words>
  <Application>Microsoft Office PowerPoint</Application>
  <PresentationFormat>Widescreen</PresentationFormat>
  <Paragraphs>301</Paragraphs>
  <Slides>37</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Common Snakes of  Namibia by  Francois Theart    </vt:lpstr>
      <vt:lpstr> Introduction </vt:lpstr>
      <vt:lpstr>Basic Biology  </vt:lpstr>
      <vt:lpstr>Basic Biology </vt:lpstr>
      <vt:lpstr>PowerPoint Presentation</vt:lpstr>
      <vt:lpstr>PowerPoint Presentation</vt:lpstr>
      <vt:lpstr>Identification </vt:lpstr>
      <vt:lpstr>Puff adder</vt:lpstr>
      <vt:lpstr>Horned Adder</vt:lpstr>
      <vt:lpstr>Many Horned Adder</vt:lpstr>
      <vt:lpstr>Namib Dune Adder</vt:lpstr>
      <vt:lpstr>Zebra snake </vt:lpstr>
      <vt:lpstr>Mozambique Spitting Cobra</vt:lpstr>
      <vt:lpstr>Black Spitting Cobra</vt:lpstr>
      <vt:lpstr>Anchieta’s/Angolan Cobra </vt:lpstr>
      <vt:lpstr>Cape Cobra</vt:lpstr>
      <vt:lpstr>Black Mamba</vt:lpstr>
      <vt:lpstr>Kunene Shield Cobra</vt:lpstr>
      <vt:lpstr>Speckled shield Cobra </vt:lpstr>
      <vt:lpstr>Twig Snake </vt:lpstr>
      <vt:lpstr>Boomslang</vt:lpstr>
      <vt:lpstr>Stiletto snake </vt:lpstr>
      <vt:lpstr>Sand Snakes/Whip Snakes </vt:lpstr>
      <vt:lpstr>Brown House Snake </vt:lpstr>
      <vt:lpstr>Mole snake </vt:lpstr>
      <vt:lpstr>Egg Eater </vt:lpstr>
      <vt:lpstr>Spotted Bush Snake </vt:lpstr>
      <vt:lpstr>Common Wolf Snake </vt:lpstr>
      <vt:lpstr>Southern African Python </vt:lpstr>
      <vt:lpstr>Snake handling (How not to use tongs)</vt:lpstr>
      <vt:lpstr>Snake handling (How to use tongs)</vt:lpstr>
      <vt:lpstr>Snake Handling (Hooking and tailing)</vt:lpstr>
      <vt:lpstr>Snake handling (Necking vs tubing)</vt:lpstr>
      <vt:lpstr>Main Venom Types And Functions </vt:lpstr>
      <vt:lpstr>Symptoms of Snakebite </vt:lpstr>
      <vt:lpstr>Symptoms of Snakebite</vt:lpstr>
      <vt:lpstr>Snakebite First Aid &amp; Emergency Numbers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francois theart</dc:creator>
  <cp:lastModifiedBy>Trendy Mulela</cp:lastModifiedBy>
  <cp:revision>1</cp:revision>
  <dcterms:created xsi:type="dcterms:W3CDTF">2019-02-09T07:27:49Z</dcterms:created>
  <dcterms:modified xsi:type="dcterms:W3CDTF">2025-09-04T22:25:31Z</dcterms:modified>
</cp:coreProperties>
</file>