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87.jpg" ContentType="image/png"/>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332" r:id="rId19"/>
    <p:sldId id="276" r:id="rId20"/>
    <p:sldId id="325" r:id="rId21"/>
    <p:sldId id="326" r:id="rId22"/>
    <p:sldId id="328" r:id="rId23"/>
    <p:sldId id="327" r:id="rId24"/>
    <p:sldId id="329" r:id="rId25"/>
    <p:sldId id="330" r:id="rId26"/>
    <p:sldId id="331" r:id="rId27"/>
    <p:sldId id="319" r:id="rId28"/>
    <p:sldId id="320" r:id="rId29"/>
    <p:sldId id="321" r:id="rId30"/>
    <p:sldId id="322" r:id="rId31"/>
    <p:sldId id="323" r:id="rId32"/>
    <p:sldId id="277" r:id="rId33"/>
    <p:sldId id="278" r:id="rId34"/>
    <p:sldId id="279"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ambria" panose="02040503050406030204" pitchFamily="18" charset="0"/>
      <p:regular r:id="rId41"/>
      <p:bold r:id="rId42"/>
      <p:italic r:id="rId43"/>
      <p:boldItalic r:id="rId44"/>
    </p:embeddedFont>
    <p:embeddedFont>
      <p:font typeface="Libre Franklin" pitchFamily="2" charset="77"/>
      <p:regular r:id="rId45"/>
      <p:bold r:id="rId46"/>
      <p:italic r:id="rId47"/>
      <p:boldItalic r:id="rId48"/>
    </p:embeddedFont>
    <p:embeddedFont>
      <p:font typeface="Open Sans" panose="020B0606030504020204" pitchFamily="34" charset="0"/>
      <p:regular r:id="rId49"/>
      <p:bold r:id="rId50"/>
      <p:italic r:id="rId51"/>
      <p:boldItalic r:id="rId52"/>
    </p:embeddedFont>
    <p:embeddedFont>
      <p:font typeface="Quattrocento Sans" panose="020B0502050000020003"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TQCQ/UgPuXtqBIjszy4GsFrR48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669"/>
  </p:normalViewPr>
  <p:slideViewPr>
    <p:cSldViewPr snapToGrid="0" showGuides="1">
      <p:cViewPr varScale="1">
        <p:scale>
          <a:sx n="101" d="100"/>
          <a:sy n="101" d="100"/>
        </p:scale>
        <p:origin x="7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AU" sz="1200">
                <a:solidFill>
                  <a:srgbClr val="212121"/>
                </a:solidFill>
                <a:latin typeface="Calibri"/>
                <a:ea typeface="Calibri"/>
                <a:cs typeface="Calibri"/>
                <a:sym typeface="Calibri"/>
              </a:rPr>
              <a:t>Goal 1: Conflict resolution:</a:t>
            </a:r>
            <a:endParaRPr/>
          </a:p>
          <a:p>
            <a:pPr marL="0" lvl="0" indent="0" algn="l" rtl="0">
              <a:spcBef>
                <a:spcPts val="1200"/>
              </a:spcBef>
              <a:spcAft>
                <a:spcPts val="0"/>
              </a:spcAft>
              <a:buNone/>
            </a:pPr>
            <a:endParaRPr sz="1200">
              <a:solidFill>
                <a:srgbClr val="212121"/>
              </a:solidFill>
              <a:latin typeface="Calibri"/>
              <a:ea typeface="Calibri"/>
              <a:cs typeface="Calibri"/>
              <a:sym typeface="Calibri"/>
            </a:endParaRPr>
          </a:p>
          <a:p>
            <a:pPr marL="0" lvl="0" indent="0" algn="l" rtl="0">
              <a:spcBef>
                <a:spcPts val="1200"/>
              </a:spcBef>
              <a:spcAft>
                <a:spcPts val="0"/>
              </a:spcAft>
              <a:buNone/>
            </a:pPr>
            <a:r>
              <a:rPr lang="en-AU" sz="1200">
                <a:solidFill>
                  <a:srgbClr val="212121"/>
                </a:solidFill>
                <a:latin typeface="Calibri"/>
                <a:ea typeface="Calibri"/>
                <a:cs typeface="Calibri"/>
                <a:sym typeface="Calibri"/>
              </a:rPr>
              <a:t>Identify high conflict areas and develop sustainable mitigation approaches alongside communities to ensure the dogs’ long-term survival.  Through community engagement and a practical understanding of each communities needs, creative solutions will be developed to lower incidents of livestock predation. </a:t>
            </a:r>
            <a:endParaRPr/>
          </a:p>
          <a:p>
            <a:pPr marL="0" lvl="0" indent="0" algn="l" rtl="0">
              <a:spcBef>
                <a:spcPts val="1200"/>
              </a:spcBef>
              <a:spcAft>
                <a:spcPts val="0"/>
              </a:spcAft>
              <a:buNone/>
            </a:pPr>
            <a:endParaRPr sz="1200">
              <a:solidFill>
                <a:srgbClr val="212121"/>
              </a:solidFill>
              <a:latin typeface="Calibri"/>
              <a:ea typeface="Calibri"/>
              <a:cs typeface="Calibri"/>
              <a:sym typeface="Calibri"/>
            </a:endParaRPr>
          </a:p>
          <a:p>
            <a:pPr marL="0" lvl="0" indent="0" algn="l" rtl="0">
              <a:spcBef>
                <a:spcPts val="1200"/>
              </a:spcBef>
              <a:spcAft>
                <a:spcPts val="0"/>
              </a:spcAft>
              <a:buNone/>
            </a:pPr>
            <a:r>
              <a:rPr lang="en-AU" sz="1600">
                <a:solidFill>
                  <a:srgbClr val="212121"/>
                </a:solidFill>
                <a:latin typeface="Calibri"/>
                <a:ea typeface="Calibri"/>
                <a:cs typeface="Calibri"/>
                <a:sym typeface="Calibri"/>
              </a:rPr>
              <a:t>Goal 2: Building coexistence:</a:t>
            </a:r>
            <a:endParaRPr/>
          </a:p>
          <a:p>
            <a:pPr marL="0" lvl="0" indent="0" algn="l" rtl="0">
              <a:spcBef>
                <a:spcPts val="1200"/>
              </a:spcBef>
              <a:spcAft>
                <a:spcPts val="0"/>
              </a:spcAft>
              <a:buNone/>
            </a:pPr>
            <a:r>
              <a:rPr lang="en-AU" sz="1200">
                <a:solidFill>
                  <a:srgbClr val="212121"/>
                </a:solidFill>
                <a:latin typeface="Calibri"/>
                <a:ea typeface="Calibri"/>
                <a:cs typeface="Calibri"/>
                <a:sym typeface="Calibri"/>
              </a:rPr>
              <a:t>We believe that both humans and wildlife are part of a dynamic system. Building coexistence requires a holistic understanding of the drivers and factors that influence human-wildlife interactions. Through community partnerships and an integrated approach to reducing conflict, we aim to increase environmental stewardship and a responsibility for sustainable wildlife management. </a:t>
            </a:r>
            <a:endParaRPr/>
          </a:p>
          <a:p>
            <a:pPr marL="0" lvl="0" indent="0" algn="l" rtl="0">
              <a:spcBef>
                <a:spcPts val="1200"/>
              </a:spcBef>
              <a:spcAft>
                <a:spcPts val="0"/>
              </a:spcAft>
              <a:buNone/>
            </a:pPr>
            <a:endParaRPr/>
          </a:p>
        </p:txBody>
      </p:sp>
      <p:sp>
        <p:nvSpPr>
          <p:cNvPr id="215" name="Google Shape;21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87000"/>
              </a:lnSpc>
              <a:spcBef>
                <a:spcPts val="0"/>
              </a:spcBef>
              <a:spcAft>
                <a:spcPts val="0"/>
              </a:spcAft>
              <a:buNone/>
            </a:pPr>
            <a:r>
              <a:rPr lang="en-AU" sz="989">
                <a:solidFill>
                  <a:srgbClr val="212121"/>
                </a:solidFill>
                <a:latin typeface="Calibri"/>
                <a:ea typeface="Calibri"/>
                <a:cs typeface="Calibri"/>
                <a:sym typeface="Calibri"/>
              </a:rPr>
              <a:t>Goal 3: Research:</a:t>
            </a:r>
            <a:endParaRPr sz="989">
              <a:latin typeface="Calibri"/>
              <a:ea typeface="Calibri"/>
              <a:cs typeface="Calibri"/>
              <a:sym typeface="Calibri"/>
            </a:endParaRPr>
          </a:p>
          <a:p>
            <a:pPr marL="0" lvl="0" indent="0" algn="l" rtl="0">
              <a:lnSpc>
                <a:spcPct val="87000"/>
              </a:lnSpc>
              <a:spcBef>
                <a:spcPts val="2400"/>
              </a:spcBef>
              <a:spcAft>
                <a:spcPts val="0"/>
              </a:spcAft>
              <a:buNone/>
            </a:pPr>
            <a:r>
              <a:rPr lang="en-AU" sz="989">
                <a:solidFill>
                  <a:srgbClr val="212121"/>
                </a:solidFill>
                <a:latin typeface="Calibri"/>
                <a:ea typeface="Calibri"/>
                <a:cs typeface="Calibri"/>
                <a:sym typeface="Calibri"/>
              </a:rPr>
              <a:t>Conservation of wild dogs will be informed through data collection and analysis. KAWDCP uses technology such as drones, camera traps and telemetry to study wild dogs in their habitat. Research is essential to not only expand our knowledge on how wild dogs interact with their environment, but it also helps us devise evidence-based management practices to assist in their conservation. As an organization we are open to partnering with other stakeholders to capacity build and answer broader research questions.</a:t>
            </a:r>
            <a:endParaRPr/>
          </a:p>
          <a:p>
            <a:pPr marL="0" lvl="0" indent="0" algn="l" rtl="0">
              <a:lnSpc>
                <a:spcPct val="87000"/>
              </a:lnSpc>
              <a:spcBef>
                <a:spcPts val="2400"/>
              </a:spcBef>
              <a:spcAft>
                <a:spcPts val="0"/>
              </a:spcAft>
              <a:buNone/>
            </a:pPr>
            <a:endParaRPr sz="989">
              <a:latin typeface="Calibri"/>
              <a:ea typeface="Calibri"/>
              <a:cs typeface="Calibri"/>
              <a:sym typeface="Calibri"/>
            </a:endParaRPr>
          </a:p>
          <a:p>
            <a:pPr marL="0" lvl="0" indent="0" algn="l" rtl="0">
              <a:lnSpc>
                <a:spcPct val="87000"/>
              </a:lnSpc>
              <a:spcBef>
                <a:spcPts val="2400"/>
              </a:spcBef>
              <a:spcAft>
                <a:spcPts val="0"/>
              </a:spcAft>
              <a:buNone/>
            </a:pPr>
            <a:r>
              <a:rPr lang="en-AU" sz="989">
                <a:solidFill>
                  <a:srgbClr val="212121"/>
                </a:solidFill>
                <a:latin typeface="Calibri"/>
                <a:ea typeface="Calibri"/>
                <a:cs typeface="Calibri"/>
                <a:sym typeface="Calibri"/>
              </a:rPr>
              <a:t>Goal 4: Disease prevention:   </a:t>
            </a:r>
            <a:endParaRPr sz="989">
              <a:latin typeface="Calibri"/>
              <a:ea typeface="Calibri"/>
              <a:cs typeface="Calibri"/>
              <a:sym typeface="Calibri"/>
            </a:endParaRPr>
          </a:p>
          <a:p>
            <a:pPr marL="0" lvl="0" indent="0" algn="l" rtl="0">
              <a:lnSpc>
                <a:spcPct val="87000"/>
              </a:lnSpc>
              <a:spcBef>
                <a:spcPts val="2400"/>
              </a:spcBef>
              <a:spcAft>
                <a:spcPts val="0"/>
              </a:spcAft>
              <a:buNone/>
            </a:pPr>
            <a:r>
              <a:rPr lang="en-AU" sz="989">
                <a:solidFill>
                  <a:srgbClr val="212121"/>
                </a:solidFill>
                <a:latin typeface="Calibri"/>
                <a:ea typeface="Calibri"/>
                <a:cs typeface="Calibri"/>
                <a:sym typeface="Calibri"/>
              </a:rPr>
              <a:t>Infectious diseases can affect people, wildlife and domestic animals, with many pathogens having the ability to infect multiple species. To</a:t>
            </a:r>
            <a:r>
              <a:rPr lang="en-AU" sz="989">
                <a:solidFill>
                  <a:srgbClr val="000000"/>
                </a:solidFill>
                <a:latin typeface="Calibri"/>
                <a:ea typeface="Calibri"/>
                <a:cs typeface="Calibri"/>
                <a:sym typeface="Calibri"/>
              </a:rPr>
              <a:t> </a:t>
            </a:r>
            <a:r>
              <a:rPr lang="en-AU" sz="989">
                <a:solidFill>
                  <a:srgbClr val="212121"/>
                </a:solidFill>
                <a:latin typeface="Calibri"/>
                <a:ea typeface="Calibri"/>
                <a:cs typeface="Calibri"/>
                <a:sym typeface="Calibri"/>
              </a:rPr>
              <a:t>improve our scientific knowledge and to find the best ways to prevent, diagnose and treat disease and other conditions that can affect wild dogs and potentially other species, KAWDCP will conduct animal health studies. Through outreach programs there is scope for better management and mitigation of the risks of emerging infectious disease for communities and animals alike.</a:t>
            </a:r>
            <a:endParaRPr sz="989">
              <a:latin typeface="Calibri"/>
              <a:ea typeface="Calibri"/>
              <a:cs typeface="Calibri"/>
              <a:sym typeface="Calibri"/>
            </a:endParaRPr>
          </a:p>
          <a:p>
            <a:pPr marL="0" lvl="0" indent="0" algn="l" rtl="0">
              <a:lnSpc>
                <a:spcPct val="80000"/>
              </a:lnSpc>
              <a:spcBef>
                <a:spcPts val="2400"/>
              </a:spcBef>
              <a:spcAft>
                <a:spcPts val="0"/>
              </a:spcAft>
              <a:buNone/>
            </a:pPr>
            <a:endParaRPr sz="660"/>
          </a:p>
        </p:txBody>
      </p:sp>
      <p:sp>
        <p:nvSpPr>
          <p:cNvPr id="225" name="Google Shape;2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AU"/>
              <a:t>Lethal persecution can disrupt pack sociality and leave populations vulnerable to local extinction</a:t>
            </a:r>
            <a:endParaRPr/>
          </a:p>
        </p:txBody>
      </p:sp>
      <p:sp>
        <p:nvSpPr>
          <p:cNvPr id="234" name="Google Shape;23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AU" sz="1200">
                <a:latin typeface="Calibri"/>
                <a:ea typeface="Calibri"/>
                <a:cs typeface="Calibri"/>
                <a:sym typeface="Calibri"/>
              </a:rPr>
              <a:t>Persecution was confirmed in Ondjou and Eiseb Conservancies and reported in Okamatapati Conservancy. </a:t>
            </a:r>
            <a:endParaRPr/>
          </a:p>
          <a:p>
            <a:pPr marL="0" marR="0" lvl="0" indent="0" algn="l" rtl="0">
              <a:lnSpc>
                <a:spcPct val="100000"/>
              </a:lnSpc>
              <a:spcBef>
                <a:spcPts val="1200"/>
              </a:spcBef>
              <a:spcAft>
                <a:spcPts val="0"/>
              </a:spcAft>
              <a:buClr>
                <a:schemeClr val="dk1"/>
              </a:buClr>
              <a:buSzPts val="1200"/>
              <a:buFont typeface="Calibri"/>
              <a:buNone/>
            </a:pPr>
            <a:r>
              <a:rPr lang="en-AU" sz="1200">
                <a:latin typeface="Calibri"/>
                <a:ea typeface="Calibri"/>
                <a:cs typeface="Calibri"/>
                <a:sym typeface="Calibri"/>
              </a:rPr>
              <a:t>In Eiseb, there was a confirmed incident of intentional roadkill mortalities of 5 pups, with individuals estimated to be approximately 5 months of age. </a:t>
            </a:r>
            <a:endParaRPr/>
          </a:p>
          <a:p>
            <a:pPr marL="0" marR="0" lvl="0" indent="0" algn="l" rtl="0">
              <a:lnSpc>
                <a:spcPct val="100000"/>
              </a:lnSpc>
              <a:spcBef>
                <a:spcPts val="1200"/>
              </a:spcBef>
              <a:spcAft>
                <a:spcPts val="0"/>
              </a:spcAft>
              <a:buClr>
                <a:schemeClr val="dk1"/>
              </a:buClr>
              <a:buSzPts val="1200"/>
              <a:buFont typeface="Calibri"/>
              <a:buNone/>
            </a:pPr>
            <a:endParaRPr sz="1200">
              <a:latin typeface="Calibri"/>
              <a:ea typeface="Calibri"/>
              <a:cs typeface="Calibri"/>
              <a:sym typeface="Calibri"/>
            </a:endParaRPr>
          </a:p>
          <a:p>
            <a:pPr marL="0" marR="0" lvl="0" indent="0" algn="l" rtl="0">
              <a:lnSpc>
                <a:spcPct val="100000"/>
              </a:lnSpc>
              <a:spcBef>
                <a:spcPts val="1200"/>
              </a:spcBef>
              <a:spcAft>
                <a:spcPts val="0"/>
              </a:spcAft>
              <a:buClr>
                <a:schemeClr val="dk1"/>
              </a:buClr>
              <a:buSzPts val="1800"/>
              <a:buFont typeface="Calibri"/>
              <a:buNone/>
            </a:pPr>
            <a:r>
              <a:rPr lang="en-AU" sz="1800">
                <a:latin typeface="Calibri"/>
                <a:ea typeface="Calibri"/>
                <a:cs typeface="Calibri"/>
                <a:sym typeface="Calibri"/>
              </a:rPr>
              <a:t>In Eiseb, an additional site was investigated where it had been suggested that African wild dogs had been shot. This was confirmed with one mortality located. </a:t>
            </a:r>
            <a:endParaRPr/>
          </a:p>
          <a:p>
            <a:pPr marL="0" marR="0" lvl="0" indent="0" algn="l" rtl="0">
              <a:lnSpc>
                <a:spcPct val="100000"/>
              </a:lnSpc>
              <a:spcBef>
                <a:spcPts val="1200"/>
              </a:spcBef>
              <a:spcAft>
                <a:spcPts val="0"/>
              </a:spcAft>
              <a:buClr>
                <a:schemeClr val="dk1"/>
              </a:buClr>
              <a:buSzPts val="1800"/>
              <a:buFont typeface="Calibri"/>
              <a:buNone/>
            </a:pPr>
            <a:endParaRPr sz="1800">
              <a:latin typeface="Calibri"/>
              <a:ea typeface="Calibri"/>
              <a:cs typeface="Calibri"/>
              <a:sym typeface="Calibri"/>
            </a:endParaRPr>
          </a:p>
          <a:p>
            <a:pPr marL="0" marR="0" lvl="0" indent="0" algn="l" rtl="0">
              <a:lnSpc>
                <a:spcPct val="100000"/>
              </a:lnSpc>
              <a:spcBef>
                <a:spcPts val="1200"/>
              </a:spcBef>
              <a:spcAft>
                <a:spcPts val="0"/>
              </a:spcAft>
              <a:buClr>
                <a:schemeClr val="dk1"/>
              </a:buClr>
              <a:buSzPts val="1800"/>
              <a:buFont typeface="Calibri"/>
              <a:buNone/>
            </a:pPr>
            <a:r>
              <a:rPr lang="en-AU" sz="1800">
                <a:latin typeface="Calibri"/>
                <a:ea typeface="Calibri"/>
                <a:cs typeface="Calibri"/>
                <a:sym typeface="Calibri"/>
              </a:rPr>
              <a:t>In Ondjou Conservancy a destroyed den was investigated with reports of adults and pups killed</a:t>
            </a:r>
            <a:endParaRPr sz="1200">
              <a:latin typeface="Calibri"/>
              <a:ea typeface="Calibri"/>
              <a:cs typeface="Calibri"/>
              <a:sym typeface="Calibri"/>
            </a:endParaRPr>
          </a:p>
          <a:p>
            <a:pPr marL="0" lvl="0" indent="0" algn="l" rtl="0">
              <a:spcBef>
                <a:spcPts val="1200"/>
              </a:spcBef>
              <a:spcAft>
                <a:spcPts val="0"/>
              </a:spcAft>
              <a:buNone/>
            </a:pPr>
            <a:endParaRPr/>
          </a:p>
        </p:txBody>
      </p:sp>
      <p:sp>
        <p:nvSpPr>
          <p:cNvPr id="254" name="Google Shape;25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285750" lvl="0" indent="-285750" algn="l" rtl="0">
              <a:lnSpc>
                <a:spcPct val="80000"/>
              </a:lnSpc>
              <a:spcBef>
                <a:spcPts val="0"/>
              </a:spcBef>
              <a:spcAft>
                <a:spcPts val="0"/>
              </a:spcAft>
              <a:buClr>
                <a:schemeClr val="dk1"/>
              </a:buClr>
              <a:buSzPts val="1260"/>
              <a:buFont typeface="Arial"/>
              <a:buChar char="•"/>
            </a:pPr>
            <a:r>
              <a:rPr lang="en-AU" sz="1260">
                <a:latin typeface="Calibri"/>
                <a:ea typeface="Calibri"/>
                <a:cs typeface="Calibri"/>
                <a:sym typeface="Calibri"/>
              </a:rPr>
              <a:t>Engaging with local communities at the coal face is something that KAWDCP does really well. Nadja has been operating in this space for many years, which has helped understand people's situation, attitudes, and importantly develop relationships.</a:t>
            </a:r>
            <a:endParaRPr/>
          </a:p>
          <a:p>
            <a:pPr marL="285750" lvl="0" indent="-285750" algn="l" rtl="0">
              <a:lnSpc>
                <a:spcPct val="80000"/>
              </a:lnSpc>
              <a:spcBef>
                <a:spcPts val="1200"/>
              </a:spcBef>
              <a:spcAft>
                <a:spcPts val="0"/>
              </a:spcAft>
              <a:buClr>
                <a:schemeClr val="dk1"/>
              </a:buClr>
              <a:buSzPts val="1260"/>
              <a:buFont typeface="Arial"/>
              <a:buChar char="•"/>
            </a:pPr>
            <a:r>
              <a:rPr lang="en-AU" sz="1260">
                <a:latin typeface="Calibri"/>
                <a:ea typeface="Calibri"/>
                <a:cs typeface="Calibri"/>
                <a:sym typeface="Calibri"/>
              </a:rPr>
              <a:t>We know that carnivores are perceived poorly in many areas so developing those relationships are vital, particularly as the majority of wild dogs live outside formally protected areas. </a:t>
            </a:r>
            <a:endParaRPr/>
          </a:p>
          <a:p>
            <a:pPr marL="285750" lvl="0" indent="-285750" algn="l" rtl="0">
              <a:lnSpc>
                <a:spcPct val="80000"/>
              </a:lnSpc>
              <a:spcBef>
                <a:spcPts val="1200"/>
              </a:spcBef>
              <a:spcAft>
                <a:spcPts val="0"/>
              </a:spcAft>
              <a:buClr>
                <a:schemeClr val="dk1"/>
              </a:buClr>
              <a:buSzPts val="1260"/>
              <a:buFont typeface="Arial"/>
              <a:buChar char="•"/>
            </a:pPr>
            <a:r>
              <a:rPr lang="en-AU" sz="1260">
                <a:latin typeface="Calibri"/>
                <a:ea typeface="Calibri"/>
                <a:cs typeface="Calibri"/>
                <a:sym typeface="Calibri"/>
              </a:rPr>
              <a:t>The continued survival of wild dogs depends on the attitudes and actions of farmers and local communities, so our relationships with them is important.</a:t>
            </a:r>
            <a:endParaRPr/>
          </a:p>
          <a:p>
            <a:pPr marL="285750" lvl="0" indent="-285750" algn="l" rtl="0">
              <a:lnSpc>
                <a:spcPct val="80000"/>
              </a:lnSpc>
              <a:spcBef>
                <a:spcPts val="1200"/>
              </a:spcBef>
              <a:spcAft>
                <a:spcPts val="0"/>
              </a:spcAft>
              <a:buClr>
                <a:schemeClr val="dk1"/>
              </a:buClr>
              <a:buSzPts val="1260"/>
              <a:buFont typeface="Arial"/>
              <a:buChar char="•"/>
            </a:pPr>
            <a:r>
              <a:rPr lang="en-AU" sz="1260">
                <a:latin typeface="Calibri"/>
                <a:ea typeface="Calibri"/>
                <a:cs typeface="Calibri"/>
                <a:sym typeface="Calibri"/>
              </a:rPr>
              <a:t>The nature market is an untapped opportunity using CBNRM, Wildlife Credit Schemes, or applying a similar type of thinking within such frameworks, using wild dogs as focal species, could have benefits to both wildlife and communities.</a:t>
            </a:r>
            <a:endParaRPr/>
          </a:p>
          <a:p>
            <a:pPr marL="285750" lvl="0" indent="-285750" algn="l" rtl="0">
              <a:lnSpc>
                <a:spcPct val="80000"/>
              </a:lnSpc>
              <a:spcBef>
                <a:spcPts val="1200"/>
              </a:spcBef>
              <a:spcAft>
                <a:spcPts val="0"/>
              </a:spcAft>
              <a:buClr>
                <a:schemeClr val="dk1"/>
              </a:buClr>
              <a:buSzPts val="1260"/>
              <a:buFont typeface="Arial"/>
              <a:buChar char="•"/>
            </a:pPr>
            <a:r>
              <a:rPr lang="en-AU" sz="1260">
                <a:latin typeface="Calibri"/>
                <a:ea typeface="Calibri"/>
                <a:cs typeface="Calibri"/>
                <a:sym typeface="Calibri"/>
              </a:rPr>
              <a:t>Having a registered wildlife veterinarian as part of the KAWDCP team has also enabled us to provide veterinary outreach to farmers, which has helped to build rapport and has been a foundation to developing more meaningful relationships.</a:t>
            </a:r>
            <a:endParaRPr sz="1260">
              <a:latin typeface="Calibri"/>
              <a:ea typeface="Calibri"/>
              <a:cs typeface="Calibri"/>
              <a:sym typeface="Calibri"/>
            </a:endParaRPr>
          </a:p>
          <a:p>
            <a:pPr marL="0" lvl="0" indent="0" algn="l" rtl="0">
              <a:lnSpc>
                <a:spcPct val="80000"/>
              </a:lnSpc>
              <a:spcBef>
                <a:spcPts val="1200"/>
              </a:spcBef>
              <a:spcAft>
                <a:spcPts val="0"/>
              </a:spcAft>
              <a:buNone/>
            </a:pPr>
            <a:endParaRPr sz="1260">
              <a:latin typeface="Calibri"/>
              <a:ea typeface="Calibri"/>
              <a:cs typeface="Calibri"/>
              <a:sym typeface="Calibri"/>
            </a:endParaRPr>
          </a:p>
        </p:txBody>
      </p:sp>
      <p:sp>
        <p:nvSpPr>
          <p:cNvPr id="273" name="Google Shape;27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1665"/>
              <a:buFont typeface="Calibri"/>
              <a:buNone/>
            </a:pPr>
            <a:r>
              <a:rPr lang="en-AU" sz="1665">
                <a:latin typeface="Calibri"/>
                <a:ea typeface="Calibri"/>
                <a:cs typeface="Calibri"/>
                <a:sym typeface="Calibri"/>
              </a:rPr>
              <a:t>So in August 2022, two dogs were collared in Ondjou. This has been a great step forward in understanding how free-ranging dogs use the landscape in this area.</a:t>
            </a:r>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r>
              <a:rPr lang="en-AU" sz="1665">
                <a:latin typeface="Calibri"/>
                <a:ea typeface="Calibri"/>
                <a:cs typeface="Calibri"/>
                <a:sym typeface="Calibri"/>
              </a:rPr>
              <a:t>Habitat utilisation approaches, like home range analysis, is a first step in identifying main areas and pathways used by these packs.</a:t>
            </a:r>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r>
              <a:rPr lang="en-AU" sz="1665">
                <a:latin typeface="Calibri"/>
                <a:ea typeface="Calibri"/>
                <a:cs typeface="Calibri"/>
                <a:sym typeface="Calibri"/>
              </a:rPr>
              <a:t>Understanding the linkages in the landscape that allow for the movement of species is critical in the maintenance of ecological processes, including enabling migration or long-range movement and the exchange of individuals for gene flow.  </a:t>
            </a:r>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lvl="0" indent="0" algn="l" rtl="0">
              <a:lnSpc>
                <a:spcPct val="80000"/>
              </a:lnSpc>
              <a:spcBef>
                <a:spcPts val="1200"/>
              </a:spcBef>
              <a:spcAft>
                <a:spcPts val="0"/>
              </a:spcAft>
              <a:buNone/>
            </a:pPr>
            <a:endParaRPr sz="1110"/>
          </a:p>
          <a:p>
            <a:pPr marL="0" lvl="0" indent="0" algn="l" rtl="0">
              <a:lnSpc>
                <a:spcPct val="80000"/>
              </a:lnSpc>
              <a:spcBef>
                <a:spcPts val="1200"/>
              </a:spcBef>
              <a:spcAft>
                <a:spcPts val="0"/>
              </a:spcAft>
              <a:buNone/>
            </a:pPr>
            <a:endParaRPr sz="1110"/>
          </a:p>
        </p:txBody>
      </p:sp>
      <p:sp>
        <p:nvSpPr>
          <p:cNvPr id="296" name="Google Shape;2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1665"/>
              <a:buFont typeface="Calibri"/>
              <a:buNone/>
            </a:pPr>
            <a:r>
              <a:rPr lang="en-AU" sz="1665">
                <a:latin typeface="Calibri"/>
                <a:ea typeface="Calibri"/>
                <a:cs typeface="Calibri"/>
                <a:sym typeface="Calibri"/>
              </a:rPr>
              <a:t>So in August 2022, two dogs were collared in Ondjou. This has been a great step forward in understanding how free-ranging dogs use the landscape in this area.</a:t>
            </a:r>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r>
              <a:rPr lang="en-AU" sz="1665">
                <a:latin typeface="Calibri"/>
                <a:ea typeface="Calibri"/>
                <a:cs typeface="Calibri"/>
                <a:sym typeface="Calibri"/>
              </a:rPr>
              <a:t>Habitat utilisation approaches, like home range analysis, is a first step in identifying main areas and pathways used by these packs.</a:t>
            </a:r>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r>
              <a:rPr lang="en-AU" sz="1665">
                <a:latin typeface="Calibri"/>
                <a:ea typeface="Calibri"/>
                <a:cs typeface="Calibri"/>
                <a:sym typeface="Calibri"/>
              </a:rPr>
              <a:t>Understanding the linkages in the landscape that allow for the movement of species is critical in the maintenance of ecological processes, including enabling migration or long-range movement and the exchange of individuals for gene flow.  </a:t>
            </a:r>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marR="0" lvl="0" indent="0" algn="l" rtl="0">
              <a:lnSpc>
                <a:spcPct val="80000"/>
              </a:lnSpc>
              <a:spcBef>
                <a:spcPts val="1200"/>
              </a:spcBef>
              <a:spcAft>
                <a:spcPts val="0"/>
              </a:spcAft>
              <a:buClr>
                <a:schemeClr val="dk1"/>
              </a:buClr>
              <a:buSzPts val="1665"/>
              <a:buFont typeface="Calibri"/>
              <a:buNone/>
            </a:pPr>
            <a:endParaRPr sz="1665">
              <a:latin typeface="Calibri"/>
              <a:ea typeface="Calibri"/>
              <a:cs typeface="Calibri"/>
              <a:sym typeface="Calibri"/>
            </a:endParaRPr>
          </a:p>
          <a:p>
            <a:pPr marL="0" lvl="0" indent="0" algn="l" rtl="0">
              <a:lnSpc>
                <a:spcPct val="80000"/>
              </a:lnSpc>
              <a:spcBef>
                <a:spcPts val="1200"/>
              </a:spcBef>
              <a:spcAft>
                <a:spcPts val="0"/>
              </a:spcAft>
              <a:buNone/>
            </a:pPr>
            <a:endParaRPr sz="1110"/>
          </a:p>
          <a:p>
            <a:pPr marL="0" lvl="0" indent="0" algn="l" rtl="0">
              <a:lnSpc>
                <a:spcPct val="80000"/>
              </a:lnSpc>
              <a:spcBef>
                <a:spcPts val="1200"/>
              </a:spcBef>
              <a:spcAft>
                <a:spcPts val="0"/>
              </a:spcAft>
              <a:buNone/>
            </a:pPr>
            <a:endParaRPr sz="1110"/>
          </a:p>
        </p:txBody>
      </p:sp>
      <p:sp>
        <p:nvSpPr>
          <p:cNvPr id="296" name="Google Shape;2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18</a:t>
            </a:fld>
            <a:endParaRPr/>
          </a:p>
        </p:txBody>
      </p:sp>
    </p:spTree>
    <p:extLst>
      <p:ext uri="{BB962C8B-B14F-4D97-AF65-F5344CB8AC3E}">
        <p14:creationId xmlns:p14="http://schemas.microsoft.com/office/powerpoint/2010/main" val="2333514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AU"/>
              <a:t>Spatial distribution of each of the collars since they were deployed from August till the end of April this year.</a:t>
            </a:r>
            <a:endParaRPr/>
          </a:p>
          <a:p>
            <a:pPr marL="0" lvl="0" indent="0" algn="l" rtl="0">
              <a:spcBef>
                <a:spcPts val="1200"/>
              </a:spcBef>
              <a:spcAft>
                <a:spcPts val="0"/>
              </a:spcAft>
              <a:buNone/>
            </a:pPr>
            <a:r>
              <a:rPr lang="en-AU"/>
              <a:t>The blue and green polygons are the core area for each of the collars, showing there is a slight overlap </a:t>
            </a:r>
            <a:endParaRPr/>
          </a:p>
          <a:p>
            <a:pPr marL="0" lvl="0" indent="0" algn="l" rtl="0">
              <a:spcBef>
                <a:spcPts val="1200"/>
              </a:spcBef>
              <a:spcAft>
                <a:spcPts val="0"/>
              </a:spcAft>
              <a:buNone/>
            </a:pPr>
            <a:endParaRPr/>
          </a:p>
        </p:txBody>
      </p:sp>
      <p:sp>
        <p:nvSpPr>
          <p:cNvPr id="324" name="Google Shape;32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900"/>
              <a:buFont typeface="Calibri"/>
              <a:buNone/>
            </a:pPr>
            <a:r>
              <a:rPr lang="en-AU" sz="900"/>
              <a:t>As we know the African carnivore guild is a </a:t>
            </a:r>
            <a:r>
              <a:rPr lang="en-AU" sz="1100" b="0" i="0">
                <a:solidFill>
                  <a:srgbClr val="1C1D1E"/>
                </a:solidFill>
                <a:latin typeface="Open Sans"/>
                <a:ea typeface="Open Sans"/>
                <a:cs typeface="Open Sans"/>
                <a:sym typeface="Open Sans"/>
              </a:rPr>
              <a:t>critical component of Africa's biodiversity, as a species group they </a:t>
            </a:r>
            <a:r>
              <a:rPr lang="en-AU" sz="1600" b="0" i="0">
                <a:solidFill>
                  <a:srgbClr val="212121"/>
                </a:solidFill>
                <a:latin typeface="Cambria"/>
                <a:ea typeface="Cambria"/>
                <a:cs typeface="Cambria"/>
                <a:sym typeface="Cambria"/>
              </a:rPr>
              <a:t>have a strong cultural importance, and also</a:t>
            </a:r>
            <a:r>
              <a:rPr lang="en-AU" sz="1100" b="0" i="0">
                <a:solidFill>
                  <a:srgbClr val="212121"/>
                </a:solidFill>
                <a:latin typeface="Cambria"/>
                <a:ea typeface="Cambria"/>
                <a:cs typeface="Cambria"/>
                <a:sym typeface="Cambria"/>
              </a:rPr>
              <a:t> help to generate revenue through tourism and hunting</a:t>
            </a:r>
            <a:r>
              <a:rPr lang="en-AU" sz="900"/>
              <a:t>. </a:t>
            </a:r>
            <a:endParaRPr/>
          </a:p>
          <a:p>
            <a:pPr marL="0" lvl="0" indent="0" algn="l" rtl="0">
              <a:lnSpc>
                <a:spcPct val="90000"/>
              </a:lnSpc>
              <a:spcBef>
                <a:spcPts val="0"/>
              </a:spcBef>
              <a:spcAft>
                <a:spcPts val="0"/>
              </a:spcAft>
              <a:buNone/>
            </a:pPr>
            <a:endParaRPr sz="1100"/>
          </a:p>
          <a:p>
            <a:pPr marL="0" lvl="0" indent="0" algn="l" rtl="0">
              <a:lnSpc>
                <a:spcPct val="90000"/>
              </a:lnSpc>
              <a:spcBef>
                <a:spcPts val="0"/>
              </a:spcBef>
              <a:spcAft>
                <a:spcPts val="0"/>
              </a:spcAft>
              <a:buNone/>
            </a:pPr>
            <a:r>
              <a:rPr lang="en-AU" sz="1800" b="0" i="0" u="none" strike="noStrike">
                <a:solidFill>
                  <a:srgbClr val="000000"/>
                </a:solidFill>
                <a:latin typeface="Cambria"/>
                <a:ea typeface="Cambria"/>
                <a:cs typeface="Cambria"/>
                <a:sym typeface="Cambria"/>
              </a:rPr>
              <a:t>Updating the international review done by Fuller with new information from the IUCN, shows that 22 large carnivore species globally are considered threatened. </a:t>
            </a:r>
            <a:endParaRPr sz="1100"/>
          </a:p>
          <a:p>
            <a:pPr marL="0" lvl="0" indent="0" algn="l" rtl="0">
              <a:lnSpc>
                <a:spcPct val="90000"/>
              </a:lnSpc>
              <a:spcBef>
                <a:spcPts val="0"/>
              </a:spcBef>
              <a:spcAft>
                <a:spcPts val="0"/>
              </a:spcAft>
              <a:buNone/>
            </a:pPr>
            <a:endParaRPr sz="1100"/>
          </a:p>
          <a:p>
            <a:pPr marL="0" lvl="0" indent="0" algn="l" rtl="0">
              <a:lnSpc>
                <a:spcPct val="90000"/>
              </a:lnSpc>
              <a:spcBef>
                <a:spcPts val="0"/>
              </a:spcBef>
              <a:spcAft>
                <a:spcPts val="0"/>
              </a:spcAft>
              <a:buNone/>
            </a:pPr>
            <a:r>
              <a:rPr lang="en-AU" sz="1800" b="0" i="0" u="none" strike="noStrike">
                <a:solidFill>
                  <a:srgbClr val="000000"/>
                </a:solidFill>
                <a:latin typeface="Cambria"/>
                <a:ea typeface="Cambria"/>
                <a:cs typeface="Cambria"/>
                <a:sym typeface="Cambria"/>
              </a:rPr>
              <a:t>The African continent shows not only a consistent number but also a similar composition of species to be at risk, with a collective loss of these species across landscapes having a significant impact on ecosystem function. From this small group of species the Ethiopian Wolf, African Wild Dog, Cheetah and Lion were identified as being in crisis.</a:t>
            </a:r>
            <a:endParaRPr/>
          </a:p>
        </p:txBody>
      </p:sp>
      <p:sp>
        <p:nvSpPr>
          <p:cNvPr id="122" name="Google Shape;12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a:extLst>
            <a:ext uri="{FF2B5EF4-FFF2-40B4-BE49-F238E27FC236}">
              <a16:creationId xmlns:a16="http://schemas.microsoft.com/office/drawing/2014/main" id="{EE6BC039-BE7D-5068-88FB-C7E60F1901DA}"/>
            </a:ext>
          </a:extLst>
        </p:cNvPr>
        <p:cNvGrpSpPr/>
        <p:nvPr/>
      </p:nvGrpSpPr>
      <p:grpSpPr>
        <a:xfrm>
          <a:off x="0" y="0"/>
          <a:ext cx="0" cy="0"/>
          <a:chOff x="0" y="0"/>
          <a:chExt cx="0" cy="0"/>
        </a:xfrm>
      </p:grpSpPr>
      <p:sp>
        <p:nvSpPr>
          <p:cNvPr id="329" name="Google Shape;329;p22:notes">
            <a:extLst>
              <a:ext uri="{FF2B5EF4-FFF2-40B4-BE49-F238E27FC236}">
                <a16:creationId xmlns:a16="http://schemas.microsoft.com/office/drawing/2014/main" id="{39D5FE2F-1593-8973-0F6A-B9D1C2FCA9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2:notes">
            <a:extLst>
              <a:ext uri="{FF2B5EF4-FFF2-40B4-BE49-F238E27FC236}">
                <a16:creationId xmlns:a16="http://schemas.microsoft.com/office/drawing/2014/main" id="{48918A71-A3DC-E498-8156-528DD7F4888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1" name="Google Shape;331;p22:notes">
            <a:extLst>
              <a:ext uri="{FF2B5EF4-FFF2-40B4-BE49-F238E27FC236}">
                <a16:creationId xmlns:a16="http://schemas.microsoft.com/office/drawing/2014/main" id="{995C3680-7766-D37F-7534-47D336FBB7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29</a:t>
            </a:fld>
            <a:endParaRPr/>
          </a:p>
        </p:txBody>
      </p:sp>
    </p:spTree>
    <p:extLst>
      <p:ext uri="{BB962C8B-B14F-4D97-AF65-F5344CB8AC3E}">
        <p14:creationId xmlns:p14="http://schemas.microsoft.com/office/powerpoint/2010/main" val="1510085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a:extLst>
            <a:ext uri="{FF2B5EF4-FFF2-40B4-BE49-F238E27FC236}">
              <a16:creationId xmlns:a16="http://schemas.microsoft.com/office/drawing/2014/main" id="{151E15E3-7C6A-E345-678B-B82400116FFE}"/>
            </a:ext>
          </a:extLst>
        </p:cNvPr>
        <p:cNvGrpSpPr/>
        <p:nvPr/>
      </p:nvGrpSpPr>
      <p:grpSpPr>
        <a:xfrm>
          <a:off x="0" y="0"/>
          <a:ext cx="0" cy="0"/>
          <a:chOff x="0" y="0"/>
          <a:chExt cx="0" cy="0"/>
        </a:xfrm>
      </p:grpSpPr>
      <p:sp>
        <p:nvSpPr>
          <p:cNvPr id="329" name="Google Shape;329;p22:notes">
            <a:extLst>
              <a:ext uri="{FF2B5EF4-FFF2-40B4-BE49-F238E27FC236}">
                <a16:creationId xmlns:a16="http://schemas.microsoft.com/office/drawing/2014/main" id="{54E0A5C1-4AFC-1409-1438-E60B4C997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2:notes">
            <a:extLst>
              <a:ext uri="{FF2B5EF4-FFF2-40B4-BE49-F238E27FC236}">
                <a16:creationId xmlns:a16="http://schemas.microsoft.com/office/drawing/2014/main" id="{1C42BD4B-647F-6288-2392-E324EFB5E1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1" name="Google Shape;331;p22:notes">
            <a:extLst>
              <a:ext uri="{FF2B5EF4-FFF2-40B4-BE49-F238E27FC236}">
                <a16:creationId xmlns:a16="http://schemas.microsoft.com/office/drawing/2014/main" id="{155192BF-B241-2CA3-70B8-0DCC04D74AC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30</a:t>
            </a:fld>
            <a:endParaRPr/>
          </a:p>
        </p:txBody>
      </p:sp>
    </p:spTree>
    <p:extLst>
      <p:ext uri="{BB962C8B-B14F-4D97-AF65-F5344CB8AC3E}">
        <p14:creationId xmlns:p14="http://schemas.microsoft.com/office/powerpoint/2010/main" val="4118854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a:extLst>
            <a:ext uri="{FF2B5EF4-FFF2-40B4-BE49-F238E27FC236}">
              <a16:creationId xmlns:a16="http://schemas.microsoft.com/office/drawing/2014/main" id="{AC48C161-DE7F-D0CB-D91E-D593232532A1}"/>
            </a:ext>
          </a:extLst>
        </p:cNvPr>
        <p:cNvGrpSpPr/>
        <p:nvPr/>
      </p:nvGrpSpPr>
      <p:grpSpPr>
        <a:xfrm>
          <a:off x="0" y="0"/>
          <a:ext cx="0" cy="0"/>
          <a:chOff x="0" y="0"/>
          <a:chExt cx="0" cy="0"/>
        </a:xfrm>
      </p:grpSpPr>
      <p:sp>
        <p:nvSpPr>
          <p:cNvPr id="329" name="Google Shape;329;p22:notes">
            <a:extLst>
              <a:ext uri="{FF2B5EF4-FFF2-40B4-BE49-F238E27FC236}">
                <a16:creationId xmlns:a16="http://schemas.microsoft.com/office/drawing/2014/main" id="{54E78677-E14F-CCE8-7504-A2DF900587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2:notes">
            <a:extLst>
              <a:ext uri="{FF2B5EF4-FFF2-40B4-BE49-F238E27FC236}">
                <a16:creationId xmlns:a16="http://schemas.microsoft.com/office/drawing/2014/main" id="{A8BB50B4-12D3-5EBF-0EAF-C82B5DF4BA7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1" name="Google Shape;331;p22:notes">
            <a:extLst>
              <a:ext uri="{FF2B5EF4-FFF2-40B4-BE49-F238E27FC236}">
                <a16:creationId xmlns:a16="http://schemas.microsoft.com/office/drawing/2014/main" id="{BDDE5C31-FC0C-62A9-958D-46697786D7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31</a:t>
            </a:fld>
            <a:endParaRPr/>
          </a:p>
        </p:txBody>
      </p:sp>
    </p:spTree>
    <p:extLst>
      <p:ext uri="{BB962C8B-B14F-4D97-AF65-F5344CB8AC3E}">
        <p14:creationId xmlns:p14="http://schemas.microsoft.com/office/powerpoint/2010/main" val="1021852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1" name="Google Shape;33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32</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40" name="Google Shape;34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marR="0" lvl="1" indent="0" algn="l" rtl="0">
              <a:lnSpc>
                <a:spcPct val="100000"/>
              </a:lnSpc>
              <a:spcBef>
                <a:spcPts val="0"/>
              </a:spcBef>
              <a:spcAft>
                <a:spcPts val="0"/>
              </a:spcAft>
              <a:buClr>
                <a:schemeClr val="dk1"/>
              </a:buClr>
              <a:buSzPts val="1100"/>
              <a:buFont typeface="Calibri"/>
              <a:buNone/>
            </a:pPr>
            <a:r>
              <a:rPr lang="en-AU" sz="1100"/>
              <a:t>As some of you may know the African Wild Dog is regarded as the second most endangered canid on the African continent, after the Ethiopian Wolf.  </a:t>
            </a:r>
            <a:endParaRPr/>
          </a:p>
          <a:p>
            <a:pPr marL="0" marR="0" lvl="1" indent="0" algn="l" rtl="0">
              <a:lnSpc>
                <a:spcPct val="100000"/>
              </a:lnSpc>
              <a:spcBef>
                <a:spcPts val="0"/>
              </a:spcBef>
              <a:spcAft>
                <a:spcPts val="0"/>
              </a:spcAft>
              <a:buClr>
                <a:schemeClr val="dk1"/>
              </a:buClr>
              <a:buSzPts val="1100"/>
              <a:buFont typeface="Calibri"/>
              <a:buNone/>
            </a:pPr>
            <a:endParaRPr sz="1100"/>
          </a:p>
          <a:p>
            <a:pPr marL="0" marR="0" lvl="1" indent="0" algn="l" rtl="0">
              <a:lnSpc>
                <a:spcPct val="100000"/>
              </a:lnSpc>
              <a:spcBef>
                <a:spcPts val="0"/>
              </a:spcBef>
              <a:spcAft>
                <a:spcPts val="0"/>
              </a:spcAft>
              <a:buClr>
                <a:schemeClr val="dk1"/>
              </a:buClr>
              <a:buSzPts val="1100"/>
              <a:buFont typeface="Calibri"/>
              <a:buNone/>
            </a:pPr>
            <a:r>
              <a:rPr lang="en-AU" sz="1100"/>
              <a:t>Wild dogs are evolutionarily distinct being the only member of their genus. </a:t>
            </a:r>
            <a:r>
              <a:rPr lang="en-AU" sz="1600"/>
              <a:t>They also show morphological and genetic variation in different parts of their geographic range</a:t>
            </a:r>
            <a:endParaRPr sz="1100"/>
          </a:p>
          <a:p>
            <a:pPr marL="0" marR="0" lvl="1" indent="0" algn="l" rtl="0">
              <a:lnSpc>
                <a:spcPct val="100000"/>
              </a:lnSpc>
              <a:spcBef>
                <a:spcPts val="0"/>
              </a:spcBef>
              <a:spcAft>
                <a:spcPts val="0"/>
              </a:spcAft>
              <a:buClr>
                <a:schemeClr val="dk1"/>
              </a:buClr>
              <a:buSzPts val="1100"/>
              <a:buFont typeface="Calibri"/>
              <a:buNone/>
            </a:pPr>
            <a:endParaRPr sz="1100"/>
          </a:p>
          <a:p>
            <a:pPr marL="0" marR="0" lvl="1" indent="0" algn="l" rtl="0">
              <a:lnSpc>
                <a:spcPct val="100000"/>
              </a:lnSpc>
              <a:spcBef>
                <a:spcPts val="0"/>
              </a:spcBef>
              <a:spcAft>
                <a:spcPts val="0"/>
              </a:spcAft>
              <a:buClr>
                <a:schemeClr val="dk1"/>
              </a:buClr>
              <a:buSzPts val="1100"/>
              <a:buFont typeface="Calibri"/>
              <a:buNone/>
            </a:pPr>
            <a:r>
              <a:rPr lang="en-AU" sz="1100"/>
              <a:t>Like most wide-ranging species, this carnivore is highly susceptible to habitat loss and fragmentation, the effect of disease, human-wildlife conflict, and road fatalities with there being dramatic declines in populations over the last 30 years. Current global population estimates believe that there are approximately </a:t>
            </a:r>
            <a:r>
              <a:rPr lang="en-AU" sz="2000"/>
              <a:t>6,600 individuals remaining with a declining population trend. </a:t>
            </a:r>
            <a:endParaRPr/>
          </a:p>
          <a:p>
            <a:pPr marL="0" marR="0" lvl="1" indent="0" algn="l" rtl="0">
              <a:lnSpc>
                <a:spcPct val="100000"/>
              </a:lnSpc>
              <a:spcBef>
                <a:spcPts val="0"/>
              </a:spcBef>
              <a:spcAft>
                <a:spcPts val="0"/>
              </a:spcAft>
              <a:buClr>
                <a:schemeClr val="dk1"/>
              </a:buClr>
              <a:buSzPts val="2000"/>
              <a:buFont typeface="Calibri"/>
              <a:buNone/>
            </a:pPr>
            <a:endParaRPr sz="2000"/>
          </a:p>
          <a:p>
            <a:pPr marL="0" marR="0" lvl="1" indent="0" algn="l" rtl="0">
              <a:lnSpc>
                <a:spcPct val="100000"/>
              </a:lnSpc>
              <a:spcBef>
                <a:spcPts val="0"/>
              </a:spcBef>
              <a:spcAft>
                <a:spcPts val="0"/>
              </a:spcAft>
              <a:buClr>
                <a:schemeClr val="dk1"/>
              </a:buClr>
              <a:buSzPts val="1100"/>
              <a:buFont typeface="Calibri"/>
              <a:buNone/>
            </a:pPr>
            <a:r>
              <a:rPr lang="en-AU" sz="1100"/>
              <a:t>The IUCN Red List reassessed this canid in 2020 and reaffirmed its status as Endangered. African Wild Dogs are not listed on CITES, with illegal trade not being a limiting factor to population persistence but are listed in Appendix 2 of the Convention for Migratory species</a:t>
            </a:r>
            <a:endParaRPr/>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989"/>
              <a:buFont typeface="Calibri"/>
              <a:buNone/>
            </a:pPr>
            <a:r>
              <a:rPr lang="en-AU" sz="989" b="0" i="0" u="none" strike="noStrike">
                <a:latin typeface="Calibri"/>
                <a:ea typeface="Calibri"/>
                <a:cs typeface="Calibri"/>
                <a:sym typeface="Calibri"/>
              </a:rPr>
              <a:t>Wild Dogs are the only Namibian carnivore that is listed as Critically Endangered, they also have a Specially Protected Species listing.</a:t>
            </a:r>
            <a:endParaRPr/>
          </a:p>
          <a:p>
            <a:pPr marL="0" marR="0" lvl="0" indent="0" algn="l" rtl="0">
              <a:lnSpc>
                <a:spcPct val="80000"/>
              </a:lnSpc>
              <a:spcBef>
                <a:spcPts val="0"/>
              </a:spcBef>
              <a:spcAft>
                <a:spcPts val="0"/>
              </a:spcAft>
              <a:buClr>
                <a:schemeClr val="dk1"/>
              </a:buClr>
              <a:buSzPts val="990"/>
              <a:buFont typeface="Calibri"/>
              <a:buNone/>
            </a:pPr>
            <a:endParaRPr sz="989" b="0" i="0" u="none" strike="noStrike">
              <a:latin typeface="Calibri"/>
              <a:ea typeface="Calibri"/>
              <a:cs typeface="Calibri"/>
              <a:sym typeface="Calibri"/>
            </a:endParaRPr>
          </a:p>
          <a:p>
            <a:pPr marL="0" marR="0" lvl="0" indent="0" algn="l" rtl="0">
              <a:lnSpc>
                <a:spcPct val="80000"/>
              </a:lnSpc>
              <a:spcBef>
                <a:spcPts val="0"/>
              </a:spcBef>
              <a:spcAft>
                <a:spcPts val="0"/>
              </a:spcAft>
              <a:buClr>
                <a:schemeClr val="dk1"/>
              </a:buClr>
              <a:buSzPts val="989"/>
              <a:buFont typeface="Calibri"/>
              <a:buNone/>
            </a:pPr>
            <a:r>
              <a:rPr lang="en-AU" sz="989" b="0" i="0" u="none" strike="noStrike">
                <a:latin typeface="Calibri"/>
                <a:ea typeface="Calibri"/>
                <a:cs typeface="Calibri"/>
                <a:sym typeface="Calibri"/>
              </a:rPr>
              <a:t>Their estimated range across the country contributes to approximately 10% of the species global range.</a:t>
            </a:r>
            <a:endParaRPr/>
          </a:p>
          <a:p>
            <a:pPr marL="0" lvl="0" indent="0" algn="l" rtl="0">
              <a:lnSpc>
                <a:spcPct val="80000"/>
              </a:lnSpc>
              <a:spcBef>
                <a:spcPts val="0"/>
              </a:spcBef>
              <a:spcAft>
                <a:spcPts val="0"/>
              </a:spcAft>
              <a:buNone/>
            </a:pPr>
            <a:endParaRPr sz="989" b="0" i="0" u="none" strike="noStrike">
              <a:latin typeface="Calibri"/>
              <a:ea typeface="Calibri"/>
              <a:cs typeface="Calibri"/>
              <a:sym typeface="Calibri"/>
            </a:endParaRPr>
          </a:p>
          <a:p>
            <a:pPr marL="0" lvl="0" indent="0" algn="l" rtl="0">
              <a:lnSpc>
                <a:spcPct val="80000"/>
              </a:lnSpc>
              <a:spcBef>
                <a:spcPts val="0"/>
              </a:spcBef>
              <a:spcAft>
                <a:spcPts val="0"/>
              </a:spcAft>
              <a:buNone/>
            </a:pPr>
            <a:r>
              <a:rPr lang="en-AU" sz="989" b="0" i="0" u="none" strike="noStrike">
                <a:latin typeface="Calibri"/>
                <a:ea typeface="Calibri"/>
                <a:cs typeface="Calibri"/>
                <a:sym typeface="Calibri"/>
              </a:rPr>
              <a:t>Presently, wild dogs are </a:t>
            </a:r>
            <a:r>
              <a:rPr lang="en-AU" sz="989" b="0" i="0" u="none" strike="noStrike">
                <a:solidFill>
                  <a:srgbClr val="000000"/>
                </a:solidFill>
                <a:latin typeface="Calibri"/>
                <a:ea typeface="Calibri"/>
                <a:cs typeface="Calibri"/>
                <a:sym typeface="Calibri"/>
              </a:rPr>
              <a:t>restricted to the Zambezi, East and West Kavango, eastern Otjozondjupa and northern Omaheke regions, equating to an area of 181,441 km2. </a:t>
            </a:r>
            <a:endParaRPr/>
          </a:p>
          <a:p>
            <a:pPr marL="0" lvl="0" indent="0" algn="l" rtl="0">
              <a:lnSpc>
                <a:spcPct val="80000"/>
              </a:lnSpc>
              <a:spcBef>
                <a:spcPts val="0"/>
              </a:spcBef>
              <a:spcAft>
                <a:spcPts val="0"/>
              </a:spcAft>
              <a:buNone/>
            </a:pPr>
            <a:endParaRPr sz="989" b="0" i="0" u="none" strike="noStrike">
              <a:solidFill>
                <a:srgbClr val="000000"/>
              </a:solidFill>
              <a:latin typeface="Calibri"/>
              <a:ea typeface="Calibri"/>
              <a:cs typeface="Calibri"/>
              <a:sym typeface="Calibri"/>
            </a:endParaRPr>
          </a:p>
          <a:p>
            <a:pPr marL="0" lvl="0" indent="0" algn="l" rtl="0">
              <a:lnSpc>
                <a:spcPct val="80000"/>
              </a:lnSpc>
              <a:spcBef>
                <a:spcPts val="0"/>
              </a:spcBef>
              <a:spcAft>
                <a:spcPts val="0"/>
              </a:spcAft>
              <a:buNone/>
            </a:pPr>
            <a:r>
              <a:rPr lang="en-AU" sz="989" b="0" i="0" u="none" strike="noStrike">
                <a:solidFill>
                  <a:srgbClr val="000000"/>
                </a:solidFill>
                <a:latin typeface="Calibri"/>
                <a:ea typeface="Calibri"/>
                <a:cs typeface="Calibri"/>
                <a:sym typeface="Calibri"/>
              </a:rPr>
              <a:t>Some conservancies such as Nyae Nyae, Okamatapati and Otjituuo have important wild dog habitat, despite not holding protected area status.</a:t>
            </a:r>
            <a:endParaRPr/>
          </a:p>
          <a:p>
            <a:pPr marL="0" lvl="0" indent="0" algn="l" rtl="0">
              <a:lnSpc>
                <a:spcPct val="80000"/>
              </a:lnSpc>
              <a:spcBef>
                <a:spcPts val="0"/>
              </a:spcBef>
              <a:spcAft>
                <a:spcPts val="0"/>
              </a:spcAft>
              <a:buNone/>
            </a:pPr>
            <a:endParaRPr sz="989" b="0" i="0" u="none" strike="noStrike">
              <a:solidFill>
                <a:srgbClr val="000000"/>
              </a:solidFill>
              <a:latin typeface="Calibri"/>
              <a:ea typeface="Calibri"/>
              <a:cs typeface="Calibri"/>
              <a:sym typeface="Calibri"/>
            </a:endParaRPr>
          </a:p>
          <a:p>
            <a:pPr marL="0" lvl="0" indent="0" algn="l" rtl="0">
              <a:lnSpc>
                <a:spcPct val="80000"/>
              </a:lnSpc>
              <a:spcBef>
                <a:spcPts val="0"/>
              </a:spcBef>
              <a:spcAft>
                <a:spcPts val="0"/>
              </a:spcAft>
              <a:buNone/>
            </a:pPr>
            <a:r>
              <a:rPr lang="en-AU" sz="989" b="0" i="0" u="none" strike="noStrike">
                <a:latin typeface="Calibri"/>
                <a:ea typeface="Calibri"/>
                <a:cs typeface="Calibri"/>
                <a:sym typeface="Calibri"/>
              </a:rPr>
              <a:t>Namibia's wild dog population heavily relies on transboundary conservation actions, with habitat within KAZA also being important for the long term persistence of this species in this country.</a:t>
            </a:r>
            <a:endParaRPr/>
          </a:p>
          <a:p>
            <a:pPr marL="0" lvl="0" indent="0" algn="l" rtl="0">
              <a:lnSpc>
                <a:spcPct val="80000"/>
              </a:lnSpc>
              <a:spcBef>
                <a:spcPts val="0"/>
              </a:spcBef>
              <a:spcAft>
                <a:spcPts val="0"/>
              </a:spcAft>
              <a:buNone/>
            </a:pPr>
            <a:endParaRPr sz="989" b="0" i="0" u="none" strike="noStrike">
              <a:latin typeface="Calibri"/>
              <a:ea typeface="Calibri"/>
              <a:cs typeface="Calibri"/>
              <a:sym typeface="Calibri"/>
            </a:endParaRPr>
          </a:p>
          <a:p>
            <a:pPr marL="0" lvl="0" indent="0" algn="l" rtl="0">
              <a:lnSpc>
                <a:spcPct val="80000"/>
              </a:lnSpc>
              <a:spcBef>
                <a:spcPts val="0"/>
              </a:spcBef>
              <a:spcAft>
                <a:spcPts val="0"/>
              </a:spcAft>
              <a:buNone/>
            </a:pPr>
            <a:r>
              <a:rPr lang="en-AU" sz="989" b="0" i="0" u="none" strike="noStrike">
                <a:latin typeface="Calibri"/>
                <a:ea typeface="Calibri"/>
                <a:cs typeface="Calibri"/>
                <a:sym typeface="Calibri"/>
              </a:rPr>
              <a:t>KAWDCP is interested in exploring any opportunities in these areas with any relevant stakeholders particularly in the </a:t>
            </a:r>
            <a:r>
              <a:rPr lang="en-AU" sz="989" b="0" i="0" u="none" strike="noStrike">
                <a:solidFill>
                  <a:srgbClr val="000000"/>
                </a:solidFill>
                <a:latin typeface="Calibri"/>
                <a:ea typeface="Calibri"/>
                <a:cs typeface="Calibri"/>
                <a:sym typeface="Calibri"/>
              </a:rPr>
              <a:t>Otjituuo area where we have been monitoring some free ranging dogs and working with community, I’ll touch on this later in the presentation.</a:t>
            </a:r>
            <a:endParaRPr/>
          </a:p>
          <a:p>
            <a:pPr marL="0" marR="0" lvl="0" indent="0" algn="l" rtl="0">
              <a:lnSpc>
                <a:spcPct val="80000"/>
              </a:lnSpc>
              <a:spcBef>
                <a:spcPts val="0"/>
              </a:spcBef>
              <a:spcAft>
                <a:spcPts val="0"/>
              </a:spcAft>
              <a:buClr>
                <a:schemeClr val="dk1"/>
              </a:buClr>
              <a:buSzPts val="990"/>
              <a:buFont typeface="Calibri"/>
              <a:buNone/>
            </a:pPr>
            <a:endParaRPr sz="989" b="0" i="0" u="none" strike="noStrike">
              <a:solidFill>
                <a:srgbClr val="000000"/>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989"/>
              <a:buFont typeface="Calibri"/>
              <a:buNone/>
            </a:pPr>
            <a:r>
              <a:rPr lang="en-AU" sz="989" b="0" i="0" u="none" strike="noStrike">
                <a:solidFill>
                  <a:srgbClr val="000000"/>
                </a:solidFill>
                <a:latin typeface="Calibri"/>
                <a:ea typeface="Calibri"/>
                <a:cs typeface="Calibri"/>
                <a:sym typeface="Calibri"/>
              </a:rPr>
              <a:t>With considered management for both communities and wildlife, there remains significant opportunities for greater protection, re-establishment or the expansion of wild dog populations outside of protected areas.</a:t>
            </a:r>
            <a:r>
              <a:rPr lang="en-AU" sz="989" b="0" i="0" u="none" strike="noStrike">
                <a:latin typeface="Calibri"/>
                <a:ea typeface="Calibri"/>
                <a:cs typeface="Calibri"/>
                <a:sym typeface="Calibri"/>
              </a:rPr>
              <a:t> </a:t>
            </a:r>
            <a:endParaRPr/>
          </a:p>
          <a:p>
            <a:pPr marL="0" marR="0" lvl="0" indent="0" algn="l" rtl="0">
              <a:lnSpc>
                <a:spcPct val="80000"/>
              </a:lnSpc>
              <a:spcBef>
                <a:spcPts val="0"/>
              </a:spcBef>
              <a:spcAft>
                <a:spcPts val="0"/>
              </a:spcAft>
              <a:buClr>
                <a:schemeClr val="dk1"/>
              </a:buClr>
              <a:buSzPts val="990"/>
              <a:buFont typeface="Calibri"/>
              <a:buNone/>
            </a:pPr>
            <a:endParaRPr sz="989" b="0" i="0" u="none" strike="noStrike">
              <a:latin typeface="Calibri"/>
              <a:ea typeface="Calibri"/>
              <a:cs typeface="Calibri"/>
              <a:sym typeface="Calibri"/>
            </a:endParaRPr>
          </a:p>
          <a:p>
            <a:pPr marL="0" marR="0" lvl="0" indent="0" algn="l" rtl="0">
              <a:lnSpc>
                <a:spcPct val="80000"/>
              </a:lnSpc>
              <a:spcBef>
                <a:spcPts val="0"/>
              </a:spcBef>
              <a:spcAft>
                <a:spcPts val="0"/>
              </a:spcAft>
              <a:buClr>
                <a:schemeClr val="dk1"/>
              </a:buClr>
              <a:buSzPts val="989"/>
              <a:buFont typeface="Calibri"/>
              <a:buNone/>
            </a:pPr>
            <a:r>
              <a:rPr lang="en-AU" sz="989" b="0" i="0" u="none" strike="noStrike">
                <a:latin typeface="Calibri"/>
                <a:ea typeface="Calibri"/>
                <a:cs typeface="Calibri"/>
                <a:sym typeface="Calibri"/>
              </a:rPr>
              <a:t>Improving the wild prey populations within communal conservancies is a key requirement for reducing livestock losses in the long term.</a:t>
            </a:r>
            <a:endParaRPr/>
          </a:p>
          <a:p>
            <a:pPr marL="0" marR="0" lvl="0" indent="0" algn="l" rtl="0">
              <a:lnSpc>
                <a:spcPct val="80000"/>
              </a:lnSpc>
              <a:spcBef>
                <a:spcPts val="0"/>
              </a:spcBef>
              <a:spcAft>
                <a:spcPts val="0"/>
              </a:spcAft>
              <a:buClr>
                <a:schemeClr val="dk1"/>
              </a:buClr>
              <a:buSzPts val="990"/>
              <a:buFont typeface="Calibri"/>
              <a:buNone/>
            </a:pPr>
            <a:endParaRPr sz="989" b="0" i="0" u="none" strike="noStrike">
              <a:solidFill>
                <a:srgbClr val="000000"/>
              </a:solidFill>
              <a:latin typeface="Calibri"/>
              <a:ea typeface="Calibri"/>
              <a:cs typeface="Calibri"/>
              <a:sym typeface="Calibri"/>
            </a:endParaRPr>
          </a:p>
          <a:p>
            <a:pPr marL="0" marR="0" lvl="0" indent="0" algn="l" rtl="0">
              <a:lnSpc>
                <a:spcPct val="80000"/>
              </a:lnSpc>
              <a:spcBef>
                <a:spcPts val="0"/>
              </a:spcBef>
              <a:spcAft>
                <a:spcPts val="0"/>
              </a:spcAft>
              <a:buClr>
                <a:srgbClr val="000000"/>
              </a:buClr>
              <a:buSzPts val="989"/>
              <a:buFont typeface="Calibri"/>
              <a:buNone/>
            </a:pPr>
            <a:r>
              <a:rPr lang="en-AU" sz="989" b="0" i="0" u="none" strike="noStrike">
                <a:solidFill>
                  <a:srgbClr val="000000"/>
                </a:solidFill>
                <a:latin typeface="Calibri"/>
                <a:ea typeface="Calibri"/>
                <a:cs typeface="Calibri"/>
                <a:sym typeface="Calibri"/>
              </a:rPr>
              <a:t>The best estimate on the current population of wild dogs in Namibia is around 544 animals, with more local estimates being closer to 350. </a:t>
            </a:r>
            <a:endParaRPr sz="660"/>
          </a:p>
        </p:txBody>
      </p:sp>
      <p:sp>
        <p:nvSpPr>
          <p:cNvPr id="167" name="Google Shape;1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sz="1200" b="0" i="0" u="none" strike="noStrike">
                <a:solidFill>
                  <a:srgbClr val="000000"/>
                </a:solidFill>
                <a:latin typeface="Calibri"/>
                <a:ea typeface="Calibri"/>
                <a:cs typeface="Calibri"/>
                <a:sym typeface="Calibri"/>
              </a:rPr>
              <a:t>Here’s a map representing the distribution records of African wild dog, this is taken from the </a:t>
            </a:r>
            <a:r>
              <a:rPr lang="en-AU" sz="1200" b="0" i="0" u="none" strike="noStrike">
                <a:latin typeface="Calibri"/>
                <a:ea typeface="Calibri"/>
                <a:cs typeface="Calibri"/>
                <a:sym typeface="Calibri"/>
              </a:rPr>
              <a:t>Conservation Status and Red List of the Terrestrial Carnivores of Namibia.</a:t>
            </a:r>
            <a:endParaRPr/>
          </a:p>
          <a:p>
            <a:pPr marL="0" lvl="0" indent="0" algn="l" rtl="0">
              <a:spcBef>
                <a:spcPts val="0"/>
              </a:spcBef>
              <a:spcAft>
                <a:spcPts val="0"/>
              </a:spcAft>
              <a:buNone/>
            </a:pP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AU" sz="1200" b="0" i="0" u="none" strike="noStrike">
                <a:solidFill>
                  <a:srgbClr val="000000"/>
                </a:solidFill>
                <a:latin typeface="Calibri"/>
                <a:ea typeface="Calibri"/>
                <a:cs typeface="Calibri"/>
                <a:sym typeface="Calibri"/>
              </a:rPr>
              <a:t>This map includes the estimated area of distribution across the country, including vagrant sightings in the west and managed populations in fenced reserves further south of the freeranging resident range. </a:t>
            </a:r>
            <a:endParaRPr/>
          </a:p>
          <a:p>
            <a:pPr marL="0" lvl="0" indent="0" algn="l" rtl="0">
              <a:spcBef>
                <a:spcPts val="0"/>
              </a:spcBef>
              <a:spcAft>
                <a:spcPts val="0"/>
              </a:spcAft>
              <a:buNone/>
            </a:pP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AU" sz="1200" b="0" i="0" u="none" strike="noStrike">
                <a:solidFill>
                  <a:srgbClr val="000000"/>
                </a:solidFill>
                <a:latin typeface="Calibri"/>
                <a:ea typeface="Calibri"/>
                <a:cs typeface="Calibri"/>
                <a:sym typeface="Calibri"/>
              </a:rPr>
              <a:t>The hatched area shows the estimated distribution for wild dogs from the 1940s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6" name="Google Shape;18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sz="1200">
                <a:latin typeface="Calibri"/>
                <a:ea typeface="Calibri"/>
                <a:cs typeface="Calibri"/>
                <a:sym typeface="Calibri"/>
              </a:rPr>
              <a:t>So where does Kalahari African Wild Dog Conservation Project fit in? </a:t>
            </a:r>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AU" sz="1200">
                <a:latin typeface="Calibri"/>
                <a:ea typeface="Calibri"/>
                <a:cs typeface="Calibri"/>
                <a:sym typeface="Calibri"/>
              </a:rPr>
              <a:t>We are a grass roots organisation, mainly women, who formed a couple of years ago over a shared passion for wild dogs, with each of us coming from different backgrounds and skill sets. </a:t>
            </a:r>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AU" sz="1200">
                <a:latin typeface="Calibri"/>
                <a:ea typeface="Calibri"/>
                <a:cs typeface="Calibri"/>
                <a:sym typeface="Calibri"/>
              </a:rPr>
              <a:t>Nicole, Kendell, Me, Robin, Nadja, </a:t>
            </a:r>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AU" sz="1200">
                <a:latin typeface="Calibri"/>
                <a:ea typeface="Calibri"/>
                <a:cs typeface="Calibri"/>
                <a:sym typeface="Calibri"/>
              </a:rPr>
              <a:t>For anyone who knows Nadja le Roux shes very passionate about wild dogs, understanding the realities of their management, and a driving force for wanting good conservation outcomes. </a:t>
            </a:r>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AU" sz="1200">
                <a:latin typeface="Calibri"/>
                <a:ea typeface="Calibri"/>
                <a:cs typeface="Calibri"/>
                <a:sym typeface="Calibri"/>
              </a:rPr>
              <a:t>KAWDCP will work towards </a:t>
            </a:r>
            <a:r>
              <a:rPr lang="en-AU" sz="1200">
                <a:solidFill>
                  <a:srgbClr val="212121"/>
                </a:solidFill>
                <a:latin typeface="Calibri"/>
                <a:ea typeface="Calibri"/>
                <a:cs typeface="Calibri"/>
                <a:sym typeface="Calibri"/>
              </a:rPr>
              <a:t>ensuring free-ranging African wild dog populations are viable for future generations, being accomplished through evidence-based conservation practices, community engagement and advocacy. We will help conserve free-ranging wild dogs through an interdisciplinary approach of research, conflict resolution, coexistence strategies, and disease prevention.</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AU" sz="1200">
                <a:latin typeface="Calibri"/>
                <a:ea typeface="Calibri"/>
                <a:cs typeface="Calibri"/>
                <a:sym typeface="Calibri"/>
              </a:rPr>
              <a:t>Our strategic direction aligns with some of the suggested Conservation Actions outlined in the </a:t>
            </a:r>
            <a:r>
              <a:rPr lang="en-AU" sz="1200" i="1">
                <a:latin typeface="Quattrocento Sans"/>
                <a:ea typeface="Quattrocento Sans"/>
                <a:cs typeface="Quattrocento Sans"/>
                <a:sym typeface="Quattrocento Sans"/>
              </a:rPr>
              <a:t>Conservation Status and Red List of the Terrestrial Carnivores of Namibia, </a:t>
            </a:r>
            <a:r>
              <a:rPr lang="en-AU" sz="1200" i="0">
                <a:latin typeface="Quattrocento Sans"/>
                <a:ea typeface="Quattrocento Sans"/>
                <a:cs typeface="Quattrocento Sans"/>
                <a:sym typeface="Quattrocento Sans"/>
              </a:rPr>
              <a:t>and the conservation strategy for KAZA transfrontier conservation area</a:t>
            </a:r>
            <a:endParaRPr sz="1200">
              <a:latin typeface="Calibri"/>
              <a:ea typeface="Calibri"/>
              <a:cs typeface="Calibri"/>
              <a:sym typeface="Calibri"/>
            </a:endParaRPr>
          </a:p>
          <a:p>
            <a:pPr marL="0" lvl="0" indent="0" algn="l" rtl="0">
              <a:spcBef>
                <a:spcPts val="0"/>
              </a:spcBef>
              <a:spcAft>
                <a:spcPts val="0"/>
              </a:spcAft>
              <a:buNone/>
            </a:pPr>
            <a:endParaRPr/>
          </a:p>
        </p:txBody>
      </p:sp>
      <p:sp>
        <p:nvSpPr>
          <p:cNvPr id="201" name="Google Shape;20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26"/>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6"/>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19" name="Google Shape;19;p26"/>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6"/>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0"/>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0"/>
          <p:cNvSpPr txBox="1">
            <a:spLocks noGrp="1"/>
          </p:cNvSpPr>
          <p:nvPr>
            <p:ph type="body" idx="1"/>
          </p:nvPr>
        </p:nvSpPr>
        <p:spPr>
          <a:xfrm>
            <a:off x="1371600" y="2340864"/>
            <a:ext cx="4443984" cy="823912"/>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3000"/>
              <a:buNone/>
              <a:defRPr sz="3000" b="0">
                <a:solidFill>
                  <a:schemeClr val="dk2"/>
                </a:solidFill>
              </a:defRPr>
            </a:lvl1pPr>
            <a:lvl2pPr marL="914400" lvl="1" indent="-228600" algn="l">
              <a:lnSpc>
                <a:spcPct val="94000"/>
              </a:lnSpc>
              <a:spcBef>
                <a:spcPts val="500"/>
              </a:spcBef>
              <a:spcAft>
                <a:spcPts val="0"/>
              </a:spcAft>
              <a:buClr>
                <a:schemeClr val="dk2"/>
              </a:buClr>
              <a:buSzPts val="2000"/>
              <a:buNone/>
              <a:defRPr sz="2000" b="1"/>
            </a:lvl2pPr>
            <a:lvl3pPr marL="1371600" lvl="2" indent="-228600" algn="l">
              <a:lnSpc>
                <a:spcPct val="94000"/>
              </a:lnSpc>
              <a:spcBef>
                <a:spcPts val="500"/>
              </a:spcBef>
              <a:spcAft>
                <a:spcPts val="0"/>
              </a:spcAft>
              <a:buClr>
                <a:schemeClr val="dk2"/>
              </a:buClr>
              <a:buSzPts val="1800"/>
              <a:buNone/>
              <a:defRPr sz="1800" b="1"/>
            </a:lvl3pPr>
            <a:lvl4pPr marL="1828800" lvl="3" indent="-228600" algn="l">
              <a:lnSpc>
                <a:spcPct val="94000"/>
              </a:lnSpc>
              <a:spcBef>
                <a:spcPts val="500"/>
              </a:spcBef>
              <a:spcAft>
                <a:spcPts val="0"/>
              </a:spcAft>
              <a:buClr>
                <a:schemeClr val="dk2"/>
              </a:buClr>
              <a:buSzPts val="1600"/>
              <a:buNone/>
              <a:defRPr sz="1600" b="1"/>
            </a:lvl4pPr>
            <a:lvl5pPr marL="2286000" lvl="4" indent="-228600" algn="l">
              <a:lnSpc>
                <a:spcPct val="94000"/>
              </a:lnSpc>
              <a:spcBef>
                <a:spcPts val="500"/>
              </a:spcBef>
              <a:spcAft>
                <a:spcPts val="0"/>
              </a:spcAft>
              <a:buClr>
                <a:schemeClr val="dk2"/>
              </a:buClr>
              <a:buSzPts val="1600"/>
              <a:buNone/>
              <a:defRPr sz="1600" b="1"/>
            </a:lvl5pPr>
            <a:lvl6pPr marL="2743200" lvl="5" indent="-228600" algn="l">
              <a:lnSpc>
                <a:spcPct val="94000"/>
              </a:lnSpc>
              <a:spcBef>
                <a:spcPts val="500"/>
              </a:spcBef>
              <a:spcAft>
                <a:spcPts val="0"/>
              </a:spcAft>
              <a:buClr>
                <a:schemeClr val="dk2"/>
              </a:buClr>
              <a:buSzPts val="1600"/>
              <a:buNone/>
              <a:defRPr sz="1600" b="1"/>
            </a:lvl6pPr>
            <a:lvl7pPr marL="3200400" lvl="6" indent="-228600" algn="l">
              <a:lnSpc>
                <a:spcPct val="94000"/>
              </a:lnSpc>
              <a:spcBef>
                <a:spcPts val="500"/>
              </a:spcBef>
              <a:spcAft>
                <a:spcPts val="0"/>
              </a:spcAft>
              <a:buClr>
                <a:schemeClr val="dk2"/>
              </a:buClr>
              <a:buSzPts val="1600"/>
              <a:buNone/>
              <a:defRPr sz="1600" b="1"/>
            </a:lvl7pPr>
            <a:lvl8pPr marL="3657600" lvl="7" indent="-228600" algn="l">
              <a:lnSpc>
                <a:spcPct val="94000"/>
              </a:lnSpc>
              <a:spcBef>
                <a:spcPts val="500"/>
              </a:spcBef>
              <a:spcAft>
                <a:spcPts val="0"/>
              </a:spcAft>
              <a:buClr>
                <a:schemeClr val="dk2"/>
              </a:buClr>
              <a:buSzPts val="1600"/>
              <a:buNone/>
              <a:defRPr sz="1600" b="1"/>
            </a:lvl8pPr>
            <a:lvl9pPr marL="4114800" lvl="8" indent="-228600" algn="l">
              <a:lnSpc>
                <a:spcPct val="94000"/>
              </a:lnSpc>
              <a:spcBef>
                <a:spcPts val="500"/>
              </a:spcBef>
              <a:spcAft>
                <a:spcPts val="200"/>
              </a:spcAft>
              <a:buClr>
                <a:schemeClr val="dk2"/>
              </a:buClr>
              <a:buSzPts val="1600"/>
              <a:buNone/>
              <a:defRPr sz="1600" b="1"/>
            </a:lvl9pPr>
          </a:lstStyle>
          <a:p>
            <a:endParaRPr/>
          </a:p>
        </p:txBody>
      </p:sp>
      <p:sp>
        <p:nvSpPr>
          <p:cNvPr id="48" name="Google Shape;48;p30"/>
          <p:cNvSpPr txBox="1">
            <a:spLocks noGrp="1"/>
          </p:cNvSpPr>
          <p:nvPr>
            <p:ph type="body" idx="2"/>
          </p:nvPr>
        </p:nvSpPr>
        <p:spPr>
          <a:xfrm>
            <a:off x="1371600" y="3305207"/>
            <a:ext cx="4443984" cy="2562193"/>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49" name="Google Shape;49;p30"/>
          <p:cNvSpPr txBox="1">
            <a:spLocks noGrp="1"/>
          </p:cNvSpPr>
          <p:nvPr>
            <p:ph type="body" idx="3"/>
          </p:nvPr>
        </p:nvSpPr>
        <p:spPr>
          <a:xfrm>
            <a:off x="6525014" y="2340864"/>
            <a:ext cx="4443984" cy="823912"/>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3000"/>
              <a:buNone/>
              <a:defRPr sz="3000" b="0">
                <a:solidFill>
                  <a:schemeClr val="dk2"/>
                </a:solidFill>
              </a:defRPr>
            </a:lvl1pPr>
            <a:lvl2pPr marL="914400" lvl="1" indent="-228600" algn="l">
              <a:lnSpc>
                <a:spcPct val="94000"/>
              </a:lnSpc>
              <a:spcBef>
                <a:spcPts val="500"/>
              </a:spcBef>
              <a:spcAft>
                <a:spcPts val="0"/>
              </a:spcAft>
              <a:buClr>
                <a:schemeClr val="dk2"/>
              </a:buClr>
              <a:buSzPts val="2000"/>
              <a:buNone/>
              <a:defRPr sz="2000" b="1"/>
            </a:lvl2pPr>
            <a:lvl3pPr marL="1371600" lvl="2" indent="-228600" algn="l">
              <a:lnSpc>
                <a:spcPct val="94000"/>
              </a:lnSpc>
              <a:spcBef>
                <a:spcPts val="500"/>
              </a:spcBef>
              <a:spcAft>
                <a:spcPts val="0"/>
              </a:spcAft>
              <a:buClr>
                <a:schemeClr val="dk2"/>
              </a:buClr>
              <a:buSzPts val="1800"/>
              <a:buNone/>
              <a:defRPr sz="1800" b="1"/>
            </a:lvl3pPr>
            <a:lvl4pPr marL="1828800" lvl="3" indent="-228600" algn="l">
              <a:lnSpc>
                <a:spcPct val="94000"/>
              </a:lnSpc>
              <a:spcBef>
                <a:spcPts val="500"/>
              </a:spcBef>
              <a:spcAft>
                <a:spcPts val="0"/>
              </a:spcAft>
              <a:buClr>
                <a:schemeClr val="dk2"/>
              </a:buClr>
              <a:buSzPts val="1600"/>
              <a:buNone/>
              <a:defRPr sz="1600" b="1"/>
            </a:lvl4pPr>
            <a:lvl5pPr marL="2286000" lvl="4" indent="-228600" algn="l">
              <a:lnSpc>
                <a:spcPct val="94000"/>
              </a:lnSpc>
              <a:spcBef>
                <a:spcPts val="500"/>
              </a:spcBef>
              <a:spcAft>
                <a:spcPts val="0"/>
              </a:spcAft>
              <a:buClr>
                <a:schemeClr val="dk2"/>
              </a:buClr>
              <a:buSzPts val="1600"/>
              <a:buNone/>
              <a:defRPr sz="1600" b="1"/>
            </a:lvl5pPr>
            <a:lvl6pPr marL="2743200" lvl="5" indent="-228600" algn="l">
              <a:lnSpc>
                <a:spcPct val="94000"/>
              </a:lnSpc>
              <a:spcBef>
                <a:spcPts val="500"/>
              </a:spcBef>
              <a:spcAft>
                <a:spcPts val="0"/>
              </a:spcAft>
              <a:buClr>
                <a:schemeClr val="dk2"/>
              </a:buClr>
              <a:buSzPts val="1600"/>
              <a:buNone/>
              <a:defRPr sz="1600" b="1"/>
            </a:lvl6pPr>
            <a:lvl7pPr marL="3200400" lvl="6" indent="-228600" algn="l">
              <a:lnSpc>
                <a:spcPct val="94000"/>
              </a:lnSpc>
              <a:spcBef>
                <a:spcPts val="500"/>
              </a:spcBef>
              <a:spcAft>
                <a:spcPts val="0"/>
              </a:spcAft>
              <a:buClr>
                <a:schemeClr val="dk2"/>
              </a:buClr>
              <a:buSzPts val="1600"/>
              <a:buNone/>
              <a:defRPr sz="1600" b="1"/>
            </a:lvl7pPr>
            <a:lvl8pPr marL="3657600" lvl="7" indent="-228600" algn="l">
              <a:lnSpc>
                <a:spcPct val="94000"/>
              </a:lnSpc>
              <a:spcBef>
                <a:spcPts val="500"/>
              </a:spcBef>
              <a:spcAft>
                <a:spcPts val="0"/>
              </a:spcAft>
              <a:buClr>
                <a:schemeClr val="dk2"/>
              </a:buClr>
              <a:buSzPts val="1600"/>
              <a:buNone/>
              <a:defRPr sz="1600" b="1"/>
            </a:lvl8pPr>
            <a:lvl9pPr marL="4114800" lvl="8" indent="-228600" algn="l">
              <a:lnSpc>
                <a:spcPct val="94000"/>
              </a:lnSpc>
              <a:spcBef>
                <a:spcPts val="500"/>
              </a:spcBef>
              <a:spcAft>
                <a:spcPts val="200"/>
              </a:spcAft>
              <a:buClr>
                <a:schemeClr val="dk2"/>
              </a:buClr>
              <a:buSzPts val="1600"/>
              <a:buNone/>
              <a:defRPr sz="1600" b="1"/>
            </a:lvl9pPr>
          </a:lstStyle>
          <a:p>
            <a:endParaRPr/>
          </a:p>
        </p:txBody>
      </p:sp>
      <p:sp>
        <p:nvSpPr>
          <p:cNvPr id="50" name="Google Shape;50;p30"/>
          <p:cNvSpPr txBox="1">
            <a:spLocks noGrp="1"/>
          </p:cNvSpPr>
          <p:nvPr>
            <p:ph type="body" idx="4"/>
          </p:nvPr>
        </p:nvSpPr>
        <p:spPr>
          <a:xfrm>
            <a:off x="6525014" y="3305207"/>
            <a:ext cx="4443984" cy="2562193"/>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51" name="Google Shape;51;p30"/>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1"/>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1"/>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32"/>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2"/>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3"/>
        <p:cNvGrpSpPr/>
        <p:nvPr/>
      </p:nvGrpSpPr>
      <p:grpSpPr>
        <a:xfrm>
          <a:off x="0" y="0"/>
          <a:ext cx="0" cy="0"/>
          <a:chOff x="0" y="0"/>
          <a:chExt cx="0" cy="0"/>
        </a:xfrm>
      </p:grpSpPr>
      <p:sp>
        <p:nvSpPr>
          <p:cNvPr id="64" name="Google Shape;64;p33" title="Background Shape"/>
          <p:cNvSpPr/>
          <p:nvPr/>
        </p:nvSpPr>
        <p:spPr>
          <a:xfrm>
            <a:off x="0" y="376"/>
            <a:ext cx="530352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3"/>
          <p:cNvSpPr txBox="1">
            <a:spLocks noGrp="1"/>
          </p:cNvSpPr>
          <p:nvPr>
            <p:ph type="title"/>
          </p:nvPr>
        </p:nvSpPr>
        <p:spPr>
          <a:xfrm>
            <a:off x="723900" y="685800"/>
            <a:ext cx="3855720" cy="2157884"/>
          </a:xfrm>
          <a:prstGeom prst="rect">
            <a:avLst/>
          </a:prstGeom>
          <a:noFill/>
          <a:ln>
            <a:noFill/>
          </a:ln>
        </p:spPr>
        <p:txBody>
          <a:bodyPr spcFirstLastPara="1" wrap="square" lIns="91425" tIns="45700" rIns="91425" bIns="45700" anchor="t" anchorCtr="0">
            <a:noAutofit/>
          </a:bodyPr>
          <a:lstStyle>
            <a:lvl1pPr lvl="0" algn="l">
              <a:lnSpc>
                <a:spcPct val="84000"/>
              </a:lnSpc>
              <a:spcBef>
                <a:spcPts val="0"/>
              </a:spcBef>
              <a:spcAft>
                <a:spcPts val="0"/>
              </a:spcAft>
              <a:buClr>
                <a:schemeClr val="dk2"/>
              </a:buClr>
              <a:buSzPts val="4800"/>
              <a:buFont typeface="Libre Franklin"/>
              <a:buNone/>
              <a:defRPr sz="4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3"/>
          <p:cNvSpPr txBox="1">
            <a:spLocks noGrp="1"/>
          </p:cNvSpPr>
          <p:nvPr>
            <p:ph type="body" idx="1"/>
          </p:nvPr>
        </p:nvSpPr>
        <p:spPr>
          <a:xfrm>
            <a:off x="6256020" y="685801"/>
            <a:ext cx="5212080" cy="5175250"/>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sz="2000"/>
            </a:lvl1pPr>
            <a:lvl2pPr marL="914400" lvl="1" indent="-355600" algn="l">
              <a:lnSpc>
                <a:spcPct val="94000"/>
              </a:lnSpc>
              <a:spcBef>
                <a:spcPts val="500"/>
              </a:spcBef>
              <a:spcAft>
                <a:spcPts val="0"/>
              </a:spcAft>
              <a:buClr>
                <a:schemeClr val="dk2"/>
              </a:buClr>
              <a:buSzPts val="2000"/>
              <a:buChar char="–"/>
              <a:defRPr sz="2000"/>
            </a:lvl2pPr>
            <a:lvl3pPr marL="1371600" lvl="2" indent="-342900" algn="l">
              <a:lnSpc>
                <a:spcPct val="94000"/>
              </a:lnSpc>
              <a:spcBef>
                <a:spcPts val="500"/>
              </a:spcBef>
              <a:spcAft>
                <a:spcPts val="0"/>
              </a:spcAft>
              <a:buClr>
                <a:schemeClr val="dk2"/>
              </a:buClr>
              <a:buSzPts val="1800"/>
              <a:buChar char="■"/>
              <a:defRPr sz="1800"/>
            </a:lvl3pPr>
            <a:lvl4pPr marL="1828800" lvl="3" indent="-342900" algn="l">
              <a:lnSpc>
                <a:spcPct val="94000"/>
              </a:lnSpc>
              <a:spcBef>
                <a:spcPts val="500"/>
              </a:spcBef>
              <a:spcAft>
                <a:spcPts val="0"/>
              </a:spcAft>
              <a:buClr>
                <a:schemeClr val="dk2"/>
              </a:buClr>
              <a:buSzPts val="1800"/>
              <a:buChar char="–"/>
              <a:defRPr sz="1800"/>
            </a:lvl4pPr>
            <a:lvl5pPr marL="2286000" lvl="4" indent="-330200" algn="l">
              <a:lnSpc>
                <a:spcPct val="94000"/>
              </a:lnSpc>
              <a:spcBef>
                <a:spcPts val="500"/>
              </a:spcBef>
              <a:spcAft>
                <a:spcPts val="0"/>
              </a:spcAft>
              <a:buClr>
                <a:schemeClr val="dk2"/>
              </a:buClr>
              <a:buSzPts val="1600"/>
              <a:buChar char="■"/>
              <a:defRPr sz="1600"/>
            </a:lvl5pPr>
            <a:lvl6pPr marL="2743200" lvl="5" indent="-330200" algn="l">
              <a:lnSpc>
                <a:spcPct val="94000"/>
              </a:lnSpc>
              <a:spcBef>
                <a:spcPts val="500"/>
              </a:spcBef>
              <a:spcAft>
                <a:spcPts val="0"/>
              </a:spcAft>
              <a:buClr>
                <a:schemeClr val="dk2"/>
              </a:buClr>
              <a:buSzPts val="1600"/>
              <a:buChar char="–"/>
              <a:defRPr sz="1600"/>
            </a:lvl6pPr>
            <a:lvl7pPr marL="3200400" lvl="6" indent="-330200" algn="l">
              <a:lnSpc>
                <a:spcPct val="94000"/>
              </a:lnSpc>
              <a:spcBef>
                <a:spcPts val="500"/>
              </a:spcBef>
              <a:spcAft>
                <a:spcPts val="0"/>
              </a:spcAft>
              <a:buClr>
                <a:schemeClr val="dk2"/>
              </a:buClr>
              <a:buSzPts val="1600"/>
              <a:buChar char="■"/>
              <a:defRPr sz="1600"/>
            </a:lvl7pPr>
            <a:lvl8pPr marL="3657600" lvl="7" indent="-330200" algn="l">
              <a:lnSpc>
                <a:spcPct val="94000"/>
              </a:lnSpc>
              <a:spcBef>
                <a:spcPts val="500"/>
              </a:spcBef>
              <a:spcAft>
                <a:spcPts val="0"/>
              </a:spcAft>
              <a:buClr>
                <a:schemeClr val="dk2"/>
              </a:buClr>
              <a:buSzPts val="1600"/>
              <a:buChar char="–"/>
              <a:defRPr sz="1600"/>
            </a:lvl8pPr>
            <a:lvl9pPr marL="4114800" lvl="8" indent="-330200" algn="l">
              <a:lnSpc>
                <a:spcPct val="94000"/>
              </a:lnSpc>
              <a:spcBef>
                <a:spcPts val="500"/>
              </a:spcBef>
              <a:spcAft>
                <a:spcPts val="200"/>
              </a:spcAft>
              <a:buClr>
                <a:schemeClr val="dk2"/>
              </a:buClr>
              <a:buSzPts val="1600"/>
              <a:buChar char="■"/>
              <a:defRPr sz="1600"/>
            </a:lvl9pPr>
          </a:lstStyle>
          <a:p>
            <a:endParaRPr/>
          </a:p>
        </p:txBody>
      </p:sp>
      <p:sp>
        <p:nvSpPr>
          <p:cNvPr id="67" name="Google Shape;67;p33"/>
          <p:cNvSpPr txBox="1">
            <a:spLocks noGrp="1"/>
          </p:cNvSpPr>
          <p:nvPr>
            <p:ph type="body" idx="2"/>
          </p:nvPr>
        </p:nvSpPr>
        <p:spPr>
          <a:xfrm>
            <a:off x="723900" y="2856344"/>
            <a:ext cx="3855720" cy="3011056"/>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2"/>
              </a:buClr>
              <a:buSzPts val="1600"/>
              <a:buNone/>
              <a:defRPr sz="1600"/>
            </a:lvl1pPr>
            <a:lvl2pPr marL="914400" lvl="1" indent="-228600" algn="l">
              <a:lnSpc>
                <a:spcPct val="94000"/>
              </a:lnSpc>
              <a:spcBef>
                <a:spcPts val="1500"/>
              </a:spcBef>
              <a:spcAft>
                <a:spcPts val="0"/>
              </a:spcAft>
              <a:buClr>
                <a:schemeClr val="dk2"/>
              </a:buClr>
              <a:buSzPts val="1400"/>
              <a:buNone/>
              <a:defRPr sz="1400"/>
            </a:lvl2pPr>
            <a:lvl3pPr marL="1371600" lvl="2" indent="-228600" algn="l">
              <a:lnSpc>
                <a:spcPct val="94000"/>
              </a:lnSpc>
              <a:spcBef>
                <a:spcPts val="500"/>
              </a:spcBef>
              <a:spcAft>
                <a:spcPts val="0"/>
              </a:spcAft>
              <a:buClr>
                <a:schemeClr val="dk2"/>
              </a:buClr>
              <a:buSzPts val="1200"/>
              <a:buNone/>
              <a:defRPr sz="1200"/>
            </a:lvl3pPr>
            <a:lvl4pPr marL="1828800" lvl="3" indent="-228600" algn="l">
              <a:lnSpc>
                <a:spcPct val="94000"/>
              </a:lnSpc>
              <a:spcBef>
                <a:spcPts val="500"/>
              </a:spcBef>
              <a:spcAft>
                <a:spcPts val="0"/>
              </a:spcAft>
              <a:buClr>
                <a:schemeClr val="dk2"/>
              </a:buClr>
              <a:buSzPts val="1000"/>
              <a:buNone/>
              <a:defRPr sz="1000"/>
            </a:lvl4pPr>
            <a:lvl5pPr marL="2286000" lvl="4" indent="-228600" algn="l">
              <a:lnSpc>
                <a:spcPct val="94000"/>
              </a:lnSpc>
              <a:spcBef>
                <a:spcPts val="500"/>
              </a:spcBef>
              <a:spcAft>
                <a:spcPts val="0"/>
              </a:spcAft>
              <a:buClr>
                <a:schemeClr val="dk2"/>
              </a:buClr>
              <a:buSzPts val="1000"/>
              <a:buNone/>
              <a:defRPr sz="1000"/>
            </a:lvl5pPr>
            <a:lvl6pPr marL="2743200" lvl="5" indent="-228600" algn="l">
              <a:lnSpc>
                <a:spcPct val="94000"/>
              </a:lnSpc>
              <a:spcBef>
                <a:spcPts val="500"/>
              </a:spcBef>
              <a:spcAft>
                <a:spcPts val="0"/>
              </a:spcAft>
              <a:buClr>
                <a:schemeClr val="dk2"/>
              </a:buClr>
              <a:buSzPts val="1000"/>
              <a:buNone/>
              <a:defRPr sz="1000"/>
            </a:lvl6pPr>
            <a:lvl7pPr marL="3200400" lvl="6" indent="-228600" algn="l">
              <a:lnSpc>
                <a:spcPct val="94000"/>
              </a:lnSpc>
              <a:spcBef>
                <a:spcPts val="500"/>
              </a:spcBef>
              <a:spcAft>
                <a:spcPts val="0"/>
              </a:spcAft>
              <a:buClr>
                <a:schemeClr val="dk2"/>
              </a:buClr>
              <a:buSzPts val="1000"/>
              <a:buNone/>
              <a:defRPr sz="1000"/>
            </a:lvl7pPr>
            <a:lvl8pPr marL="3657600" lvl="7" indent="-228600" algn="l">
              <a:lnSpc>
                <a:spcPct val="94000"/>
              </a:lnSpc>
              <a:spcBef>
                <a:spcPts val="500"/>
              </a:spcBef>
              <a:spcAft>
                <a:spcPts val="0"/>
              </a:spcAft>
              <a:buClr>
                <a:schemeClr val="dk2"/>
              </a:buClr>
              <a:buSzPts val="1000"/>
              <a:buNone/>
              <a:defRPr sz="1000"/>
            </a:lvl8pPr>
            <a:lvl9pPr marL="4114800" lvl="8" indent="-228600" algn="l">
              <a:lnSpc>
                <a:spcPct val="94000"/>
              </a:lnSpc>
              <a:spcBef>
                <a:spcPts val="500"/>
              </a:spcBef>
              <a:spcAft>
                <a:spcPts val="200"/>
              </a:spcAft>
              <a:buClr>
                <a:schemeClr val="dk2"/>
              </a:buClr>
              <a:buSzPts val="1000"/>
              <a:buNone/>
              <a:defRPr sz="1000"/>
            </a:lvl9pPr>
          </a:lstStyle>
          <a:p>
            <a:endParaRPr/>
          </a:p>
        </p:txBody>
      </p:sp>
      <p:sp>
        <p:nvSpPr>
          <p:cNvPr id="68" name="Google Shape;68;p33"/>
          <p:cNvSpPr txBox="1">
            <a:spLocks noGrp="1"/>
          </p:cNvSpPr>
          <p:nvPr>
            <p:ph type="dt" idx="10"/>
          </p:nvPr>
        </p:nvSpPr>
        <p:spPr>
          <a:xfrm>
            <a:off x="72390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2205945" y="6453386"/>
            <a:ext cx="2373675"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9883140"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latin typeface="Libre Franklin"/>
                <a:ea typeface="Libre Franklin"/>
                <a:cs typeface="Libre Franklin"/>
                <a:sym typeface="Libre Franklin"/>
              </a:defRPr>
            </a:lvl1pPr>
            <a:lvl2pPr marL="0" lvl="1" indent="0" algn="r">
              <a:spcBef>
                <a:spcPts val="0"/>
              </a:spcBef>
              <a:buNone/>
              <a:defRPr sz="1200">
                <a:solidFill>
                  <a:schemeClr val="dk2"/>
                </a:solidFill>
                <a:latin typeface="Libre Franklin"/>
                <a:ea typeface="Libre Franklin"/>
                <a:cs typeface="Libre Franklin"/>
                <a:sym typeface="Libre Franklin"/>
              </a:defRPr>
            </a:lvl2pPr>
            <a:lvl3pPr marL="0" lvl="2" indent="0" algn="r">
              <a:spcBef>
                <a:spcPts val="0"/>
              </a:spcBef>
              <a:buNone/>
              <a:defRPr sz="1200">
                <a:solidFill>
                  <a:schemeClr val="dk2"/>
                </a:solidFill>
                <a:latin typeface="Libre Franklin"/>
                <a:ea typeface="Libre Franklin"/>
                <a:cs typeface="Libre Franklin"/>
                <a:sym typeface="Libre Franklin"/>
              </a:defRPr>
            </a:lvl3pPr>
            <a:lvl4pPr marL="0" lvl="3" indent="0" algn="r">
              <a:spcBef>
                <a:spcPts val="0"/>
              </a:spcBef>
              <a:buNone/>
              <a:defRPr sz="1200">
                <a:solidFill>
                  <a:schemeClr val="dk2"/>
                </a:solidFill>
                <a:latin typeface="Libre Franklin"/>
                <a:ea typeface="Libre Franklin"/>
                <a:cs typeface="Libre Franklin"/>
                <a:sym typeface="Libre Franklin"/>
              </a:defRPr>
            </a:lvl4pPr>
            <a:lvl5pPr marL="0" lvl="4" indent="0" algn="r">
              <a:spcBef>
                <a:spcPts val="0"/>
              </a:spcBef>
              <a:buNone/>
              <a:defRPr sz="1200">
                <a:solidFill>
                  <a:schemeClr val="dk2"/>
                </a:solidFill>
                <a:latin typeface="Libre Franklin"/>
                <a:ea typeface="Libre Franklin"/>
                <a:cs typeface="Libre Franklin"/>
                <a:sym typeface="Libre Franklin"/>
              </a:defRPr>
            </a:lvl5pPr>
            <a:lvl6pPr marL="0" lvl="5" indent="0" algn="r">
              <a:spcBef>
                <a:spcPts val="0"/>
              </a:spcBef>
              <a:buNone/>
              <a:defRPr sz="1200">
                <a:solidFill>
                  <a:schemeClr val="dk2"/>
                </a:solidFill>
                <a:latin typeface="Libre Franklin"/>
                <a:ea typeface="Libre Franklin"/>
                <a:cs typeface="Libre Franklin"/>
                <a:sym typeface="Libre Franklin"/>
              </a:defRPr>
            </a:lvl6pPr>
            <a:lvl7pPr marL="0" lvl="6" indent="0" algn="r">
              <a:spcBef>
                <a:spcPts val="0"/>
              </a:spcBef>
              <a:buNone/>
              <a:defRPr sz="1200">
                <a:solidFill>
                  <a:schemeClr val="dk2"/>
                </a:solidFill>
                <a:latin typeface="Libre Franklin"/>
                <a:ea typeface="Libre Franklin"/>
                <a:cs typeface="Libre Franklin"/>
                <a:sym typeface="Libre Franklin"/>
              </a:defRPr>
            </a:lvl7pPr>
            <a:lvl8pPr marL="0" lvl="7" indent="0" algn="r">
              <a:spcBef>
                <a:spcPts val="0"/>
              </a:spcBef>
              <a:buNone/>
              <a:defRPr sz="1200">
                <a:solidFill>
                  <a:schemeClr val="dk2"/>
                </a:solidFill>
                <a:latin typeface="Libre Franklin"/>
                <a:ea typeface="Libre Franklin"/>
                <a:cs typeface="Libre Franklin"/>
                <a:sym typeface="Libre Franklin"/>
              </a:defRPr>
            </a:lvl8pPr>
            <a:lvl9pPr marL="0" lvl="8" indent="0" algn="r">
              <a:spcBef>
                <a:spcPts val="0"/>
              </a:spcBef>
              <a:buNone/>
              <a:defRPr sz="1200">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AU"/>
              <a:t>‹#›</a:t>
            </a:fld>
            <a:endParaRPr/>
          </a:p>
        </p:txBody>
      </p:sp>
      <p:sp>
        <p:nvSpPr>
          <p:cNvPr id="71" name="Google Shape;71;p33"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2"/>
        <p:cNvGrpSpPr/>
        <p:nvPr/>
      </p:nvGrpSpPr>
      <p:grpSpPr>
        <a:xfrm>
          <a:off x="0" y="0"/>
          <a:ext cx="0" cy="0"/>
          <a:chOff x="0" y="0"/>
          <a:chExt cx="0" cy="0"/>
        </a:xfrm>
      </p:grpSpPr>
      <p:sp>
        <p:nvSpPr>
          <p:cNvPr id="73" name="Google Shape;73;p34" title="Background Shape"/>
          <p:cNvSpPr/>
          <p:nvPr/>
        </p:nvSpPr>
        <p:spPr>
          <a:xfrm>
            <a:off x="0" y="376"/>
            <a:ext cx="530352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4"/>
          <p:cNvSpPr txBox="1">
            <a:spLocks noGrp="1"/>
          </p:cNvSpPr>
          <p:nvPr>
            <p:ph type="title"/>
          </p:nvPr>
        </p:nvSpPr>
        <p:spPr>
          <a:xfrm>
            <a:off x="723900" y="685800"/>
            <a:ext cx="3855720" cy="2157884"/>
          </a:xfrm>
          <a:prstGeom prst="rect">
            <a:avLst/>
          </a:prstGeom>
          <a:noFill/>
          <a:ln>
            <a:noFill/>
          </a:ln>
        </p:spPr>
        <p:txBody>
          <a:bodyPr spcFirstLastPara="1" wrap="square" lIns="91425" tIns="45700" rIns="91425" bIns="45700" anchor="t" anchorCtr="0">
            <a:normAutofit/>
          </a:bodyPr>
          <a:lstStyle>
            <a:lvl1pPr lvl="0" algn="l">
              <a:lnSpc>
                <a:spcPct val="84000"/>
              </a:lnSpc>
              <a:spcBef>
                <a:spcPts val="0"/>
              </a:spcBef>
              <a:spcAft>
                <a:spcPts val="0"/>
              </a:spcAft>
              <a:buClr>
                <a:schemeClr val="dk2"/>
              </a:buClr>
              <a:buSzPts val="4800"/>
              <a:buFont typeface="Libre Frankl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4"/>
          <p:cNvSpPr>
            <a:spLocks noGrp="1"/>
          </p:cNvSpPr>
          <p:nvPr>
            <p:ph type="pic" idx="2"/>
          </p:nvPr>
        </p:nvSpPr>
        <p:spPr>
          <a:xfrm>
            <a:off x="5532120" y="0"/>
            <a:ext cx="6659880" cy="6857999"/>
          </a:xfrm>
          <a:prstGeom prst="rect">
            <a:avLst/>
          </a:prstGeom>
          <a:noFill/>
          <a:ln>
            <a:noFill/>
          </a:ln>
        </p:spPr>
      </p:sp>
      <p:sp>
        <p:nvSpPr>
          <p:cNvPr id="76" name="Google Shape;76;p34"/>
          <p:cNvSpPr txBox="1">
            <a:spLocks noGrp="1"/>
          </p:cNvSpPr>
          <p:nvPr>
            <p:ph type="body" idx="1"/>
          </p:nvPr>
        </p:nvSpPr>
        <p:spPr>
          <a:xfrm>
            <a:off x="723900" y="2855968"/>
            <a:ext cx="3855720" cy="3011432"/>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2"/>
              </a:buClr>
              <a:buSzPts val="1600"/>
              <a:buNone/>
              <a:defRPr sz="1600"/>
            </a:lvl1pPr>
            <a:lvl2pPr marL="914400" lvl="1" indent="-228600" algn="l">
              <a:lnSpc>
                <a:spcPct val="94000"/>
              </a:lnSpc>
              <a:spcBef>
                <a:spcPts val="1500"/>
              </a:spcBef>
              <a:spcAft>
                <a:spcPts val="0"/>
              </a:spcAft>
              <a:buClr>
                <a:schemeClr val="dk2"/>
              </a:buClr>
              <a:buSzPts val="1400"/>
              <a:buNone/>
              <a:defRPr sz="1400"/>
            </a:lvl2pPr>
            <a:lvl3pPr marL="1371600" lvl="2" indent="-228600" algn="l">
              <a:lnSpc>
                <a:spcPct val="94000"/>
              </a:lnSpc>
              <a:spcBef>
                <a:spcPts val="500"/>
              </a:spcBef>
              <a:spcAft>
                <a:spcPts val="0"/>
              </a:spcAft>
              <a:buClr>
                <a:schemeClr val="dk2"/>
              </a:buClr>
              <a:buSzPts val="1200"/>
              <a:buNone/>
              <a:defRPr sz="1200"/>
            </a:lvl3pPr>
            <a:lvl4pPr marL="1828800" lvl="3" indent="-228600" algn="l">
              <a:lnSpc>
                <a:spcPct val="94000"/>
              </a:lnSpc>
              <a:spcBef>
                <a:spcPts val="500"/>
              </a:spcBef>
              <a:spcAft>
                <a:spcPts val="0"/>
              </a:spcAft>
              <a:buClr>
                <a:schemeClr val="dk2"/>
              </a:buClr>
              <a:buSzPts val="1000"/>
              <a:buNone/>
              <a:defRPr sz="1000"/>
            </a:lvl4pPr>
            <a:lvl5pPr marL="2286000" lvl="4" indent="-228600" algn="l">
              <a:lnSpc>
                <a:spcPct val="94000"/>
              </a:lnSpc>
              <a:spcBef>
                <a:spcPts val="500"/>
              </a:spcBef>
              <a:spcAft>
                <a:spcPts val="0"/>
              </a:spcAft>
              <a:buClr>
                <a:schemeClr val="dk2"/>
              </a:buClr>
              <a:buSzPts val="1000"/>
              <a:buNone/>
              <a:defRPr sz="1000"/>
            </a:lvl5pPr>
            <a:lvl6pPr marL="2743200" lvl="5" indent="-228600" algn="l">
              <a:lnSpc>
                <a:spcPct val="94000"/>
              </a:lnSpc>
              <a:spcBef>
                <a:spcPts val="500"/>
              </a:spcBef>
              <a:spcAft>
                <a:spcPts val="0"/>
              </a:spcAft>
              <a:buClr>
                <a:schemeClr val="dk2"/>
              </a:buClr>
              <a:buSzPts val="1000"/>
              <a:buNone/>
              <a:defRPr sz="1000"/>
            </a:lvl6pPr>
            <a:lvl7pPr marL="3200400" lvl="6" indent="-228600" algn="l">
              <a:lnSpc>
                <a:spcPct val="94000"/>
              </a:lnSpc>
              <a:spcBef>
                <a:spcPts val="500"/>
              </a:spcBef>
              <a:spcAft>
                <a:spcPts val="0"/>
              </a:spcAft>
              <a:buClr>
                <a:schemeClr val="dk2"/>
              </a:buClr>
              <a:buSzPts val="1000"/>
              <a:buNone/>
              <a:defRPr sz="1000"/>
            </a:lvl7pPr>
            <a:lvl8pPr marL="3657600" lvl="7" indent="-228600" algn="l">
              <a:lnSpc>
                <a:spcPct val="94000"/>
              </a:lnSpc>
              <a:spcBef>
                <a:spcPts val="500"/>
              </a:spcBef>
              <a:spcAft>
                <a:spcPts val="0"/>
              </a:spcAft>
              <a:buClr>
                <a:schemeClr val="dk2"/>
              </a:buClr>
              <a:buSzPts val="1000"/>
              <a:buNone/>
              <a:defRPr sz="1000"/>
            </a:lvl8pPr>
            <a:lvl9pPr marL="4114800" lvl="8" indent="-228600" algn="l">
              <a:lnSpc>
                <a:spcPct val="94000"/>
              </a:lnSpc>
              <a:spcBef>
                <a:spcPts val="500"/>
              </a:spcBef>
              <a:spcAft>
                <a:spcPts val="200"/>
              </a:spcAft>
              <a:buClr>
                <a:schemeClr val="dk2"/>
              </a:buClr>
              <a:buSzPts val="1000"/>
              <a:buNone/>
              <a:defRPr sz="1000"/>
            </a:lvl9pPr>
          </a:lstStyle>
          <a:p>
            <a:endParaRPr/>
          </a:p>
        </p:txBody>
      </p:sp>
      <p:sp>
        <p:nvSpPr>
          <p:cNvPr id="77" name="Google Shape;77;p34"/>
          <p:cNvSpPr txBox="1">
            <a:spLocks noGrp="1"/>
          </p:cNvSpPr>
          <p:nvPr>
            <p:ph type="dt" idx="10"/>
          </p:nvPr>
        </p:nvSpPr>
        <p:spPr>
          <a:xfrm>
            <a:off x="72390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4"/>
          <p:cNvSpPr txBox="1">
            <a:spLocks noGrp="1"/>
          </p:cNvSpPr>
          <p:nvPr>
            <p:ph type="ftr" idx="11"/>
          </p:nvPr>
        </p:nvSpPr>
        <p:spPr>
          <a:xfrm>
            <a:off x="2205945" y="6453386"/>
            <a:ext cx="2373675"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4"/>
          <p:cNvSpPr txBox="1">
            <a:spLocks noGrp="1"/>
          </p:cNvSpPr>
          <p:nvPr>
            <p:ph type="sldNum" idx="12"/>
          </p:nvPr>
        </p:nvSpPr>
        <p:spPr>
          <a:xfrm>
            <a:off x="9883140"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latin typeface="Libre Franklin"/>
                <a:ea typeface="Libre Franklin"/>
                <a:cs typeface="Libre Franklin"/>
                <a:sym typeface="Libre Franklin"/>
              </a:defRPr>
            </a:lvl1pPr>
            <a:lvl2pPr marL="0" lvl="1" indent="0" algn="r">
              <a:spcBef>
                <a:spcPts val="0"/>
              </a:spcBef>
              <a:buNone/>
              <a:defRPr sz="1200">
                <a:solidFill>
                  <a:schemeClr val="dk2"/>
                </a:solidFill>
                <a:latin typeface="Libre Franklin"/>
                <a:ea typeface="Libre Franklin"/>
                <a:cs typeface="Libre Franklin"/>
                <a:sym typeface="Libre Franklin"/>
              </a:defRPr>
            </a:lvl2pPr>
            <a:lvl3pPr marL="0" lvl="2" indent="0" algn="r">
              <a:spcBef>
                <a:spcPts val="0"/>
              </a:spcBef>
              <a:buNone/>
              <a:defRPr sz="1200">
                <a:solidFill>
                  <a:schemeClr val="dk2"/>
                </a:solidFill>
                <a:latin typeface="Libre Franklin"/>
                <a:ea typeface="Libre Franklin"/>
                <a:cs typeface="Libre Franklin"/>
                <a:sym typeface="Libre Franklin"/>
              </a:defRPr>
            </a:lvl3pPr>
            <a:lvl4pPr marL="0" lvl="3" indent="0" algn="r">
              <a:spcBef>
                <a:spcPts val="0"/>
              </a:spcBef>
              <a:buNone/>
              <a:defRPr sz="1200">
                <a:solidFill>
                  <a:schemeClr val="dk2"/>
                </a:solidFill>
                <a:latin typeface="Libre Franklin"/>
                <a:ea typeface="Libre Franklin"/>
                <a:cs typeface="Libre Franklin"/>
                <a:sym typeface="Libre Franklin"/>
              </a:defRPr>
            </a:lvl4pPr>
            <a:lvl5pPr marL="0" lvl="4" indent="0" algn="r">
              <a:spcBef>
                <a:spcPts val="0"/>
              </a:spcBef>
              <a:buNone/>
              <a:defRPr sz="1200">
                <a:solidFill>
                  <a:schemeClr val="dk2"/>
                </a:solidFill>
                <a:latin typeface="Libre Franklin"/>
                <a:ea typeface="Libre Franklin"/>
                <a:cs typeface="Libre Franklin"/>
                <a:sym typeface="Libre Franklin"/>
              </a:defRPr>
            </a:lvl5pPr>
            <a:lvl6pPr marL="0" lvl="5" indent="0" algn="r">
              <a:spcBef>
                <a:spcPts val="0"/>
              </a:spcBef>
              <a:buNone/>
              <a:defRPr sz="1200">
                <a:solidFill>
                  <a:schemeClr val="dk2"/>
                </a:solidFill>
                <a:latin typeface="Libre Franklin"/>
                <a:ea typeface="Libre Franklin"/>
                <a:cs typeface="Libre Franklin"/>
                <a:sym typeface="Libre Franklin"/>
              </a:defRPr>
            </a:lvl6pPr>
            <a:lvl7pPr marL="0" lvl="6" indent="0" algn="r">
              <a:spcBef>
                <a:spcPts val="0"/>
              </a:spcBef>
              <a:buNone/>
              <a:defRPr sz="1200">
                <a:solidFill>
                  <a:schemeClr val="dk2"/>
                </a:solidFill>
                <a:latin typeface="Libre Franklin"/>
                <a:ea typeface="Libre Franklin"/>
                <a:cs typeface="Libre Franklin"/>
                <a:sym typeface="Libre Franklin"/>
              </a:defRPr>
            </a:lvl7pPr>
            <a:lvl8pPr marL="0" lvl="7" indent="0" algn="r">
              <a:spcBef>
                <a:spcPts val="0"/>
              </a:spcBef>
              <a:buNone/>
              <a:defRPr sz="1200">
                <a:solidFill>
                  <a:schemeClr val="dk2"/>
                </a:solidFill>
                <a:latin typeface="Libre Franklin"/>
                <a:ea typeface="Libre Franklin"/>
                <a:cs typeface="Libre Franklin"/>
                <a:sym typeface="Libre Franklin"/>
              </a:defRPr>
            </a:lvl8pPr>
            <a:lvl9pPr marL="0" lvl="8" indent="0" algn="r">
              <a:spcBef>
                <a:spcPts val="0"/>
              </a:spcBef>
              <a:buNone/>
              <a:defRPr sz="1200">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AU"/>
              <a:t>‹#›</a:t>
            </a:fld>
            <a:endParaRPr/>
          </a:p>
        </p:txBody>
      </p:sp>
      <p:sp>
        <p:nvSpPr>
          <p:cNvPr id="80" name="Google Shape;80;p34"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35"/>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5"/>
          <p:cNvSpPr txBox="1">
            <a:spLocks noGrp="1"/>
          </p:cNvSpPr>
          <p:nvPr>
            <p:ph type="body" idx="1"/>
          </p:nvPr>
        </p:nvSpPr>
        <p:spPr>
          <a:xfrm rot="5400000">
            <a:off x="4386263" y="-719137"/>
            <a:ext cx="3571875"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84" name="Google Shape;84;p35"/>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5"/>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5"/>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36"/>
          <p:cNvSpPr txBox="1">
            <a:spLocks noGrp="1"/>
          </p:cNvSpPr>
          <p:nvPr>
            <p:ph type="title"/>
          </p:nvPr>
        </p:nvSpPr>
        <p:spPr>
          <a:xfrm rot="5400000">
            <a:off x="7757822" y="2462895"/>
            <a:ext cx="5243244" cy="1565766"/>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6"/>
          <p:cNvSpPr txBox="1">
            <a:spLocks noGrp="1"/>
          </p:cNvSpPr>
          <p:nvPr>
            <p:ph type="body" idx="1"/>
          </p:nvPr>
        </p:nvSpPr>
        <p:spPr>
          <a:xfrm rot="5400000">
            <a:off x="2839799" y="-844042"/>
            <a:ext cx="5243244" cy="8179641"/>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90" name="Google Shape;90;p36"/>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6"/>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6"/>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dk2"/>
              </a:buClr>
              <a:buSzPts val="4400"/>
              <a:buFont typeface="Libre Franklin"/>
              <a:buNone/>
              <a:defRPr sz="4400" b="0" i="0" u="none" strike="noStrike" cap="none">
                <a:solidFill>
                  <a:schemeClr val="dk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dk2"/>
              </a:buClr>
              <a:buSzPts val="2000"/>
              <a:buFont typeface="Libre Franklin"/>
              <a:buChar char="■"/>
              <a:defRPr sz="2000" b="0" i="0" u="none" strike="noStrike" cap="none">
                <a:solidFill>
                  <a:schemeClr val="dk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dk2"/>
              </a:buClr>
              <a:buSzPts val="2000"/>
              <a:buFont typeface="Libre Franklin"/>
              <a:buChar char="–"/>
              <a:defRPr sz="2000" b="0" i="1" u="none" strike="noStrike" cap="none">
                <a:solidFill>
                  <a:schemeClr val="dk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dk2"/>
              </a:buClr>
              <a:buSzPts val="1800"/>
              <a:buFont typeface="Libre Franklin"/>
              <a:buChar char="■"/>
              <a:defRPr sz="1800" b="0" i="0" u="none" strike="noStrike" cap="none">
                <a:solidFill>
                  <a:schemeClr val="dk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dk2"/>
              </a:buClr>
              <a:buSzPts val="1800"/>
              <a:buFont typeface="Libre Franklin"/>
              <a:buChar char="–"/>
              <a:defRPr sz="1800" b="0" i="1" u="none" strike="noStrike" cap="none">
                <a:solidFill>
                  <a:schemeClr val="dk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dk2"/>
              </a:buClr>
              <a:buSzPts val="1600"/>
              <a:buFont typeface="Libre Franklin"/>
              <a:buChar char="■"/>
              <a:defRPr sz="1600" b="0" i="0" u="none" strike="noStrike" cap="none">
                <a:solidFill>
                  <a:schemeClr val="dk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dk2"/>
              </a:buClr>
              <a:buSzPts val="1600"/>
              <a:buFont typeface="Libre Franklin"/>
              <a:buChar char="–"/>
              <a:defRPr sz="1600" b="0" i="1" u="none" strike="noStrike" cap="none">
                <a:solidFill>
                  <a:schemeClr val="dk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dk2"/>
              </a:buClr>
              <a:buSzPts val="1400"/>
              <a:buFont typeface="Libre Franklin"/>
              <a:buChar char="–"/>
              <a:defRPr sz="1400" b="0" i="1" u="none" strike="noStrike" cap="none">
                <a:solidFill>
                  <a:schemeClr val="dk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9pPr>
          </a:lstStyle>
          <a:p>
            <a:endParaRPr/>
          </a:p>
        </p:txBody>
      </p:sp>
      <p:sp>
        <p:nvSpPr>
          <p:cNvPr id="12" name="Google Shape;12;p25"/>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25"/>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25"/>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AU"/>
              <a:t>‹#›</a:t>
            </a:fld>
            <a:endParaRPr/>
          </a:p>
        </p:txBody>
      </p:sp>
      <p:sp>
        <p:nvSpPr>
          <p:cNvPr id="15" name="Google Shape;15;p25" title="Side bar"/>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g"/><Relationship Id="rId18" Type="http://schemas.openxmlformats.org/officeDocument/2006/relationships/image" Target="../media/image57.jpg"/><Relationship Id="rId3" Type="http://schemas.openxmlformats.org/officeDocument/2006/relationships/image" Target="../media/image5.jpg"/><Relationship Id="rId7" Type="http://schemas.openxmlformats.org/officeDocument/2006/relationships/image" Target="../media/image46.jpg"/><Relationship Id="rId12" Type="http://schemas.openxmlformats.org/officeDocument/2006/relationships/image" Target="../media/image51.jpg"/><Relationship Id="rId17" Type="http://schemas.openxmlformats.org/officeDocument/2006/relationships/image" Target="../media/image56.jpg"/><Relationship Id="rId2" Type="http://schemas.openxmlformats.org/officeDocument/2006/relationships/notesSlide" Target="../notesSlides/notesSlide16.xml"/><Relationship Id="rId16"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5" Type="http://schemas.openxmlformats.org/officeDocument/2006/relationships/image" Target="../media/image5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 Id="rId1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7.gif"/><Relationship Id="rId5" Type="http://schemas.openxmlformats.org/officeDocument/2006/relationships/image" Target="../media/image76.png"/><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5.jpg"/><Relationship Id="rId10" Type="http://schemas.openxmlformats.org/officeDocument/2006/relationships/image" Target="../media/image4.jpeg"/><Relationship Id="rId4" Type="http://schemas.openxmlformats.org/officeDocument/2006/relationships/notesSlide" Target="../notesSlides/notesSlide21.xml"/><Relationship Id="rId9" Type="http://schemas.openxmlformats.org/officeDocument/2006/relationships/image" Target="../media/image80.jpeg"/></Relationships>
</file>

<file path=ppt/slides/_rels/slide31.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5.jpg"/><Relationship Id="rId7"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g"/><Relationship Id="rId4" Type="http://schemas.openxmlformats.org/officeDocument/2006/relationships/image" Target="../media/image77.gif"/><Relationship Id="rId9" Type="http://schemas.openxmlformats.org/officeDocument/2006/relationships/image" Target="../media/image85.jp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7.jp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45.jpg"/><Relationship Id="rId7" Type="http://schemas.openxmlformats.org/officeDocument/2006/relationships/image" Target="../media/image9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jpg"/><Relationship Id="rId10" Type="http://schemas.openxmlformats.org/officeDocument/2006/relationships/image" Target="../media/image94.jpg"/><Relationship Id="rId4" Type="http://schemas.openxmlformats.org/officeDocument/2006/relationships/image" Target="../media/image88.jpg"/><Relationship Id="rId9" Type="http://schemas.openxmlformats.org/officeDocument/2006/relationships/image" Target="../media/image93.jpg"/></Relationships>
</file>

<file path=ppt/slides/_rels/slide3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6"/>
        <p:cNvGrpSpPr/>
        <p:nvPr/>
      </p:nvGrpSpPr>
      <p:grpSpPr>
        <a:xfrm>
          <a:off x="0" y="0"/>
          <a:ext cx="0" cy="0"/>
          <a:chOff x="0" y="0"/>
          <a:chExt cx="0" cy="0"/>
        </a:xfrm>
      </p:grpSpPr>
      <p:sp>
        <p:nvSpPr>
          <p:cNvPr id="97" name="Google Shape;97;p1"/>
          <p:cNvSpPr/>
          <p:nvPr/>
        </p:nvSpPr>
        <p:spPr>
          <a:xfrm>
            <a:off x="478095" y="376"/>
            <a:ext cx="228600"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98" name="Google Shape;98;p1"/>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99" name="Google Shape;99;p1"/>
          <p:cNvSpPr/>
          <p:nvPr/>
        </p:nvSpPr>
        <p:spPr>
          <a:xfrm>
            <a:off x="0" y="0"/>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00" name="Google Shape;100;p1"/>
          <p:cNvSpPr/>
          <p:nvPr/>
        </p:nvSpPr>
        <p:spPr>
          <a:xfrm>
            <a:off x="11826240" y="-4668"/>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01" name="Google Shape;101;p1"/>
          <p:cNvSpPr/>
          <p:nvPr/>
        </p:nvSpPr>
        <p:spPr>
          <a:xfrm>
            <a:off x="0" y="6494325"/>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02" name="Google Shape;102;p1"/>
          <p:cNvSpPr/>
          <p:nvPr/>
        </p:nvSpPr>
        <p:spPr>
          <a:xfrm>
            <a:off x="11826240" y="6494325"/>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03" name="Google Shape;103;p1"/>
          <p:cNvSpPr/>
          <p:nvPr/>
        </p:nvSpPr>
        <p:spPr>
          <a:xfrm>
            <a:off x="160867" y="158782"/>
            <a:ext cx="11870265" cy="65378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104" name="Google Shape;104;p1" descr="safari lodge vlei after july 2010 (3).JPG"/>
          <p:cNvPicPr preferRelativeResize="0"/>
          <p:nvPr/>
        </p:nvPicPr>
        <p:blipFill rotWithShape="1">
          <a:blip r:embed="rId3">
            <a:alphaModFix/>
          </a:blip>
          <a:srcRect t="42182" b="16707"/>
          <a:stretch/>
        </p:blipFill>
        <p:spPr>
          <a:xfrm>
            <a:off x="819030" y="573934"/>
            <a:ext cx="6638728" cy="1814914"/>
          </a:xfrm>
          <a:prstGeom prst="rect">
            <a:avLst/>
          </a:prstGeom>
          <a:noFill/>
          <a:ln>
            <a:noFill/>
          </a:ln>
        </p:spPr>
      </p:pic>
      <p:sp>
        <p:nvSpPr>
          <p:cNvPr id="105" name="Google Shape;105;p1"/>
          <p:cNvSpPr txBox="1"/>
          <p:nvPr/>
        </p:nvSpPr>
        <p:spPr>
          <a:xfrm>
            <a:off x="1301095" y="2783885"/>
            <a:ext cx="5723130" cy="10148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3024" b="1">
                <a:solidFill>
                  <a:srgbClr val="3F3F3F"/>
                </a:solidFill>
                <a:latin typeface="Libre Franklin"/>
                <a:ea typeface="Libre Franklin"/>
                <a:cs typeface="Libre Franklin"/>
                <a:sym typeface="Libre Franklin"/>
              </a:rPr>
              <a:t>Status of African wild dogs outside of protected areas</a:t>
            </a:r>
            <a:endParaRPr sz="3600" b="1">
              <a:solidFill>
                <a:srgbClr val="3F3F3F"/>
              </a:solidFill>
              <a:highlight>
                <a:srgbClr val="FFFF00"/>
              </a:highlight>
              <a:latin typeface="Libre Franklin"/>
              <a:ea typeface="Libre Franklin"/>
              <a:cs typeface="Libre Franklin"/>
              <a:sym typeface="Libre Franklin"/>
            </a:endParaRPr>
          </a:p>
        </p:txBody>
      </p:sp>
      <p:pic>
        <p:nvPicPr>
          <p:cNvPr id="106" name="Google Shape;106;p1" descr="A black background with white spots&#10;&#10;Description automatically generated"/>
          <p:cNvPicPr preferRelativeResize="0"/>
          <p:nvPr/>
        </p:nvPicPr>
        <p:blipFill rotWithShape="1">
          <a:blip r:embed="rId4">
            <a:alphaModFix/>
          </a:blip>
          <a:srcRect l="21588" t="21767" r="17025" b="31505"/>
          <a:stretch/>
        </p:blipFill>
        <p:spPr>
          <a:xfrm>
            <a:off x="2916046" y="3798737"/>
            <a:ext cx="3793233" cy="2716685"/>
          </a:xfrm>
          <a:prstGeom prst="rect">
            <a:avLst/>
          </a:prstGeom>
          <a:noFill/>
          <a:ln>
            <a:noFill/>
          </a:ln>
        </p:spPr>
      </p:pic>
      <p:pic>
        <p:nvPicPr>
          <p:cNvPr id="107" name="Google Shape;107;p1" descr="A hand touching a paw print&#10;&#10;Description automatically generated"/>
          <p:cNvPicPr preferRelativeResize="0"/>
          <p:nvPr/>
        </p:nvPicPr>
        <p:blipFill rotWithShape="1">
          <a:blip r:embed="rId5">
            <a:alphaModFix/>
          </a:blip>
          <a:srcRect l="45119" t="19234" b="24515"/>
          <a:stretch/>
        </p:blipFill>
        <p:spPr>
          <a:xfrm>
            <a:off x="7618626" y="539442"/>
            <a:ext cx="3272279" cy="3353965"/>
          </a:xfrm>
          <a:prstGeom prst="rect">
            <a:avLst/>
          </a:prstGeom>
          <a:noFill/>
          <a:ln>
            <a:noFill/>
          </a:ln>
        </p:spPr>
      </p:pic>
      <p:sp>
        <p:nvSpPr>
          <p:cNvPr id="108" name="Google Shape;108;p1"/>
          <p:cNvSpPr txBox="1"/>
          <p:nvPr/>
        </p:nvSpPr>
        <p:spPr>
          <a:xfrm>
            <a:off x="8237167" y="4234458"/>
            <a:ext cx="2035195" cy="5829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344">
                <a:solidFill>
                  <a:schemeClr val="dk1"/>
                </a:solidFill>
                <a:latin typeface="Libre Franklin"/>
                <a:ea typeface="Libre Franklin"/>
                <a:cs typeface="Libre Franklin"/>
                <a:sym typeface="Libre Franklin"/>
              </a:rPr>
              <a:t>Nadja le Roux</a:t>
            </a:r>
            <a:endParaRPr/>
          </a:p>
          <a:p>
            <a:pPr marL="0" marR="0" lvl="0" indent="0" algn="l" rtl="0">
              <a:spcBef>
                <a:spcPts val="600"/>
              </a:spcBef>
              <a:spcAft>
                <a:spcPts val="0"/>
              </a:spcAft>
              <a:buNone/>
            </a:pPr>
            <a:r>
              <a:rPr lang="en-AU" sz="1344">
                <a:solidFill>
                  <a:schemeClr val="dk1"/>
                </a:solidFill>
                <a:latin typeface="Libre Franklin"/>
                <a:ea typeface="Libre Franklin"/>
                <a:cs typeface="Libre Franklin"/>
                <a:sym typeface="Libre Franklin"/>
              </a:rPr>
              <a:t>KAWDCP Coordinator </a:t>
            </a:r>
            <a:endParaRPr sz="1600">
              <a:solidFill>
                <a:schemeClr val="dk1"/>
              </a:solidFill>
              <a:latin typeface="Libre Franklin"/>
              <a:ea typeface="Libre Franklin"/>
              <a:cs typeface="Libre Franklin"/>
              <a:sym typeface="Libre Franklin"/>
            </a:endParaRPr>
          </a:p>
        </p:txBody>
      </p:sp>
      <p:sp>
        <p:nvSpPr>
          <p:cNvPr id="109" name="Google Shape;109;p1"/>
          <p:cNvSpPr txBox="1"/>
          <p:nvPr/>
        </p:nvSpPr>
        <p:spPr>
          <a:xfrm>
            <a:off x="8237167" y="4975844"/>
            <a:ext cx="2419509" cy="789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344">
                <a:solidFill>
                  <a:schemeClr val="dk1"/>
                </a:solidFill>
                <a:latin typeface="Libre Franklin"/>
                <a:ea typeface="Libre Franklin"/>
                <a:cs typeface="Libre Franklin"/>
                <a:sym typeface="Libre Franklin"/>
              </a:rPr>
              <a:t>Dr. Nikki Anderson</a:t>
            </a:r>
            <a:endParaRPr/>
          </a:p>
          <a:p>
            <a:pPr marL="0" marR="0" lvl="0" indent="0" algn="l" rtl="0">
              <a:spcBef>
                <a:spcPts val="600"/>
              </a:spcBef>
              <a:spcAft>
                <a:spcPts val="0"/>
              </a:spcAft>
              <a:buNone/>
            </a:pPr>
            <a:r>
              <a:rPr lang="en-AU" sz="1344">
                <a:solidFill>
                  <a:schemeClr val="dk1"/>
                </a:solidFill>
                <a:latin typeface="Libre Franklin"/>
                <a:ea typeface="Libre Franklin"/>
                <a:cs typeface="Libre Franklin"/>
                <a:sym typeface="Libre Franklin"/>
              </a:rPr>
              <a:t>KAWDCP Research Coordinator</a:t>
            </a:r>
            <a:endParaRPr sz="1600">
              <a:solidFill>
                <a:schemeClr val="dk1"/>
              </a:solidFill>
              <a:latin typeface="Libre Franklin"/>
              <a:ea typeface="Libre Franklin"/>
              <a:cs typeface="Libre Franklin"/>
              <a:sym typeface="Libre Franklin"/>
            </a:endParaRPr>
          </a:p>
        </p:txBody>
      </p:sp>
      <p:pic>
        <p:nvPicPr>
          <p:cNvPr id="2" name="Picture 1">
            <a:extLst>
              <a:ext uri="{FF2B5EF4-FFF2-40B4-BE49-F238E27FC236}">
                <a16:creationId xmlns:a16="http://schemas.microsoft.com/office/drawing/2014/main" id="{D9AA06C1-4B14-9BFA-7970-4C2B53A50055}"/>
              </a:ext>
            </a:extLst>
          </p:cNvPr>
          <p:cNvPicPr>
            <a:picLocks noChangeAspect="1"/>
          </p:cNvPicPr>
          <p:nvPr/>
        </p:nvPicPr>
        <p:blipFill>
          <a:blip r:embed="rId6"/>
          <a:stretch>
            <a:fillRect/>
          </a:stretch>
        </p:blipFill>
        <p:spPr>
          <a:xfrm>
            <a:off x="316882" y="5403061"/>
            <a:ext cx="1811646" cy="10912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1828801" y="502568"/>
            <a:ext cx="5977033"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Our Goals</a:t>
            </a:r>
            <a:endParaRPr/>
          </a:p>
        </p:txBody>
      </p:sp>
      <p:sp>
        <p:nvSpPr>
          <p:cNvPr id="218" name="Google Shape;218;p11"/>
          <p:cNvSpPr txBox="1">
            <a:spLocks noGrp="1"/>
          </p:cNvSpPr>
          <p:nvPr>
            <p:ph type="body" idx="1"/>
          </p:nvPr>
        </p:nvSpPr>
        <p:spPr>
          <a:xfrm>
            <a:off x="2352824" y="939150"/>
            <a:ext cx="5453010" cy="5423550"/>
          </a:xfrm>
          <a:prstGeom prst="rect">
            <a:avLst/>
          </a:prstGeom>
          <a:noFill/>
          <a:ln>
            <a:noFill/>
          </a:ln>
        </p:spPr>
        <p:txBody>
          <a:bodyPr spcFirstLastPara="1" wrap="square" lIns="91425" tIns="45700" rIns="91425" bIns="45700" anchor="t" anchorCtr="0">
            <a:normAutofit lnSpcReduction="10000"/>
          </a:bodyPr>
          <a:lstStyle/>
          <a:p>
            <a:pPr marL="384048" lvl="0" indent="-384048" algn="l" rtl="0">
              <a:lnSpc>
                <a:spcPct val="94000"/>
              </a:lnSpc>
              <a:spcBef>
                <a:spcPts val="0"/>
              </a:spcBef>
              <a:spcAft>
                <a:spcPts val="0"/>
              </a:spcAft>
              <a:buClr>
                <a:srgbClr val="212121"/>
              </a:buClr>
              <a:buSzPts val="2800"/>
              <a:buChar char="■"/>
            </a:pPr>
            <a:r>
              <a:rPr lang="en-AU" sz="2800" u="sng" dirty="0">
                <a:solidFill>
                  <a:srgbClr val="212121"/>
                </a:solidFill>
                <a:latin typeface="Calibri"/>
                <a:ea typeface="Calibri"/>
                <a:cs typeface="Calibri"/>
                <a:sym typeface="Calibri"/>
              </a:rPr>
              <a:t>Goal 1: Conflict resolution: </a:t>
            </a:r>
            <a:endParaRPr dirty="0"/>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Identify high conflict areas and develop sustainable mitigation approaches alongside communities to ensure the dogs’ long-term survival. </a:t>
            </a:r>
            <a:endParaRPr dirty="0"/>
          </a:p>
          <a:p>
            <a:pPr marL="384048" lvl="0" indent="-384048" algn="l" rtl="0">
              <a:lnSpc>
                <a:spcPct val="94000"/>
              </a:lnSpc>
              <a:spcBef>
                <a:spcPts val="1400"/>
              </a:spcBef>
              <a:spcAft>
                <a:spcPts val="0"/>
              </a:spcAft>
              <a:buClr>
                <a:srgbClr val="212121"/>
              </a:buClr>
              <a:buSzPts val="2800"/>
              <a:buChar char="■"/>
            </a:pPr>
            <a:r>
              <a:rPr lang="en-AU" sz="2800" u="sng" dirty="0">
                <a:solidFill>
                  <a:srgbClr val="212121"/>
                </a:solidFill>
                <a:latin typeface="Calibri"/>
                <a:ea typeface="Calibri"/>
                <a:cs typeface="Calibri"/>
                <a:sym typeface="Calibri"/>
              </a:rPr>
              <a:t>Goal 2: Building coexistence:</a:t>
            </a:r>
            <a:endParaRPr dirty="0"/>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Build coexistence through an understanding of                                 the drivers and factors that influence                                          human-wildlife interactions. </a:t>
            </a:r>
            <a:endParaRPr dirty="0"/>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Develop appropriate management and                                      community educational programs. </a:t>
            </a:r>
            <a:endParaRPr dirty="0"/>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We aim to increase environmental stewardship and a responsibility for sustainable wildlife management. </a:t>
            </a:r>
            <a:endParaRPr dirty="0"/>
          </a:p>
          <a:p>
            <a:pPr marL="0" lvl="0" indent="0" algn="l" rtl="0">
              <a:lnSpc>
                <a:spcPct val="94000"/>
              </a:lnSpc>
              <a:spcBef>
                <a:spcPts val="1400"/>
              </a:spcBef>
              <a:spcAft>
                <a:spcPts val="0"/>
              </a:spcAft>
              <a:buClr>
                <a:schemeClr val="dk2"/>
              </a:buClr>
              <a:buSzPts val="2400"/>
              <a:buNone/>
            </a:pPr>
            <a:endParaRPr sz="2400" dirty="0">
              <a:solidFill>
                <a:srgbClr val="212121"/>
              </a:solidFill>
              <a:latin typeface="Calibri"/>
              <a:ea typeface="Calibri"/>
              <a:cs typeface="Calibri"/>
              <a:sym typeface="Calibri"/>
            </a:endParaRPr>
          </a:p>
        </p:txBody>
      </p:sp>
      <p:pic>
        <p:nvPicPr>
          <p:cNvPr id="219" name="Google Shape;219;p11"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3" name="Picture 2">
            <a:extLst>
              <a:ext uri="{FF2B5EF4-FFF2-40B4-BE49-F238E27FC236}">
                <a16:creationId xmlns:a16="http://schemas.microsoft.com/office/drawing/2014/main" id="{7955C734-F8E9-4544-AE0E-0C2B3DC7348F}"/>
              </a:ext>
            </a:extLst>
          </p:cNvPr>
          <p:cNvPicPr>
            <a:picLocks noChangeAspect="1"/>
          </p:cNvPicPr>
          <p:nvPr/>
        </p:nvPicPr>
        <p:blipFill>
          <a:blip r:embed="rId4"/>
          <a:stretch>
            <a:fillRect/>
          </a:stretch>
        </p:blipFill>
        <p:spPr>
          <a:xfrm>
            <a:off x="7811626" y="387674"/>
            <a:ext cx="4055100" cy="3041325"/>
          </a:xfrm>
          <a:prstGeom prst="rect">
            <a:avLst/>
          </a:prstGeom>
        </p:spPr>
      </p:pic>
      <p:pic>
        <p:nvPicPr>
          <p:cNvPr id="5" name="Picture 4">
            <a:extLst>
              <a:ext uri="{FF2B5EF4-FFF2-40B4-BE49-F238E27FC236}">
                <a16:creationId xmlns:a16="http://schemas.microsoft.com/office/drawing/2014/main" id="{0F6478AB-FB04-654F-8C23-4250DD48BDB1}"/>
              </a:ext>
            </a:extLst>
          </p:cNvPr>
          <p:cNvPicPr>
            <a:picLocks noChangeAspect="1"/>
          </p:cNvPicPr>
          <p:nvPr/>
        </p:nvPicPr>
        <p:blipFill>
          <a:blip r:embed="rId5"/>
          <a:stretch>
            <a:fillRect/>
          </a:stretch>
        </p:blipFill>
        <p:spPr>
          <a:xfrm>
            <a:off x="7808730" y="3543893"/>
            <a:ext cx="4060892" cy="304566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a:spLocks noGrp="1"/>
          </p:cNvSpPr>
          <p:nvPr>
            <p:ph type="title"/>
          </p:nvPr>
        </p:nvSpPr>
        <p:spPr>
          <a:xfrm>
            <a:off x="2567608" y="478145"/>
            <a:ext cx="4051176"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Our Goals</a:t>
            </a:r>
            <a:endParaRPr/>
          </a:p>
        </p:txBody>
      </p:sp>
      <p:sp>
        <p:nvSpPr>
          <p:cNvPr id="228" name="Google Shape;228;p12"/>
          <p:cNvSpPr txBox="1">
            <a:spLocks noGrp="1"/>
          </p:cNvSpPr>
          <p:nvPr>
            <p:ph type="body" idx="1"/>
          </p:nvPr>
        </p:nvSpPr>
        <p:spPr>
          <a:xfrm>
            <a:off x="2249984" y="930394"/>
            <a:ext cx="6614616" cy="5927606"/>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rgbClr val="212121"/>
              </a:buClr>
              <a:buSzPts val="2800"/>
              <a:buChar char="■"/>
            </a:pPr>
            <a:r>
              <a:rPr lang="en-AU" sz="2800" u="sng" dirty="0">
                <a:solidFill>
                  <a:srgbClr val="212121"/>
                </a:solidFill>
                <a:latin typeface="Calibri"/>
                <a:ea typeface="Calibri"/>
                <a:cs typeface="Calibri"/>
                <a:sym typeface="Calibri"/>
              </a:rPr>
              <a:t>Goal 3: Research: </a:t>
            </a:r>
            <a:endParaRPr dirty="0"/>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Long term conservation will be informed by evidence-based practices.</a:t>
            </a:r>
            <a:endParaRPr dirty="0"/>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A variety of technologies will be used to gain further insights into how the dogs interact with their environment. </a:t>
            </a:r>
            <a:endParaRPr dirty="0"/>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KAWDCP will partner with a broad range of organisations to increase our expertise.</a:t>
            </a:r>
            <a:endParaRPr dirty="0"/>
          </a:p>
          <a:p>
            <a:pPr marL="384048" lvl="0" indent="-384048" algn="l" rtl="0">
              <a:lnSpc>
                <a:spcPct val="94000"/>
              </a:lnSpc>
              <a:spcBef>
                <a:spcPts val="1400"/>
              </a:spcBef>
              <a:spcAft>
                <a:spcPts val="0"/>
              </a:spcAft>
              <a:buClr>
                <a:srgbClr val="212121"/>
              </a:buClr>
              <a:buSzPts val="2800"/>
              <a:buChar char="■"/>
            </a:pPr>
            <a:r>
              <a:rPr lang="en-AU" sz="2800" u="sng" dirty="0">
                <a:solidFill>
                  <a:srgbClr val="212121"/>
                </a:solidFill>
                <a:latin typeface="Calibri"/>
                <a:ea typeface="Calibri"/>
                <a:cs typeface="Calibri"/>
                <a:sym typeface="Calibri"/>
              </a:rPr>
              <a:t>Goal 4: Disease prevention</a:t>
            </a:r>
            <a:endParaRPr dirty="0"/>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KAWDCP will conduct animal health studies. </a:t>
            </a:r>
            <a:endParaRPr sz="2200" dirty="0">
              <a:solidFill>
                <a:srgbClr val="212121"/>
              </a:solidFill>
              <a:latin typeface="Calibri"/>
              <a:ea typeface="Calibri"/>
              <a:cs typeface="Calibri"/>
              <a:sym typeface="Calibri"/>
            </a:endParaRPr>
          </a:p>
          <a:p>
            <a:pPr marL="384048" lvl="0" indent="-384048" algn="l" rtl="0">
              <a:lnSpc>
                <a:spcPct val="94000"/>
              </a:lnSpc>
              <a:spcBef>
                <a:spcPts val="1400"/>
              </a:spcBef>
              <a:spcAft>
                <a:spcPts val="0"/>
              </a:spcAft>
              <a:buClr>
                <a:srgbClr val="212121"/>
              </a:buClr>
              <a:buSzPts val="2200"/>
              <a:buChar char="■"/>
            </a:pPr>
            <a:r>
              <a:rPr lang="en-AU" sz="2200" dirty="0">
                <a:solidFill>
                  <a:srgbClr val="212121"/>
                </a:solidFill>
                <a:latin typeface="Calibri"/>
                <a:ea typeface="Calibri"/>
                <a:cs typeface="Calibri"/>
                <a:sym typeface="Calibri"/>
              </a:rPr>
              <a:t>Contribute to better management and mitigation of existing and emerging infectious disease for communities and associated animals.</a:t>
            </a:r>
            <a:endParaRPr sz="2200" dirty="0">
              <a:latin typeface="Calibri"/>
              <a:ea typeface="Calibri"/>
              <a:cs typeface="Calibri"/>
              <a:sym typeface="Calibri"/>
            </a:endParaRPr>
          </a:p>
          <a:p>
            <a:pPr marL="384048" lvl="0" indent="-206248" algn="l" rtl="0">
              <a:lnSpc>
                <a:spcPct val="94000"/>
              </a:lnSpc>
              <a:spcBef>
                <a:spcPts val="1400"/>
              </a:spcBef>
              <a:spcAft>
                <a:spcPts val="0"/>
              </a:spcAft>
              <a:buClr>
                <a:schemeClr val="dk2"/>
              </a:buClr>
              <a:buSzPts val="2800"/>
              <a:buNone/>
            </a:pPr>
            <a:endParaRPr sz="2800" dirty="0">
              <a:solidFill>
                <a:srgbClr val="212121"/>
              </a:solidFill>
              <a:latin typeface="Calibri"/>
              <a:ea typeface="Calibri"/>
              <a:cs typeface="Calibri"/>
              <a:sym typeface="Calibri"/>
            </a:endParaRPr>
          </a:p>
          <a:p>
            <a:pPr marL="384048" lvl="0" indent="-206248" algn="l" rtl="0">
              <a:lnSpc>
                <a:spcPct val="94000"/>
              </a:lnSpc>
              <a:spcBef>
                <a:spcPts val="1400"/>
              </a:spcBef>
              <a:spcAft>
                <a:spcPts val="0"/>
              </a:spcAft>
              <a:buClr>
                <a:schemeClr val="dk2"/>
              </a:buClr>
              <a:buSzPts val="2800"/>
              <a:buNone/>
            </a:pPr>
            <a:endParaRPr sz="2800" dirty="0">
              <a:latin typeface="Calibri"/>
              <a:ea typeface="Calibri"/>
              <a:cs typeface="Calibri"/>
              <a:sym typeface="Calibri"/>
            </a:endParaRPr>
          </a:p>
        </p:txBody>
      </p:sp>
      <p:pic>
        <p:nvPicPr>
          <p:cNvPr id="229" name="Google Shape;229;p12"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230" name="Google Shape;230;p12" descr="DSC_8940.JPG"/>
          <p:cNvPicPr preferRelativeResize="0"/>
          <p:nvPr/>
        </p:nvPicPr>
        <p:blipFill rotWithShape="1">
          <a:blip r:embed="rId4">
            <a:alphaModFix/>
          </a:blip>
          <a:srcRect t="11024" r="16894"/>
          <a:stretch/>
        </p:blipFill>
        <p:spPr>
          <a:xfrm>
            <a:off x="9083614" y="1182189"/>
            <a:ext cx="2730744" cy="1944216"/>
          </a:xfrm>
          <a:prstGeom prst="rect">
            <a:avLst/>
          </a:prstGeom>
          <a:noFill/>
          <a:ln>
            <a:noFill/>
          </a:ln>
        </p:spPr>
      </p:pic>
      <p:pic>
        <p:nvPicPr>
          <p:cNvPr id="3" name="Picture 2">
            <a:extLst>
              <a:ext uri="{FF2B5EF4-FFF2-40B4-BE49-F238E27FC236}">
                <a16:creationId xmlns:a16="http://schemas.microsoft.com/office/drawing/2014/main" id="{A6FDF6AD-66B5-534C-9223-855F7F1392FD}"/>
              </a:ext>
            </a:extLst>
          </p:cNvPr>
          <p:cNvPicPr>
            <a:picLocks noChangeAspect="1"/>
          </p:cNvPicPr>
          <p:nvPr/>
        </p:nvPicPr>
        <p:blipFill>
          <a:blip r:embed="rId5"/>
          <a:stretch>
            <a:fillRect/>
          </a:stretch>
        </p:blipFill>
        <p:spPr>
          <a:xfrm>
            <a:off x="8815493" y="3429000"/>
            <a:ext cx="3217879" cy="21463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3"/>
          <p:cNvSpPr txBox="1">
            <a:spLocks noGrp="1"/>
          </p:cNvSpPr>
          <p:nvPr>
            <p:ph type="title"/>
          </p:nvPr>
        </p:nvSpPr>
        <p:spPr>
          <a:xfrm>
            <a:off x="1828800" y="502568"/>
            <a:ext cx="8686800"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Human wildlife conflict</a:t>
            </a:r>
            <a:endParaRPr/>
          </a:p>
        </p:txBody>
      </p:sp>
      <p:sp>
        <p:nvSpPr>
          <p:cNvPr id="237" name="Google Shape;237;p13"/>
          <p:cNvSpPr txBox="1">
            <a:spLocks noGrp="1"/>
          </p:cNvSpPr>
          <p:nvPr>
            <p:ph type="body" idx="1"/>
          </p:nvPr>
        </p:nvSpPr>
        <p:spPr>
          <a:xfrm>
            <a:off x="2351584" y="1533842"/>
            <a:ext cx="8164016" cy="5927606"/>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400"/>
              <a:buChar char="■"/>
            </a:pPr>
            <a:r>
              <a:rPr lang="en-AU" sz="2400">
                <a:latin typeface="Calibri"/>
                <a:ea typeface="Calibri"/>
                <a:cs typeface="Calibri"/>
                <a:sym typeface="Calibri"/>
              </a:rPr>
              <a:t>Yearly records indicate that HWC has progressively increased.</a:t>
            </a:r>
            <a:endParaRPr/>
          </a:p>
          <a:p>
            <a:pPr marL="384048" lvl="0" indent="-384048" algn="l" rtl="0">
              <a:lnSpc>
                <a:spcPct val="94000"/>
              </a:lnSpc>
              <a:spcBef>
                <a:spcPts val="1400"/>
              </a:spcBef>
              <a:spcAft>
                <a:spcPts val="0"/>
              </a:spcAft>
              <a:buClr>
                <a:srgbClr val="000000"/>
              </a:buClr>
              <a:buSzPts val="2400"/>
              <a:buChar char="■"/>
            </a:pPr>
            <a:r>
              <a:rPr lang="en-AU" sz="2400">
                <a:solidFill>
                  <a:srgbClr val="000000"/>
                </a:solidFill>
                <a:latin typeface="Calibri"/>
                <a:ea typeface="Calibri"/>
                <a:cs typeface="Calibri"/>
                <a:sym typeface="Calibri"/>
              </a:rPr>
              <a:t>Lethal persecution can leave populations of this Critically Endangered species vulnerable to local extinction</a:t>
            </a:r>
            <a:endParaRPr/>
          </a:p>
          <a:p>
            <a:pPr marL="384048" lvl="0" indent="-384048" algn="l" rtl="0">
              <a:lnSpc>
                <a:spcPct val="94000"/>
              </a:lnSpc>
              <a:spcBef>
                <a:spcPts val="1400"/>
              </a:spcBef>
              <a:spcAft>
                <a:spcPts val="0"/>
              </a:spcAft>
              <a:buClr>
                <a:schemeClr val="dk2"/>
              </a:buClr>
              <a:buSzPts val="2400"/>
              <a:buChar char="■"/>
            </a:pPr>
            <a:r>
              <a:rPr lang="en-AU" sz="2400">
                <a:latin typeface="Calibri"/>
                <a:ea typeface="Calibri"/>
                <a:cs typeface="Calibri"/>
                <a:sym typeface="Calibri"/>
              </a:rPr>
              <a:t>Event Book data from eight communal conservancies</a:t>
            </a:r>
            <a:endParaRPr/>
          </a:p>
          <a:p>
            <a:pPr marL="914400" lvl="1" indent="-384048" algn="l" rtl="0">
              <a:lnSpc>
                <a:spcPct val="94000"/>
              </a:lnSpc>
              <a:spcBef>
                <a:spcPts val="1400"/>
              </a:spcBef>
              <a:spcAft>
                <a:spcPts val="0"/>
              </a:spcAft>
              <a:buClr>
                <a:schemeClr val="dk2"/>
              </a:buClr>
              <a:buSzPts val="2400"/>
              <a:buChar char="–"/>
            </a:pPr>
            <a:r>
              <a:rPr lang="en-AU" sz="2400">
                <a:latin typeface="Calibri"/>
                <a:ea typeface="Calibri"/>
                <a:cs typeface="Calibri"/>
                <a:sym typeface="Calibri"/>
              </a:rPr>
              <a:t>Highest counts: conservancies that border Botswana </a:t>
            </a:r>
            <a:endParaRPr/>
          </a:p>
          <a:p>
            <a:pPr marL="914400" lvl="1" indent="-384048" algn="l" rtl="0">
              <a:lnSpc>
                <a:spcPct val="94000"/>
              </a:lnSpc>
              <a:spcBef>
                <a:spcPts val="1400"/>
              </a:spcBef>
              <a:spcAft>
                <a:spcPts val="0"/>
              </a:spcAft>
              <a:buClr>
                <a:schemeClr val="dk2"/>
              </a:buClr>
              <a:buSzPts val="2400"/>
              <a:buChar char="–"/>
            </a:pPr>
            <a:r>
              <a:rPr lang="en-AU" sz="2400">
                <a:latin typeface="Calibri"/>
                <a:ea typeface="Calibri"/>
                <a:cs typeface="Calibri"/>
                <a:sym typeface="Calibri"/>
              </a:rPr>
              <a:t>Lowest counts: Otjituuo, Okamatapati</a:t>
            </a:r>
            <a:endParaRPr sz="2400">
              <a:latin typeface="Calibri"/>
              <a:ea typeface="Calibri"/>
              <a:cs typeface="Calibri"/>
              <a:sym typeface="Calibri"/>
            </a:endParaRPr>
          </a:p>
        </p:txBody>
      </p:sp>
      <p:pic>
        <p:nvPicPr>
          <p:cNvPr id="238" name="Google Shape;238;p13"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239" name="Google Shape;239;p13"/>
          <p:cNvPicPr preferRelativeResize="0"/>
          <p:nvPr/>
        </p:nvPicPr>
        <p:blipFill rotWithShape="1">
          <a:blip r:embed="rId4">
            <a:alphaModFix/>
          </a:blip>
          <a:srcRect b="16039"/>
          <a:stretch/>
        </p:blipFill>
        <p:spPr>
          <a:xfrm>
            <a:off x="6955189" y="4881803"/>
            <a:ext cx="3046207" cy="1827543"/>
          </a:xfrm>
          <a:prstGeom prst="rect">
            <a:avLst/>
          </a:prstGeom>
          <a:noFill/>
          <a:ln>
            <a:noFill/>
          </a:ln>
        </p:spPr>
      </p:pic>
      <p:pic>
        <p:nvPicPr>
          <p:cNvPr id="240" name="Google Shape;240;p13"/>
          <p:cNvPicPr preferRelativeResize="0"/>
          <p:nvPr/>
        </p:nvPicPr>
        <p:blipFill rotWithShape="1">
          <a:blip r:embed="rId5">
            <a:alphaModFix/>
          </a:blip>
          <a:srcRect/>
          <a:stretch/>
        </p:blipFill>
        <p:spPr>
          <a:xfrm>
            <a:off x="2918649" y="4806778"/>
            <a:ext cx="3177351" cy="19025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1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246" name="Google Shape;246;p14" descr="A hand holding a dog's paw&#10;&#10;Description automatically generated"/>
          <p:cNvPicPr preferRelativeResize="0"/>
          <p:nvPr/>
        </p:nvPicPr>
        <p:blipFill rotWithShape="1">
          <a:blip r:embed="rId3">
            <a:alphaModFix/>
          </a:blip>
          <a:srcRect l="12621" r="29149" b="2"/>
          <a:stretch/>
        </p:blipFill>
        <p:spPr>
          <a:xfrm>
            <a:off x="196731" y="170453"/>
            <a:ext cx="3794884" cy="6517096"/>
          </a:xfrm>
          <a:prstGeom prst="rect">
            <a:avLst/>
          </a:prstGeom>
          <a:noFill/>
          <a:ln>
            <a:noFill/>
          </a:ln>
        </p:spPr>
      </p:pic>
      <p:pic>
        <p:nvPicPr>
          <p:cNvPr id="247" name="Google Shape;247;p14" descr="A cow lying on the ground&#10;&#10;Description automatically generated"/>
          <p:cNvPicPr preferRelativeResize="0"/>
          <p:nvPr/>
        </p:nvPicPr>
        <p:blipFill rotWithShape="1">
          <a:blip r:embed="rId4">
            <a:alphaModFix/>
          </a:blip>
          <a:srcRect r="9644" b="-4"/>
          <a:stretch/>
        </p:blipFill>
        <p:spPr>
          <a:xfrm>
            <a:off x="4184141" y="165371"/>
            <a:ext cx="3826711" cy="3176540"/>
          </a:xfrm>
          <a:prstGeom prst="rect">
            <a:avLst/>
          </a:prstGeom>
          <a:noFill/>
          <a:ln>
            <a:noFill/>
          </a:ln>
        </p:spPr>
      </p:pic>
      <p:pic>
        <p:nvPicPr>
          <p:cNvPr id="248" name="Google Shape;248;p14" descr="A goat head on the ground&#10;&#10;Description automatically generated"/>
          <p:cNvPicPr preferRelativeResize="0"/>
          <p:nvPr/>
        </p:nvPicPr>
        <p:blipFill rotWithShape="1">
          <a:blip r:embed="rId5">
            <a:alphaModFix/>
          </a:blip>
          <a:srcRect l="24139" r="3702" b="-1"/>
          <a:stretch/>
        </p:blipFill>
        <p:spPr>
          <a:xfrm>
            <a:off x="8193992" y="159910"/>
            <a:ext cx="3826711" cy="3181966"/>
          </a:xfrm>
          <a:prstGeom prst="rect">
            <a:avLst/>
          </a:prstGeom>
          <a:noFill/>
          <a:ln>
            <a:noFill/>
          </a:ln>
        </p:spPr>
      </p:pic>
      <p:pic>
        <p:nvPicPr>
          <p:cNvPr id="249" name="Google Shape;249;p14"/>
          <p:cNvPicPr preferRelativeResize="0"/>
          <p:nvPr/>
        </p:nvPicPr>
        <p:blipFill rotWithShape="1">
          <a:blip r:embed="rId6">
            <a:alphaModFix/>
          </a:blip>
          <a:srcRect t="3533" r="2" b="13491"/>
          <a:stretch/>
        </p:blipFill>
        <p:spPr>
          <a:xfrm>
            <a:off x="4184141" y="3512234"/>
            <a:ext cx="3826711" cy="3175314"/>
          </a:xfrm>
          <a:prstGeom prst="rect">
            <a:avLst/>
          </a:prstGeom>
          <a:noFill/>
          <a:ln>
            <a:noFill/>
          </a:ln>
        </p:spPr>
      </p:pic>
      <p:pic>
        <p:nvPicPr>
          <p:cNvPr id="250" name="Google Shape;250;p14" descr="A goat lying on the ground&#10;&#10;Description automatically generated"/>
          <p:cNvPicPr preferRelativeResize="0"/>
          <p:nvPr/>
        </p:nvPicPr>
        <p:blipFill rotWithShape="1">
          <a:blip r:embed="rId7">
            <a:alphaModFix/>
          </a:blip>
          <a:srcRect t="3457" r="2" b="13402"/>
          <a:stretch/>
        </p:blipFill>
        <p:spPr>
          <a:xfrm>
            <a:off x="8193992" y="3505966"/>
            <a:ext cx="3826711" cy="31815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1932250" y="502568"/>
            <a:ext cx="6003776"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Persecution</a:t>
            </a:r>
            <a:endParaRPr/>
          </a:p>
        </p:txBody>
      </p:sp>
      <p:sp>
        <p:nvSpPr>
          <p:cNvPr id="257" name="Google Shape;257;p15"/>
          <p:cNvSpPr txBox="1">
            <a:spLocks noGrp="1"/>
          </p:cNvSpPr>
          <p:nvPr>
            <p:ph type="body" idx="1"/>
          </p:nvPr>
        </p:nvSpPr>
        <p:spPr>
          <a:xfrm>
            <a:off x="2351584" y="1533842"/>
            <a:ext cx="8164016" cy="5927606"/>
          </a:xfrm>
          <a:prstGeom prst="rect">
            <a:avLst/>
          </a:prstGeom>
          <a:noFill/>
          <a:ln>
            <a:noFill/>
          </a:ln>
        </p:spPr>
        <p:txBody>
          <a:bodyPr spcFirstLastPara="1" wrap="square" lIns="91425" tIns="45700" rIns="91425" bIns="45700" anchor="t" anchorCtr="0">
            <a:normAutofit/>
          </a:bodyPr>
          <a:lstStyle/>
          <a:p>
            <a:pPr marL="0" lvl="0" indent="0" algn="l" rtl="0">
              <a:lnSpc>
                <a:spcPct val="94000"/>
              </a:lnSpc>
              <a:spcBef>
                <a:spcPts val="0"/>
              </a:spcBef>
              <a:spcAft>
                <a:spcPts val="0"/>
              </a:spcAft>
              <a:buClr>
                <a:schemeClr val="dk2"/>
              </a:buClr>
              <a:buSzPts val="2400"/>
              <a:buNone/>
            </a:pPr>
            <a:r>
              <a:rPr lang="en-AU" sz="2400">
                <a:latin typeface="Calibri"/>
                <a:ea typeface="Calibri"/>
                <a:cs typeface="Calibri"/>
                <a:sym typeface="Calibri"/>
              </a:rPr>
              <a:t>Otjozondjupa, Omaheke &amp; Kavango Regions</a:t>
            </a:r>
            <a:endParaRPr/>
          </a:p>
          <a:p>
            <a:pPr marL="914400" lvl="1" indent="-384048" algn="l" rtl="0">
              <a:lnSpc>
                <a:spcPct val="94000"/>
              </a:lnSpc>
              <a:spcBef>
                <a:spcPts val="1400"/>
              </a:spcBef>
              <a:spcAft>
                <a:spcPts val="0"/>
              </a:spcAft>
              <a:buClr>
                <a:schemeClr val="dk2"/>
              </a:buClr>
              <a:buSzPts val="2000"/>
              <a:buChar char="–"/>
            </a:pPr>
            <a:r>
              <a:rPr lang="en-AU">
                <a:latin typeface="Calibri"/>
                <a:ea typeface="Calibri"/>
                <a:cs typeface="Calibri"/>
                <a:sym typeface="Calibri"/>
              </a:rPr>
              <a:t>Intentional road mortalities</a:t>
            </a:r>
            <a:endParaRPr/>
          </a:p>
          <a:p>
            <a:pPr marL="914400" lvl="1" indent="-384048" algn="l" rtl="0">
              <a:lnSpc>
                <a:spcPct val="94000"/>
              </a:lnSpc>
              <a:spcBef>
                <a:spcPts val="1400"/>
              </a:spcBef>
              <a:spcAft>
                <a:spcPts val="0"/>
              </a:spcAft>
              <a:buClr>
                <a:schemeClr val="dk2"/>
              </a:buClr>
              <a:buSzPts val="2000"/>
              <a:buChar char="–"/>
            </a:pPr>
            <a:r>
              <a:rPr lang="en-AU">
                <a:latin typeface="Calibri"/>
                <a:ea typeface="Calibri"/>
                <a:cs typeface="Calibri"/>
                <a:sym typeface="Calibri"/>
              </a:rPr>
              <a:t>Shooting</a:t>
            </a:r>
            <a:endParaRPr/>
          </a:p>
          <a:p>
            <a:pPr marL="914400" lvl="1" indent="-384048" algn="l" rtl="0">
              <a:lnSpc>
                <a:spcPct val="94000"/>
              </a:lnSpc>
              <a:spcBef>
                <a:spcPts val="1400"/>
              </a:spcBef>
              <a:spcAft>
                <a:spcPts val="0"/>
              </a:spcAft>
              <a:buClr>
                <a:schemeClr val="dk2"/>
              </a:buClr>
              <a:buSzPts val="2000"/>
              <a:buChar char="–"/>
            </a:pPr>
            <a:r>
              <a:rPr lang="en-AU">
                <a:latin typeface="Calibri"/>
                <a:ea typeface="Calibri"/>
                <a:cs typeface="Calibri"/>
                <a:sym typeface="Calibri"/>
              </a:rPr>
              <a:t>Destroyed dens, significance disturbance and fatalities</a:t>
            </a:r>
            <a:endParaRPr/>
          </a:p>
          <a:p>
            <a:pPr marL="914400" lvl="1" indent="-257048" algn="l" rtl="0">
              <a:lnSpc>
                <a:spcPct val="94000"/>
              </a:lnSpc>
              <a:spcBef>
                <a:spcPts val="1400"/>
              </a:spcBef>
              <a:spcAft>
                <a:spcPts val="0"/>
              </a:spcAft>
              <a:buClr>
                <a:schemeClr val="dk2"/>
              </a:buClr>
              <a:buSzPts val="2000"/>
              <a:buNone/>
            </a:pPr>
            <a:endParaRPr>
              <a:highlight>
                <a:srgbClr val="FFFF00"/>
              </a:highlight>
              <a:latin typeface="Calibri"/>
              <a:ea typeface="Calibri"/>
              <a:cs typeface="Calibri"/>
              <a:sym typeface="Calibri"/>
            </a:endParaRPr>
          </a:p>
        </p:txBody>
      </p:sp>
      <p:pic>
        <p:nvPicPr>
          <p:cNvPr id="258" name="Google Shape;258;p15"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259" name="Google Shape;259;p15"/>
          <p:cNvPicPr preferRelativeResize="0"/>
          <p:nvPr/>
        </p:nvPicPr>
        <p:blipFill rotWithShape="1">
          <a:blip r:embed="rId4">
            <a:alphaModFix/>
          </a:blip>
          <a:srcRect/>
          <a:stretch/>
        </p:blipFill>
        <p:spPr>
          <a:xfrm>
            <a:off x="3863380" y="3874745"/>
            <a:ext cx="6425226" cy="248068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p1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265" name="Google Shape;265;p16" descr="A animal on the ground&#10;&#10;Description automatically generated"/>
          <p:cNvPicPr preferRelativeResize="0"/>
          <p:nvPr/>
        </p:nvPicPr>
        <p:blipFill rotWithShape="1">
          <a:blip r:embed="rId3">
            <a:alphaModFix/>
          </a:blip>
          <a:srcRect t="2396" r="-1" b="1002"/>
          <a:stretch/>
        </p:blipFill>
        <p:spPr>
          <a:xfrm>
            <a:off x="196731" y="170453"/>
            <a:ext cx="3794884" cy="6517096"/>
          </a:xfrm>
          <a:prstGeom prst="rect">
            <a:avLst/>
          </a:prstGeom>
          <a:noFill/>
          <a:ln>
            <a:noFill/>
          </a:ln>
        </p:spPr>
      </p:pic>
      <p:pic>
        <p:nvPicPr>
          <p:cNvPr id="266" name="Google Shape;266;p16" descr="Animals lying on the ground&#10;&#10;Description automatically generated"/>
          <p:cNvPicPr preferRelativeResize="0"/>
          <p:nvPr/>
        </p:nvPicPr>
        <p:blipFill rotWithShape="1">
          <a:blip r:embed="rId4">
            <a:alphaModFix/>
          </a:blip>
          <a:srcRect l="3451" r="10415" b="2"/>
          <a:stretch/>
        </p:blipFill>
        <p:spPr>
          <a:xfrm>
            <a:off x="4184141" y="165371"/>
            <a:ext cx="3826711" cy="3176540"/>
          </a:xfrm>
          <a:prstGeom prst="rect">
            <a:avLst/>
          </a:prstGeom>
          <a:noFill/>
          <a:ln>
            <a:noFill/>
          </a:ln>
        </p:spPr>
      </p:pic>
      <p:pic>
        <p:nvPicPr>
          <p:cNvPr id="267" name="Google Shape;267;p16" descr="Two men standing in a field with a dog&#10;&#10;Description automatically generated"/>
          <p:cNvPicPr preferRelativeResize="0"/>
          <p:nvPr/>
        </p:nvPicPr>
        <p:blipFill rotWithShape="1">
          <a:blip r:embed="rId5">
            <a:alphaModFix/>
          </a:blip>
          <a:srcRect t="5753" r="2" b="31885"/>
          <a:stretch/>
        </p:blipFill>
        <p:spPr>
          <a:xfrm>
            <a:off x="8193992" y="159910"/>
            <a:ext cx="3826711" cy="3181966"/>
          </a:xfrm>
          <a:prstGeom prst="rect">
            <a:avLst/>
          </a:prstGeom>
          <a:noFill/>
          <a:ln>
            <a:noFill/>
          </a:ln>
        </p:spPr>
      </p:pic>
      <p:pic>
        <p:nvPicPr>
          <p:cNvPr id="268" name="Google Shape;268;p16" descr="A dog lying on the ground&#10;&#10;Description automatically generated"/>
          <p:cNvPicPr preferRelativeResize="0"/>
          <p:nvPr/>
        </p:nvPicPr>
        <p:blipFill rotWithShape="1">
          <a:blip r:embed="rId6">
            <a:alphaModFix/>
          </a:blip>
          <a:srcRect t="19276" r="2" b="34050"/>
          <a:stretch/>
        </p:blipFill>
        <p:spPr>
          <a:xfrm>
            <a:off x="4184141" y="3512234"/>
            <a:ext cx="3826711" cy="3175314"/>
          </a:xfrm>
          <a:prstGeom prst="rect">
            <a:avLst/>
          </a:prstGeom>
          <a:noFill/>
          <a:ln>
            <a:noFill/>
          </a:ln>
        </p:spPr>
      </p:pic>
      <p:pic>
        <p:nvPicPr>
          <p:cNvPr id="269" name="Google Shape;269;p16" descr="A group of black animals in a hole&#10;&#10;Description automatically generated"/>
          <p:cNvPicPr preferRelativeResize="0"/>
          <p:nvPr/>
        </p:nvPicPr>
        <p:blipFill rotWithShape="1">
          <a:blip r:embed="rId7">
            <a:alphaModFix/>
          </a:blip>
          <a:srcRect t="30811" r="-3" b="19926"/>
          <a:stretch/>
        </p:blipFill>
        <p:spPr>
          <a:xfrm>
            <a:off x="8193992" y="3505966"/>
            <a:ext cx="3826711" cy="31815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7"/>
          <p:cNvSpPr txBox="1">
            <a:spLocks noGrp="1"/>
          </p:cNvSpPr>
          <p:nvPr>
            <p:ph type="title"/>
          </p:nvPr>
        </p:nvSpPr>
        <p:spPr>
          <a:xfrm>
            <a:off x="2404864" y="502568"/>
            <a:ext cx="5779368"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Engaging with Communities</a:t>
            </a:r>
            <a:endParaRPr/>
          </a:p>
        </p:txBody>
      </p:sp>
      <p:sp>
        <p:nvSpPr>
          <p:cNvPr id="276" name="Google Shape;276;p17"/>
          <p:cNvSpPr txBox="1">
            <a:spLocks noGrp="1"/>
          </p:cNvSpPr>
          <p:nvPr>
            <p:ph type="body" idx="1"/>
          </p:nvPr>
        </p:nvSpPr>
        <p:spPr>
          <a:xfrm>
            <a:off x="2311486" y="1284186"/>
            <a:ext cx="6376592" cy="5927606"/>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400"/>
              <a:buChar char="■"/>
            </a:pPr>
            <a:r>
              <a:rPr lang="en-AU" sz="2400" dirty="0">
                <a:latin typeface="Calibri"/>
                <a:ea typeface="Calibri"/>
                <a:cs typeface="Calibri"/>
                <a:sym typeface="Calibri"/>
              </a:rPr>
              <a:t>Building relationships, understanding the state of play</a:t>
            </a:r>
            <a:endParaRPr dirty="0"/>
          </a:p>
          <a:p>
            <a:pPr marL="384048" lvl="0" indent="-384048" algn="l" rtl="0">
              <a:lnSpc>
                <a:spcPct val="94000"/>
              </a:lnSpc>
              <a:spcBef>
                <a:spcPts val="1400"/>
              </a:spcBef>
              <a:spcAft>
                <a:spcPts val="0"/>
              </a:spcAft>
              <a:buClr>
                <a:schemeClr val="dk2"/>
              </a:buClr>
              <a:buSzPts val="2400"/>
              <a:buChar char="■"/>
            </a:pPr>
            <a:r>
              <a:rPr lang="en-AU" sz="2400" dirty="0">
                <a:latin typeface="Calibri"/>
                <a:ea typeface="Calibri"/>
                <a:cs typeface="Calibri"/>
                <a:sym typeface="Calibri"/>
              </a:rPr>
              <a:t>Nature markets: </a:t>
            </a:r>
            <a:r>
              <a:rPr lang="en-AU" dirty="0">
                <a:latin typeface="Calibri"/>
                <a:ea typeface="Calibri"/>
                <a:cs typeface="Calibri"/>
                <a:sym typeface="Calibri"/>
              </a:rPr>
              <a:t>CBNRM program, Wildlife Credits scheme</a:t>
            </a:r>
            <a:endParaRPr dirty="0"/>
          </a:p>
          <a:p>
            <a:pPr marL="914400" lvl="1" indent="-384048" algn="l" rtl="0">
              <a:lnSpc>
                <a:spcPct val="94000"/>
              </a:lnSpc>
              <a:spcBef>
                <a:spcPts val="1400"/>
              </a:spcBef>
              <a:spcAft>
                <a:spcPts val="0"/>
              </a:spcAft>
              <a:buClr>
                <a:schemeClr val="dk2"/>
              </a:buClr>
              <a:buSzPts val="1800"/>
              <a:buChar char="–"/>
            </a:pPr>
            <a:r>
              <a:rPr lang="en-AU" sz="1800" dirty="0">
                <a:latin typeface="Calibri"/>
                <a:ea typeface="Calibri"/>
                <a:cs typeface="Calibri"/>
                <a:sym typeface="Calibri"/>
              </a:rPr>
              <a:t>Use wild dogs as a focal species</a:t>
            </a:r>
            <a:endParaRPr dirty="0"/>
          </a:p>
          <a:p>
            <a:pPr marL="914400" lvl="1" indent="-307848" algn="l" rtl="0">
              <a:lnSpc>
                <a:spcPct val="94000"/>
              </a:lnSpc>
              <a:spcBef>
                <a:spcPts val="1400"/>
              </a:spcBef>
              <a:spcAft>
                <a:spcPts val="0"/>
              </a:spcAft>
              <a:buClr>
                <a:schemeClr val="dk2"/>
              </a:buClr>
              <a:buSzPts val="1200"/>
              <a:buNone/>
            </a:pPr>
            <a:endParaRPr sz="1200" dirty="0">
              <a:latin typeface="Calibri"/>
              <a:ea typeface="Calibri"/>
              <a:cs typeface="Calibri"/>
              <a:sym typeface="Calibri"/>
            </a:endParaRPr>
          </a:p>
          <a:p>
            <a:pPr marL="384048" lvl="0" indent="-384048" algn="l" rtl="0">
              <a:lnSpc>
                <a:spcPct val="94000"/>
              </a:lnSpc>
              <a:spcBef>
                <a:spcPts val="200"/>
              </a:spcBef>
              <a:spcAft>
                <a:spcPts val="0"/>
              </a:spcAft>
              <a:buClr>
                <a:schemeClr val="dk2"/>
              </a:buClr>
              <a:buSzPts val="2400"/>
              <a:buChar char="■"/>
            </a:pPr>
            <a:r>
              <a:rPr lang="en-AU" sz="2400" dirty="0">
                <a:latin typeface="Calibri"/>
                <a:ea typeface="Calibri"/>
                <a:cs typeface="Calibri"/>
                <a:sym typeface="Calibri"/>
              </a:rPr>
              <a:t>Farmer surveys to assess attitudes, gather community knowledge</a:t>
            </a:r>
            <a:endParaRPr dirty="0"/>
          </a:p>
          <a:p>
            <a:pPr marL="384048" lvl="0" indent="-320548" algn="l" rtl="0">
              <a:lnSpc>
                <a:spcPct val="94000"/>
              </a:lnSpc>
              <a:spcBef>
                <a:spcPts val="200"/>
              </a:spcBef>
              <a:spcAft>
                <a:spcPts val="0"/>
              </a:spcAft>
              <a:buClr>
                <a:schemeClr val="dk2"/>
              </a:buClr>
              <a:buSzPts val="1000"/>
              <a:buNone/>
            </a:pPr>
            <a:endParaRPr sz="1000" dirty="0">
              <a:latin typeface="Calibri"/>
              <a:ea typeface="Calibri"/>
              <a:cs typeface="Calibri"/>
              <a:sym typeface="Calibri"/>
            </a:endParaRPr>
          </a:p>
          <a:p>
            <a:pPr marL="384048" lvl="0" indent="-384048" algn="l" rtl="0">
              <a:lnSpc>
                <a:spcPct val="94000"/>
              </a:lnSpc>
              <a:spcBef>
                <a:spcPts val="200"/>
              </a:spcBef>
              <a:spcAft>
                <a:spcPts val="0"/>
              </a:spcAft>
              <a:buClr>
                <a:schemeClr val="dk2"/>
              </a:buClr>
              <a:buSzPts val="2400"/>
              <a:buChar char="■"/>
            </a:pPr>
            <a:r>
              <a:rPr lang="en-AU" sz="2400" dirty="0">
                <a:latin typeface="Calibri"/>
                <a:ea typeface="Calibri"/>
                <a:cs typeface="Calibri"/>
                <a:sym typeface="Calibri"/>
              </a:rPr>
              <a:t>Opportunity to educate community </a:t>
            </a:r>
            <a:endParaRPr dirty="0"/>
          </a:p>
          <a:p>
            <a:pPr marL="0" lvl="0" indent="0" algn="l" rtl="0">
              <a:lnSpc>
                <a:spcPct val="94000"/>
              </a:lnSpc>
              <a:spcBef>
                <a:spcPts val="200"/>
              </a:spcBef>
              <a:spcAft>
                <a:spcPts val="0"/>
              </a:spcAft>
              <a:buClr>
                <a:schemeClr val="dk2"/>
              </a:buClr>
              <a:buSzPts val="2400"/>
              <a:buNone/>
            </a:pPr>
            <a:r>
              <a:rPr lang="en-AU" sz="2400" dirty="0">
                <a:latin typeface="Calibri"/>
                <a:ea typeface="Calibri"/>
                <a:cs typeface="Calibri"/>
                <a:sym typeface="Calibri"/>
              </a:rPr>
              <a:t>     on wild dogs</a:t>
            </a:r>
            <a:endParaRPr dirty="0"/>
          </a:p>
          <a:p>
            <a:pPr marL="0" lvl="0" indent="0" algn="l" rtl="0">
              <a:lnSpc>
                <a:spcPct val="94000"/>
              </a:lnSpc>
              <a:spcBef>
                <a:spcPts val="200"/>
              </a:spcBef>
              <a:spcAft>
                <a:spcPts val="0"/>
              </a:spcAft>
              <a:buClr>
                <a:schemeClr val="dk2"/>
              </a:buClr>
              <a:buSzPts val="1000"/>
              <a:buNone/>
            </a:pPr>
            <a:endParaRPr sz="1000" dirty="0">
              <a:latin typeface="Calibri"/>
              <a:ea typeface="Calibri"/>
              <a:cs typeface="Calibri"/>
              <a:sym typeface="Calibri"/>
            </a:endParaRPr>
          </a:p>
          <a:p>
            <a:pPr marL="384048" lvl="0" indent="-384048" algn="l" rtl="0">
              <a:lnSpc>
                <a:spcPct val="94000"/>
              </a:lnSpc>
              <a:spcBef>
                <a:spcPts val="1400"/>
              </a:spcBef>
              <a:spcAft>
                <a:spcPts val="0"/>
              </a:spcAft>
              <a:buClr>
                <a:schemeClr val="dk2"/>
              </a:buClr>
              <a:buSzPts val="2400"/>
              <a:buChar char="■"/>
            </a:pPr>
            <a:r>
              <a:rPr lang="en-AU" sz="2400" dirty="0">
                <a:latin typeface="Calibri"/>
                <a:ea typeface="Calibri"/>
                <a:cs typeface="Calibri"/>
                <a:sym typeface="Calibri"/>
              </a:rPr>
              <a:t>Veterinary outreach to farmers</a:t>
            </a:r>
            <a:endParaRPr dirty="0"/>
          </a:p>
        </p:txBody>
      </p:sp>
      <p:pic>
        <p:nvPicPr>
          <p:cNvPr id="277" name="Google Shape;277;p17"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278" name="Google Shape;278;p17" descr="A person holding a cow's head&#10;&#10;Description automatically generated"/>
          <p:cNvPicPr preferRelativeResize="0"/>
          <p:nvPr/>
        </p:nvPicPr>
        <p:blipFill rotWithShape="1">
          <a:blip r:embed="rId4">
            <a:alphaModFix/>
          </a:blip>
          <a:srcRect/>
          <a:stretch/>
        </p:blipFill>
        <p:spPr>
          <a:xfrm>
            <a:off x="8864004" y="428512"/>
            <a:ext cx="2792635" cy="2454388"/>
          </a:xfrm>
          <a:prstGeom prst="rect">
            <a:avLst/>
          </a:prstGeom>
          <a:noFill/>
          <a:ln>
            <a:noFill/>
          </a:ln>
        </p:spPr>
      </p:pic>
      <p:pic>
        <p:nvPicPr>
          <p:cNvPr id="279" name="Google Shape;279;p17" descr="A group of people standing around a vehicle&#10;&#10;Description automatically generated"/>
          <p:cNvPicPr preferRelativeResize="0"/>
          <p:nvPr/>
        </p:nvPicPr>
        <p:blipFill rotWithShape="1">
          <a:blip r:embed="rId5">
            <a:alphaModFix/>
          </a:blip>
          <a:srcRect/>
          <a:stretch/>
        </p:blipFill>
        <p:spPr>
          <a:xfrm rot="5400000">
            <a:off x="8658475" y="3431328"/>
            <a:ext cx="3203689" cy="2792634"/>
          </a:xfrm>
          <a:prstGeom prst="rect">
            <a:avLst/>
          </a:prstGeom>
          <a:noFill/>
          <a:ln>
            <a:noFill/>
          </a:ln>
        </p:spPr>
      </p:pic>
      <p:pic>
        <p:nvPicPr>
          <p:cNvPr id="280" name="Google Shape;280;p17" descr="A group of people standing in the dark&#10;&#10;Description automatically generated"/>
          <p:cNvPicPr preferRelativeResize="0"/>
          <p:nvPr/>
        </p:nvPicPr>
        <p:blipFill rotWithShape="1">
          <a:blip r:embed="rId6">
            <a:alphaModFix/>
          </a:blip>
          <a:srcRect/>
          <a:stretch/>
        </p:blipFill>
        <p:spPr>
          <a:xfrm>
            <a:off x="23805761" y="8469560"/>
            <a:ext cx="9144000" cy="6858000"/>
          </a:xfrm>
          <a:prstGeom prst="rect">
            <a:avLst/>
          </a:prstGeom>
          <a:noFill/>
          <a:ln>
            <a:noFill/>
          </a:ln>
        </p:spPr>
      </p:pic>
      <p:pic>
        <p:nvPicPr>
          <p:cNvPr id="281" name="Google Shape;281;p17" descr="A group of people in a car&#10;&#10;Description automatically generated"/>
          <p:cNvPicPr preferRelativeResize="0"/>
          <p:nvPr/>
        </p:nvPicPr>
        <p:blipFill rotWithShape="1">
          <a:blip r:embed="rId7">
            <a:alphaModFix/>
          </a:blip>
          <a:srcRect/>
          <a:stretch/>
        </p:blipFill>
        <p:spPr>
          <a:xfrm rot="10800000">
            <a:off x="-5531699" y="-12683098"/>
            <a:ext cx="9144000" cy="6858000"/>
          </a:xfrm>
          <a:prstGeom prst="rect">
            <a:avLst/>
          </a:prstGeom>
          <a:noFill/>
          <a:ln>
            <a:noFill/>
          </a:ln>
        </p:spPr>
      </p:pic>
      <p:pic>
        <p:nvPicPr>
          <p:cNvPr id="282" name="Google Shape;282;p17" descr="A group of people posing for a photo&#10;&#10;Description automatically generated"/>
          <p:cNvPicPr preferRelativeResize="0"/>
          <p:nvPr/>
        </p:nvPicPr>
        <p:blipFill rotWithShape="1">
          <a:blip r:embed="rId8">
            <a:alphaModFix/>
          </a:blip>
          <a:srcRect/>
          <a:stretch/>
        </p:blipFill>
        <p:spPr>
          <a:xfrm rot="10800000">
            <a:off x="6172200" y="-12370930"/>
            <a:ext cx="9144000" cy="6858000"/>
          </a:xfrm>
          <a:prstGeom prst="rect">
            <a:avLst/>
          </a:prstGeom>
          <a:noFill/>
          <a:ln>
            <a:noFill/>
          </a:ln>
        </p:spPr>
      </p:pic>
      <p:pic>
        <p:nvPicPr>
          <p:cNvPr id="283" name="Google Shape;283;p17" descr="A person holding a stick&#10;&#10;Description automatically generated"/>
          <p:cNvPicPr preferRelativeResize="0"/>
          <p:nvPr/>
        </p:nvPicPr>
        <p:blipFill rotWithShape="1">
          <a:blip r:embed="rId9">
            <a:alphaModFix/>
          </a:blip>
          <a:srcRect/>
          <a:stretch/>
        </p:blipFill>
        <p:spPr>
          <a:xfrm rot="5400000">
            <a:off x="18538926" y="-10418732"/>
            <a:ext cx="6858000" cy="5143500"/>
          </a:xfrm>
          <a:prstGeom prst="rect">
            <a:avLst/>
          </a:prstGeom>
          <a:noFill/>
          <a:ln>
            <a:noFill/>
          </a:ln>
        </p:spPr>
      </p:pic>
      <p:pic>
        <p:nvPicPr>
          <p:cNvPr id="284" name="Google Shape;284;p17" descr="A dog with a mouth open&#10;&#10;Description automatically generated with medium confidence"/>
          <p:cNvPicPr preferRelativeResize="0"/>
          <p:nvPr/>
        </p:nvPicPr>
        <p:blipFill rotWithShape="1">
          <a:blip r:embed="rId10">
            <a:alphaModFix/>
          </a:blip>
          <a:srcRect/>
          <a:stretch/>
        </p:blipFill>
        <p:spPr>
          <a:xfrm rot="5400000">
            <a:off x="34092761" y="-14363822"/>
            <a:ext cx="6858000" cy="5143500"/>
          </a:xfrm>
          <a:prstGeom prst="rect">
            <a:avLst/>
          </a:prstGeom>
          <a:noFill/>
          <a:ln>
            <a:noFill/>
          </a:ln>
        </p:spPr>
      </p:pic>
      <p:pic>
        <p:nvPicPr>
          <p:cNvPr id="285" name="Google Shape;285;p17" descr="A group of people standing around a person&#10;&#10;Description automatically generated"/>
          <p:cNvPicPr preferRelativeResize="0"/>
          <p:nvPr/>
        </p:nvPicPr>
        <p:blipFill rotWithShape="1">
          <a:blip r:embed="rId11">
            <a:alphaModFix/>
          </a:blip>
          <a:srcRect/>
          <a:stretch/>
        </p:blipFill>
        <p:spPr>
          <a:xfrm rot="5400000">
            <a:off x="36670123" y="4431072"/>
            <a:ext cx="6858000" cy="5143500"/>
          </a:xfrm>
          <a:prstGeom prst="rect">
            <a:avLst/>
          </a:prstGeom>
          <a:noFill/>
          <a:ln>
            <a:noFill/>
          </a:ln>
        </p:spPr>
      </p:pic>
      <p:pic>
        <p:nvPicPr>
          <p:cNvPr id="286" name="Google Shape;286;p17" descr="A group of men standing next to a truck&#10;&#10;Description automatically generated"/>
          <p:cNvPicPr preferRelativeResize="0"/>
          <p:nvPr/>
        </p:nvPicPr>
        <p:blipFill rotWithShape="1">
          <a:blip r:embed="rId12">
            <a:alphaModFix/>
          </a:blip>
          <a:srcRect/>
          <a:stretch/>
        </p:blipFill>
        <p:spPr>
          <a:xfrm>
            <a:off x="32949761" y="-7017233"/>
            <a:ext cx="9144000" cy="6858000"/>
          </a:xfrm>
          <a:prstGeom prst="rect">
            <a:avLst/>
          </a:prstGeom>
          <a:noFill/>
          <a:ln>
            <a:noFill/>
          </a:ln>
        </p:spPr>
      </p:pic>
      <p:pic>
        <p:nvPicPr>
          <p:cNvPr id="287" name="Google Shape;287;p17" descr="A group of people standing in a field&#10;&#10;Description automatically generated"/>
          <p:cNvPicPr preferRelativeResize="0"/>
          <p:nvPr/>
        </p:nvPicPr>
        <p:blipFill rotWithShape="1">
          <a:blip r:embed="rId13">
            <a:alphaModFix/>
          </a:blip>
          <a:srcRect/>
          <a:stretch/>
        </p:blipFill>
        <p:spPr>
          <a:xfrm>
            <a:off x="8728176" y="7677472"/>
            <a:ext cx="9144000" cy="6858000"/>
          </a:xfrm>
          <a:prstGeom prst="rect">
            <a:avLst/>
          </a:prstGeom>
          <a:noFill/>
          <a:ln>
            <a:noFill/>
          </a:ln>
        </p:spPr>
      </p:pic>
      <p:pic>
        <p:nvPicPr>
          <p:cNvPr id="288" name="Google Shape;288;p17" descr="A group of people standing in front of a vehicle&#10;&#10;Description automatically generated"/>
          <p:cNvPicPr preferRelativeResize="0"/>
          <p:nvPr/>
        </p:nvPicPr>
        <p:blipFill rotWithShape="1">
          <a:blip r:embed="rId14">
            <a:alphaModFix/>
          </a:blip>
          <a:srcRect/>
          <a:stretch/>
        </p:blipFill>
        <p:spPr>
          <a:xfrm>
            <a:off x="-17304128" y="4019768"/>
            <a:ext cx="9144000" cy="6858000"/>
          </a:xfrm>
          <a:prstGeom prst="rect">
            <a:avLst/>
          </a:prstGeom>
          <a:noFill/>
          <a:ln>
            <a:noFill/>
          </a:ln>
        </p:spPr>
      </p:pic>
      <p:pic>
        <p:nvPicPr>
          <p:cNvPr id="289" name="Google Shape;289;p17" descr="A selfie of two people&#10;&#10;Description automatically generated"/>
          <p:cNvPicPr preferRelativeResize="0"/>
          <p:nvPr/>
        </p:nvPicPr>
        <p:blipFill rotWithShape="1">
          <a:blip r:embed="rId15">
            <a:alphaModFix/>
          </a:blip>
          <a:srcRect/>
          <a:stretch/>
        </p:blipFill>
        <p:spPr>
          <a:xfrm>
            <a:off x="-6792416" y="11898560"/>
            <a:ext cx="9144000" cy="6858000"/>
          </a:xfrm>
          <a:prstGeom prst="rect">
            <a:avLst/>
          </a:prstGeom>
          <a:noFill/>
          <a:ln>
            <a:noFill/>
          </a:ln>
        </p:spPr>
      </p:pic>
      <p:pic>
        <p:nvPicPr>
          <p:cNvPr id="290" name="Google Shape;290;p17" descr="A person standing in a field at night&#10;&#10;Description automatically generated"/>
          <p:cNvPicPr preferRelativeResize="0"/>
          <p:nvPr/>
        </p:nvPicPr>
        <p:blipFill rotWithShape="1">
          <a:blip r:embed="rId16">
            <a:alphaModFix/>
          </a:blip>
          <a:srcRect/>
          <a:stretch/>
        </p:blipFill>
        <p:spPr>
          <a:xfrm rot="5400000">
            <a:off x="-14554715" y="-2880982"/>
            <a:ext cx="6858000" cy="5143500"/>
          </a:xfrm>
          <a:prstGeom prst="rect">
            <a:avLst/>
          </a:prstGeom>
          <a:noFill/>
          <a:ln>
            <a:noFill/>
          </a:ln>
        </p:spPr>
      </p:pic>
      <p:pic>
        <p:nvPicPr>
          <p:cNvPr id="291" name="Google Shape;291;p17" descr="A person in a poncho&#10;&#10;Description automatically generated"/>
          <p:cNvPicPr preferRelativeResize="0"/>
          <p:nvPr/>
        </p:nvPicPr>
        <p:blipFill rotWithShape="1">
          <a:blip r:embed="rId17">
            <a:alphaModFix/>
          </a:blip>
          <a:srcRect/>
          <a:stretch/>
        </p:blipFill>
        <p:spPr>
          <a:xfrm rot="5400000">
            <a:off x="-7535076" y="-1287564"/>
            <a:ext cx="6858000" cy="5143500"/>
          </a:xfrm>
          <a:prstGeom prst="rect">
            <a:avLst/>
          </a:prstGeom>
          <a:noFill/>
          <a:ln>
            <a:noFill/>
          </a:ln>
        </p:spPr>
      </p:pic>
      <p:pic>
        <p:nvPicPr>
          <p:cNvPr id="292" name="Google Shape;292;p17" descr="A group of wild animals in a field&#10;&#10;Description automatically generated"/>
          <p:cNvPicPr preferRelativeResize="0"/>
          <p:nvPr/>
        </p:nvPicPr>
        <p:blipFill rotWithShape="1">
          <a:blip r:embed="rId18">
            <a:alphaModFix/>
          </a:blip>
          <a:srcRect/>
          <a:stretch/>
        </p:blipFill>
        <p:spPr>
          <a:xfrm>
            <a:off x="-30256168" y="4306104"/>
            <a:ext cx="9144000" cy="609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txBox="1">
            <a:spLocks noGrp="1"/>
          </p:cNvSpPr>
          <p:nvPr>
            <p:ph type="title"/>
          </p:nvPr>
        </p:nvSpPr>
        <p:spPr>
          <a:xfrm>
            <a:off x="1828800" y="502568"/>
            <a:ext cx="8686800"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KAWDCP Activities</a:t>
            </a:r>
            <a:endParaRPr/>
          </a:p>
        </p:txBody>
      </p:sp>
      <p:sp>
        <p:nvSpPr>
          <p:cNvPr id="299" name="Google Shape;299;p18"/>
          <p:cNvSpPr txBox="1">
            <a:spLocks noGrp="1"/>
          </p:cNvSpPr>
          <p:nvPr>
            <p:ph type="body" idx="1"/>
          </p:nvPr>
        </p:nvSpPr>
        <p:spPr>
          <a:xfrm>
            <a:off x="2351584" y="1533842"/>
            <a:ext cx="8164016" cy="5927606"/>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400"/>
              <a:buChar char="■"/>
            </a:pPr>
            <a:r>
              <a:rPr lang="en-AU" sz="2400">
                <a:latin typeface="Calibri"/>
                <a:ea typeface="Calibri"/>
                <a:cs typeface="Calibri"/>
                <a:sym typeface="Calibri"/>
              </a:rPr>
              <a:t>Telemetry study: Ondjou communal conservancy</a:t>
            </a:r>
            <a:endParaRPr/>
          </a:p>
          <a:p>
            <a:pPr marL="914400" lvl="1" indent="-384048" algn="l" rtl="0">
              <a:lnSpc>
                <a:spcPct val="94000"/>
              </a:lnSpc>
              <a:spcBef>
                <a:spcPts val="1400"/>
              </a:spcBef>
              <a:spcAft>
                <a:spcPts val="0"/>
              </a:spcAft>
              <a:buClr>
                <a:schemeClr val="dk2"/>
              </a:buClr>
              <a:buSzPts val="2000"/>
              <a:buChar char="–"/>
            </a:pPr>
            <a:r>
              <a:rPr lang="en-AU">
                <a:latin typeface="Calibri"/>
                <a:ea typeface="Calibri"/>
                <a:cs typeface="Calibri"/>
                <a:sym typeface="Calibri"/>
              </a:rPr>
              <a:t>First wild dogs collared outside of National Parks in Namibia</a:t>
            </a:r>
            <a:endParaRPr/>
          </a:p>
          <a:p>
            <a:pPr marL="914400" lvl="1" indent="-384048" algn="l" rtl="0">
              <a:lnSpc>
                <a:spcPct val="94000"/>
              </a:lnSpc>
              <a:spcBef>
                <a:spcPts val="1400"/>
              </a:spcBef>
              <a:spcAft>
                <a:spcPts val="0"/>
              </a:spcAft>
              <a:buClr>
                <a:schemeClr val="dk2"/>
              </a:buClr>
              <a:buSzPts val="2000"/>
              <a:buChar char="–"/>
            </a:pPr>
            <a:r>
              <a:rPr lang="en-AU">
                <a:latin typeface="Calibri"/>
                <a:ea typeface="Calibri"/>
                <a:cs typeface="Calibri"/>
                <a:sym typeface="Calibri"/>
              </a:rPr>
              <a:t>Estimating space use, temporal patterns, habitat preferences, and determining centers of animal activity</a:t>
            </a:r>
            <a:endParaRPr/>
          </a:p>
          <a:p>
            <a:pPr marL="384048" lvl="0" indent="-384048" algn="l" rtl="0">
              <a:lnSpc>
                <a:spcPct val="94000"/>
              </a:lnSpc>
              <a:spcBef>
                <a:spcPts val="1400"/>
              </a:spcBef>
              <a:spcAft>
                <a:spcPts val="0"/>
              </a:spcAft>
              <a:buClr>
                <a:schemeClr val="dk2"/>
              </a:buClr>
              <a:buSzPts val="2400"/>
              <a:buChar char="■"/>
            </a:pPr>
            <a:r>
              <a:rPr lang="en-AU" sz="2400">
                <a:latin typeface="Calibri"/>
                <a:ea typeface="Calibri"/>
                <a:cs typeface="Calibri"/>
                <a:sym typeface="Calibri"/>
              </a:rPr>
              <a:t>GPS data will help to identify main areas and pathways in the landscape (i.e., habitat corridors)</a:t>
            </a:r>
            <a:endParaRPr/>
          </a:p>
          <a:p>
            <a:pPr marL="384048" lvl="0" indent="-384048" algn="l" rtl="0">
              <a:lnSpc>
                <a:spcPct val="94000"/>
              </a:lnSpc>
              <a:spcBef>
                <a:spcPts val="1400"/>
              </a:spcBef>
              <a:spcAft>
                <a:spcPts val="0"/>
              </a:spcAft>
              <a:buClr>
                <a:schemeClr val="dk2"/>
              </a:buClr>
              <a:buSzPts val="2400"/>
              <a:buChar char="■"/>
            </a:pPr>
            <a:r>
              <a:rPr lang="en-AU" sz="2400">
                <a:latin typeface="Calibri"/>
                <a:ea typeface="Calibri"/>
                <a:cs typeface="Calibri"/>
                <a:sym typeface="Calibri"/>
              </a:rPr>
              <a:t>Telemetry data will also feed into targeted management and education programs to help mitigate human-wildlife conflict within these areas. </a:t>
            </a:r>
            <a:endParaRPr sz="2200">
              <a:latin typeface="Calibri"/>
              <a:ea typeface="Calibri"/>
              <a:cs typeface="Calibri"/>
              <a:sym typeface="Calibri"/>
            </a:endParaRPr>
          </a:p>
        </p:txBody>
      </p:sp>
      <p:pic>
        <p:nvPicPr>
          <p:cNvPr id="300" name="Google Shape;300;p18"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301" name="Google Shape;301;p18" descr="safari lodge vlei after july 2010 (3).JPG"/>
          <p:cNvPicPr preferRelativeResize="0"/>
          <p:nvPr/>
        </p:nvPicPr>
        <p:blipFill rotWithShape="1">
          <a:blip r:embed="rId4">
            <a:alphaModFix/>
          </a:blip>
          <a:srcRect t="20825" b="19307"/>
          <a:stretch/>
        </p:blipFill>
        <p:spPr>
          <a:xfrm>
            <a:off x="6817543" y="5004792"/>
            <a:ext cx="3914081" cy="15582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300" name="Google Shape;300;p18"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sp>
        <p:nvSpPr>
          <p:cNvPr id="3" name="Title 2">
            <a:extLst>
              <a:ext uri="{FF2B5EF4-FFF2-40B4-BE49-F238E27FC236}">
                <a16:creationId xmlns:a16="http://schemas.microsoft.com/office/drawing/2014/main" id="{BEF660FE-46FC-FF42-9D4E-5DFA2F295569}"/>
              </a:ext>
            </a:extLst>
          </p:cNvPr>
          <p:cNvSpPr>
            <a:spLocks noGrp="1"/>
          </p:cNvSpPr>
          <p:nvPr>
            <p:ph type="title"/>
          </p:nvPr>
        </p:nvSpPr>
        <p:spPr>
          <a:xfrm>
            <a:off x="9282652" y="1804788"/>
            <a:ext cx="3173040" cy="3554612"/>
          </a:xfrm>
        </p:spPr>
        <p:txBody>
          <a:bodyPr>
            <a:normAutofit fontScale="90000"/>
          </a:bodyPr>
          <a:lstStyle/>
          <a:p>
            <a:r>
              <a:rPr lang="en-AU" sz="3600" dirty="0">
                <a:solidFill>
                  <a:schemeClr val="dk1"/>
                </a:solidFill>
                <a:latin typeface="Libre Franklin"/>
                <a:ea typeface="Libre Franklin"/>
                <a:cs typeface="Libre Franklin"/>
                <a:sym typeface="Libre Franklin"/>
              </a:rPr>
              <a:t>THE FIRST AFRICAN WILD DOGS COLLARED OUTSIDE OF PROTECTED AREAS </a:t>
            </a:r>
            <a:br>
              <a:rPr lang="en-AU" dirty="0"/>
            </a:br>
            <a:endParaRPr lang="en-NA" dirty="0"/>
          </a:p>
        </p:txBody>
      </p:sp>
      <p:pic>
        <p:nvPicPr>
          <p:cNvPr id="10" name="Google Shape;307;p19" descr="A group of dogs lying in the grass&#10;&#10;Description automatically generated">
            <a:extLst>
              <a:ext uri="{FF2B5EF4-FFF2-40B4-BE49-F238E27FC236}">
                <a16:creationId xmlns:a16="http://schemas.microsoft.com/office/drawing/2014/main" id="{DDB5D58F-CF8D-1C4B-8860-3846F92EB8E9}"/>
              </a:ext>
            </a:extLst>
          </p:cNvPr>
          <p:cNvPicPr preferRelativeResize="0"/>
          <p:nvPr/>
        </p:nvPicPr>
        <p:blipFill rotWithShape="1">
          <a:blip r:embed="rId4">
            <a:alphaModFix/>
          </a:blip>
          <a:srcRect l="29307" r="39242" b="-1"/>
          <a:stretch/>
        </p:blipFill>
        <p:spPr>
          <a:xfrm>
            <a:off x="2265515" y="442887"/>
            <a:ext cx="3462131" cy="5751713"/>
          </a:xfrm>
          <a:prstGeom prst="rect">
            <a:avLst/>
          </a:prstGeom>
          <a:noFill/>
          <a:ln>
            <a:noFill/>
          </a:ln>
        </p:spPr>
      </p:pic>
      <p:pic>
        <p:nvPicPr>
          <p:cNvPr id="11" name="Google Shape;308;p19" descr="A person petting a cat&#10;&#10;Description automatically generated">
            <a:extLst>
              <a:ext uri="{FF2B5EF4-FFF2-40B4-BE49-F238E27FC236}">
                <a16:creationId xmlns:a16="http://schemas.microsoft.com/office/drawing/2014/main" id="{6DDB7EEC-C107-D34D-8613-F1B97E7F1978}"/>
              </a:ext>
            </a:extLst>
          </p:cNvPr>
          <p:cNvPicPr preferRelativeResize="0"/>
          <p:nvPr/>
        </p:nvPicPr>
        <p:blipFill rotWithShape="1">
          <a:blip r:embed="rId5">
            <a:alphaModFix/>
          </a:blip>
          <a:srcRect l="11491" r="12121" b="-2"/>
          <a:stretch/>
        </p:blipFill>
        <p:spPr>
          <a:xfrm>
            <a:off x="5857601" y="442887"/>
            <a:ext cx="3295096" cy="5751713"/>
          </a:xfrm>
          <a:prstGeom prst="rect">
            <a:avLst/>
          </a:prstGeom>
          <a:noFill/>
          <a:ln>
            <a:noFill/>
          </a:ln>
        </p:spPr>
      </p:pic>
    </p:spTree>
    <p:extLst>
      <p:ext uri="{BB962C8B-B14F-4D97-AF65-F5344CB8AC3E}">
        <p14:creationId xmlns:p14="http://schemas.microsoft.com/office/powerpoint/2010/main" val="1053012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1" descr="ppt_strip_awd.JPG"/>
          <p:cNvPicPr preferRelativeResize="0"/>
          <p:nvPr/>
        </p:nvPicPr>
        <p:blipFill rotWithShape="1">
          <a:blip r:embed="rId3">
            <a:alphaModFix/>
          </a:blip>
          <a:srcRect/>
          <a:stretch/>
        </p:blipFill>
        <p:spPr>
          <a:xfrm>
            <a:off x="1524000" y="0"/>
            <a:ext cx="611560" cy="6858001"/>
          </a:xfrm>
          <a:prstGeom prst="rect">
            <a:avLst/>
          </a:prstGeom>
          <a:noFill/>
          <a:ln>
            <a:noFill/>
          </a:ln>
        </p:spPr>
      </p:pic>
      <p:pic>
        <p:nvPicPr>
          <p:cNvPr id="327" name="Google Shape;327;p21"/>
          <p:cNvPicPr preferRelativeResize="0"/>
          <p:nvPr/>
        </p:nvPicPr>
        <p:blipFill rotWithShape="1">
          <a:blip r:embed="rId4">
            <a:alphaModFix/>
          </a:blip>
          <a:srcRect/>
          <a:stretch/>
        </p:blipFill>
        <p:spPr>
          <a:xfrm>
            <a:off x="2381300" y="1981201"/>
            <a:ext cx="5657800" cy="4385644"/>
          </a:xfrm>
          <a:prstGeom prst="rect">
            <a:avLst/>
          </a:prstGeom>
          <a:noFill/>
          <a:ln>
            <a:noFill/>
          </a:ln>
        </p:spPr>
      </p:pic>
      <p:sp>
        <p:nvSpPr>
          <p:cNvPr id="2" name="Title 1">
            <a:extLst>
              <a:ext uri="{FF2B5EF4-FFF2-40B4-BE49-F238E27FC236}">
                <a16:creationId xmlns:a16="http://schemas.microsoft.com/office/drawing/2014/main" id="{2F84F6C2-4128-8C4A-805B-18B7B2DB8166}"/>
              </a:ext>
            </a:extLst>
          </p:cNvPr>
          <p:cNvSpPr>
            <a:spLocks noGrp="1"/>
          </p:cNvSpPr>
          <p:nvPr>
            <p:ph type="title"/>
          </p:nvPr>
        </p:nvSpPr>
        <p:spPr>
          <a:xfrm>
            <a:off x="2135560" y="196850"/>
            <a:ext cx="9601200" cy="1587500"/>
          </a:xfrm>
        </p:spPr>
        <p:txBody>
          <a:bodyPr>
            <a:normAutofit fontScale="90000"/>
          </a:bodyPr>
          <a:lstStyle/>
          <a:p>
            <a:r>
              <a:rPr lang="en-NA" dirty="0"/>
              <a:t>Assessing Home Range and Land Use Patterns of African Wild Dogs in the North-Eastern Kalahari, Namibia</a:t>
            </a:r>
          </a:p>
        </p:txBody>
      </p:sp>
      <p:sp>
        <p:nvSpPr>
          <p:cNvPr id="3" name="Text Placeholder 2">
            <a:extLst>
              <a:ext uri="{FF2B5EF4-FFF2-40B4-BE49-F238E27FC236}">
                <a16:creationId xmlns:a16="http://schemas.microsoft.com/office/drawing/2014/main" id="{5670F450-3F7A-5F4E-AC4E-2A3FDC0857FB}"/>
              </a:ext>
            </a:extLst>
          </p:cNvPr>
          <p:cNvSpPr>
            <a:spLocks noGrp="1"/>
          </p:cNvSpPr>
          <p:nvPr>
            <p:ph type="body" idx="1"/>
          </p:nvPr>
        </p:nvSpPr>
        <p:spPr>
          <a:xfrm>
            <a:off x="8826500" y="2959100"/>
            <a:ext cx="2336800" cy="723900"/>
          </a:xfrm>
        </p:spPr>
        <p:txBody>
          <a:bodyPr/>
          <a:lstStyle/>
          <a:p>
            <a:pPr marL="114300" indent="0">
              <a:buNone/>
            </a:pPr>
            <a:r>
              <a:rPr lang="en-NA" dirty="0"/>
              <a:t>Stella Emvula </a:t>
            </a:r>
          </a:p>
        </p:txBody>
      </p:sp>
      <p:pic>
        <p:nvPicPr>
          <p:cNvPr id="6" name="Picture 5">
            <a:extLst>
              <a:ext uri="{FF2B5EF4-FFF2-40B4-BE49-F238E27FC236}">
                <a16:creationId xmlns:a16="http://schemas.microsoft.com/office/drawing/2014/main" id="{6BD2391C-C712-2C4C-913F-760FCF1A90C4}"/>
              </a:ext>
            </a:extLst>
          </p:cNvPr>
          <p:cNvPicPr>
            <a:picLocks noChangeAspect="1"/>
          </p:cNvPicPr>
          <p:nvPr/>
        </p:nvPicPr>
        <p:blipFill>
          <a:blip r:embed="rId5"/>
          <a:stretch>
            <a:fillRect/>
          </a:stretch>
        </p:blipFill>
        <p:spPr>
          <a:xfrm>
            <a:off x="8375650" y="4174023"/>
            <a:ext cx="3238500" cy="1549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1828800" y="502568"/>
            <a:ext cx="8686800"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African Carnivore Guild</a:t>
            </a:r>
            <a:endParaRPr/>
          </a:p>
        </p:txBody>
      </p:sp>
      <p:pic>
        <p:nvPicPr>
          <p:cNvPr id="125" name="Google Shape;125;p3"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sp>
        <p:nvSpPr>
          <p:cNvPr id="126" name="Google Shape;126;p3"/>
          <p:cNvSpPr txBox="1"/>
          <p:nvPr/>
        </p:nvSpPr>
        <p:spPr>
          <a:xfrm>
            <a:off x="2351584" y="1628800"/>
            <a:ext cx="8164016" cy="4176464"/>
          </a:xfrm>
          <a:prstGeom prst="rect">
            <a:avLst/>
          </a:prstGeom>
          <a:noFill/>
          <a:ln>
            <a:noFill/>
          </a:ln>
        </p:spPr>
        <p:txBody>
          <a:bodyPr spcFirstLastPara="1" wrap="square" lIns="91425" tIns="45700" rIns="91425" bIns="45700" anchor="t" anchorCtr="0">
            <a:normAutofit/>
          </a:bodyPr>
          <a:lstStyle/>
          <a:p>
            <a:pPr marL="342900" marR="0" lvl="0" indent="-203200" algn="l" rtl="0">
              <a:spcBef>
                <a:spcPts val="0"/>
              </a:spcBef>
              <a:spcAft>
                <a:spcPts val="0"/>
              </a:spcAft>
              <a:buClr>
                <a:schemeClr val="accent1"/>
              </a:buClr>
              <a:buSzPts val="2200"/>
              <a:buFont typeface="Arial"/>
              <a:buNone/>
            </a:pPr>
            <a:endParaRPr sz="2200">
              <a:solidFill>
                <a:schemeClr val="dk2"/>
              </a:solidFill>
              <a:latin typeface="Libre Franklin"/>
              <a:ea typeface="Libre Franklin"/>
              <a:cs typeface="Libre Franklin"/>
              <a:sym typeface="Libre Franklin"/>
            </a:endParaRPr>
          </a:p>
        </p:txBody>
      </p:sp>
      <p:pic>
        <p:nvPicPr>
          <p:cNvPr id="127" name="Google Shape;127;p3" descr="cheetah.JPG"/>
          <p:cNvPicPr preferRelativeResize="0"/>
          <p:nvPr/>
        </p:nvPicPr>
        <p:blipFill rotWithShape="1">
          <a:blip r:embed="rId4">
            <a:alphaModFix/>
          </a:blip>
          <a:srcRect/>
          <a:stretch/>
        </p:blipFill>
        <p:spPr>
          <a:xfrm>
            <a:off x="8359071" y="5481188"/>
            <a:ext cx="1995433" cy="1213497"/>
          </a:xfrm>
          <a:prstGeom prst="rect">
            <a:avLst/>
          </a:prstGeom>
          <a:noFill/>
          <a:ln>
            <a:noFill/>
          </a:ln>
        </p:spPr>
      </p:pic>
      <p:pic>
        <p:nvPicPr>
          <p:cNvPr id="128" name="Google Shape;128;p3" descr="lion.JPG"/>
          <p:cNvPicPr preferRelativeResize="0"/>
          <p:nvPr/>
        </p:nvPicPr>
        <p:blipFill rotWithShape="1">
          <a:blip r:embed="rId5">
            <a:alphaModFix/>
          </a:blip>
          <a:srcRect/>
          <a:stretch/>
        </p:blipFill>
        <p:spPr>
          <a:xfrm>
            <a:off x="8688288" y="260648"/>
            <a:ext cx="1723880" cy="1240730"/>
          </a:xfrm>
          <a:prstGeom prst="rect">
            <a:avLst/>
          </a:prstGeom>
          <a:noFill/>
          <a:ln>
            <a:noFill/>
          </a:ln>
        </p:spPr>
      </p:pic>
      <p:pic>
        <p:nvPicPr>
          <p:cNvPr id="129" name="Google Shape;129;p3" descr="leopard1_flip.jpg"/>
          <p:cNvPicPr preferRelativeResize="0"/>
          <p:nvPr/>
        </p:nvPicPr>
        <p:blipFill rotWithShape="1">
          <a:blip r:embed="rId6">
            <a:alphaModFix/>
          </a:blip>
          <a:srcRect r="1845"/>
          <a:stretch/>
        </p:blipFill>
        <p:spPr>
          <a:xfrm>
            <a:off x="2372132" y="272836"/>
            <a:ext cx="1512168" cy="995924"/>
          </a:xfrm>
          <a:prstGeom prst="rect">
            <a:avLst/>
          </a:prstGeom>
          <a:noFill/>
          <a:ln>
            <a:noFill/>
          </a:ln>
        </p:spPr>
      </p:pic>
      <p:pic>
        <p:nvPicPr>
          <p:cNvPr id="130" name="Google Shape;130;p3" descr="spottedhyena.JPG"/>
          <p:cNvPicPr preferRelativeResize="0"/>
          <p:nvPr/>
        </p:nvPicPr>
        <p:blipFill rotWithShape="1">
          <a:blip r:embed="rId7">
            <a:alphaModFix/>
          </a:blip>
          <a:srcRect r="2499"/>
          <a:stretch/>
        </p:blipFill>
        <p:spPr>
          <a:xfrm>
            <a:off x="2444140" y="5639233"/>
            <a:ext cx="1368152" cy="1159725"/>
          </a:xfrm>
          <a:prstGeom prst="rect">
            <a:avLst/>
          </a:prstGeom>
          <a:noFill/>
          <a:ln>
            <a:noFill/>
          </a:ln>
        </p:spPr>
      </p:pic>
      <p:pic>
        <p:nvPicPr>
          <p:cNvPr id="131" name="Google Shape;131;p3" descr="brownhyena.JPG"/>
          <p:cNvPicPr preferRelativeResize="0"/>
          <p:nvPr/>
        </p:nvPicPr>
        <p:blipFill rotWithShape="1">
          <a:blip r:embed="rId8">
            <a:alphaModFix/>
          </a:blip>
          <a:srcRect b="4061"/>
          <a:stretch/>
        </p:blipFill>
        <p:spPr>
          <a:xfrm>
            <a:off x="4327333" y="5501736"/>
            <a:ext cx="1233277" cy="1287769"/>
          </a:xfrm>
          <a:prstGeom prst="rect">
            <a:avLst/>
          </a:prstGeom>
          <a:noFill/>
          <a:ln>
            <a:noFill/>
          </a:ln>
        </p:spPr>
      </p:pic>
      <p:pic>
        <p:nvPicPr>
          <p:cNvPr id="132" name="Google Shape;132;p3" descr="Painteddog.JPG"/>
          <p:cNvPicPr preferRelativeResize="0"/>
          <p:nvPr/>
        </p:nvPicPr>
        <p:blipFill rotWithShape="1">
          <a:blip r:embed="rId9">
            <a:alphaModFix/>
          </a:blip>
          <a:srcRect/>
          <a:stretch/>
        </p:blipFill>
        <p:spPr>
          <a:xfrm>
            <a:off x="6127532" y="5491461"/>
            <a:ext cx="1656184" cy="1286802"/>
          </a:xfrm>
          <a:prstGeom prst="rect">
            <a:avLst/>
          </a:prstGeom>
          <a:noFill/>
          <a:ln>
            <a:noFill/>
          </a:ln>
        </p:spPr>
      </p:pic>
      <p:grpSp>
        <p:nvGrpSpPr>
          <p:cNvPr id="133" name="Google Shape;133;p3"/>
          <p:cNvGrpSpPr/>
          <p:nvPr/>
        </p:nvGrpSpPr>
        <p:grpSpPr>
          <a:xfrm>
            <a:off x="2548880" y="1463427"/>
            <a:ext cx="7867600" cy="4173897"/>
            <a:chOff x="0" y="1283"/>
            <a:chExt cx="7867600" cy="4173897"/>
          </a:xfrm>
        </p:grpSpPr>
        <p:sp>
          <p:nvSpPr>
            <p:cNvPr id="134" name="Google Shape;134;p3"/>
            <p:cNvSpPr/>
            <p:nvPr/>
          </p:nvSpPr>
          <p:spPr>
            <a:xfrm>
              <a:off x="0" y="1283"/>
              <a:ext cx="7867600" cy="1002434"/>
            </a:xfrm>
            <a:prstGeom prst="roundRect">
              <a:avLst>
                <a:gd name="adj" fmla="val 16667"/>
              </a:avLst>
            </a:prstGeom>
            <a:solidFill>
              <a:srgbClr val="8C8D8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txBox="1"/>
            <p:nvPr/>
          </p:nvSpPr>
          <p:spPr>
            <a:xfrm>
              <a:off x="48935" y="50218"/>
              <a:ext cx="7769730" cy="904564"/>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Libre Franklin"/>
                <a:buNone/>
              </a:pPr>
              <a:r>
                <a:rPr lang="en-AU" sz="1900">
                  <a:solidFill>
                    <a:schemeClr val="lt1"/>
                  </a:solidFill>
                  <a:latin typeface="Libre Franklin"/>
                  <a:ea typeface="Libre Franklin"/>
                  <a:cs typeface="Libre Franklin"/>
                  <a:sym typeface="Libre Franklin"/>
                </a:rPr>
                <a:t>The African continent supports a vast array of sympatric large carnivores</a:t>
              </a:r>
              <a:endParaRPr sz="1900">
                <a:solidFill>
                  <a:schemeClr val="lt1"/>
                </a:solidFill>
                <a:latin typeface="Libre Franklin"/>
                <a:ea typeface="Libre Franklin"/>
                <a:cs typeface="Libre Franklin"/>
                <a:sym typeface="Libre Franklin"/>
              </a:endParaRPr>
            </a:p>
          </p:txBody>
        </p:sp>
        <p:sp>
          <p:nvSpPr>
            <p:cNvPr id="136" name="Google Shape;136;p3"/>
            <p:cNvSpPr/>
            <p:nvPr/>
          </p:nvSpPr>
          <p:spPr>
            <a:xfrm>
              <a:off x="0" y="1058437"/>
              <a:ext cx="7867600" cy="1002434"/>
            </a:xfrm>
            <a:prstGeom prst="roundRect">
              <a:avLst>
                <a:gd name="adj" fmla="val 16667"/>
              </a:avLst>
            </a:prstGeom>
            <a:solidFill>
              <a:srgbClr val="8C8D8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txBox="1"/>
            <p:nvPr/>
          </p:nvSpPr>
          <p:spPr>
            <a:xfrm>
              <a:off x="48935" y="1107372"/>
              <a:ext cx="7769730" cy="904564"/>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Libre Franklin"/>
                <a:buNone/>
              </a:pPr>
              <a:r>
                <a:rPr lang="en-AU" sz="1900">
                  <a:solidFill>
                    <a:schemeClr val="lt1"/>
                  </a:solidFill>
                  <a:latin typeface="Libre Franklin"/>
                  <a:ea typeface="Libre Franklin"/>
                  <a:cs typeface="Libre Franklin"/>
                  <a:sym typeface="Libre Franklin"/>
                </a:rPr>
                <a:t>Important for biodiversity, culture significance, tourism</a:t>
              </a:r>
              <a:endParaRPr sz="1900">
                <a:solidFill>
                  <a:schemeClr val="lt1"/>
                </a:solidFill>
                <a:latin typeface="Libre Franklin"/>
                <a:ea typeface="Libre Franklin"/>
                <a:cs typeface="Libre Franklin"/>
                <a:sym typeface="Libre Franklin"/>
              </a:endParaRPr>
            </a:p>
          </p:txBody>
        </p:sp>
        <p:sp>
          <p:nvSpPr>
            <p:cNvPr id="138" name="Google Shape;138;p3"/>
            <p:cNvSpPr/>
            <p:nvPr/>
          </p:nvSpPr>
          <p:spPr>
            <a:xfrm>
              <a:off x="0" y="2115592"/>
              <a:ext cx="7867600" cy="1002434"/>
            </a:xfrm>
            <a:prstGeom prst="roundRect">
              <a:avLst>
                <a:gd name="adj" fmla="val 16667"/>
              </a:avLst>
            </a:prstGeom>
            <a:solidFill>
              <a:srgbClr val="8C8D8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txBox="1"/>
            <p:nvPr/>
          </p:nvSpPr>
          <p:spPr>
            <a:xfrm>
              <a:off x="48935" y="2164527"/>
              <a:ext cx="7769730" cy="904564"/>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Libre Franklin"/>
                <a:buNone/>
              </a:pPr>
              <a:r>
                <a:rPr lang="en-AU" sz="1900">
                  <a:solidFill>
                    <a:schemeClr val="lt1"/>
                  </a:solidFill>
                  <a:latin typeface="Libre Franklin"/>
                  <a:ea typeface="Libre Franklin"/>
                  <a:cs typeface="Libre Franklin"/>
                  <a:sym typeface="Libre Franklin"/>
                </a:rPr>
                <a:t>Similar composition of threatened carnivores across Africa</a:t>
              </a:r>
              <a:endParaRPr sz="1900">
                <a:solidFill>
                  <a:schemeClr val="lt1"/>
                </a:solidFill>
                <a:latin typeface="Libre Franklin"/>
                <a:ea typeface="Libre Franklin"/>
                <a:cs typeface="Libre Franklin"/>
                <a:sym typeface="Libre Franklin"/>
              </a:endParaRPr>
            </a:p>
          </p:txBody>
        </p:sp>
        <p:sp>
          <p:nvSpPr>
            <p:cNvPr id="140" name="Google Shape;140;p3"/>
            <p:cNvSpPr/>
            <p:nvPr/>
          </p:nvSpPr>
          <p:spPr>
            <a:xfrm>
              <a:off x="0" y="3172746"/>
              <a:ext cx="7867600" cy="1002434"/>
            </a:xfrm>
            <a:prstGeom prst="roundRect">
              <a:avLst>
                <a:gd name="adj" fmla="val 16667"/>
              </a:avLst>
            </a:prstGeom>
            <a:solidFill>
              <a:srgbClr val="8C8D8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txBox="1"/>
            <p:nvPr/>
          </p:nvSpPr>
          <p:spPr>
            <a:xfrm>
              <a:off x="48935" y="3221681"/>
              <a:ext cx="7769730" cy="904564"/>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Libre Franklin"/>
                <a:buNone/>
              </a:pPr>
              <a:r>
                <a:rPr lang="en-AU" sz="1900">
                  <a:solidFill>
                    <a:schemeClr val="lt1"/>
                  </a:solidFill>
                  <a:latin typeface="Libre Franklin"/>
                  <a:ea typeface="Libre Franklin"/>
                  <a:cs typeface="Libre Franklin"/>
                  <a:sym typeface="Libre Franklin"/>
                </a:rPr>
                <a:t>Ethiopian wolf, African wild dog, cheetah and lion were identified as being in crisis                                                (Ray et al. 2005; Ripple et al. 2014; Winterbach et al. 2012; IUCN 2009, 2017).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26;p21" descr="ppt_strip_awd.JPG">
            <a:extLst>
              <a:ext uri="{FF2B5EF4-FFF2-40B4-BE49-F238E27FC236}">
                <a16:creationId xmlns:a16="http://schemas.microsoft.com/office/drawing/2014/main" id="{65EE1B5E-6898-5348-9826-E8A30398D6D5}"/>
              </a:ext>
            </a:extLst>
          </p:cNvPr>
          <p:cNvPicPr preferRelativeResize="0"/>
          <p:nvPr/>
        </p:nvPicPr>
        <p:blipFill rotWithShape="1">
          <a:blip r:embed="rId2">
            <a:alphaModFix/>
          </a:blip>
          <a:srcRect/>
          <a:stretch/>
        </p:blipFill>
        <p:spPr>
          <a:xfrm>
            <a:off x="1524000" y="0"/>
            <a:ext cx="611560" cy="6858001"/>
          </a:xfrm>
          <a:prstGeom prst="rect">
            <a:avLst/>
          </a:prstGeom>
          <a:noFill/>
          <a:ln>
            <a:noFill/>
          </a:ln>
        </p:spPr>
      </p:pic>
      <p:pic>
        <p:nvPicPr>
          <p:cNvPr id="9" name="Picture 8">
            <a:extLst>
              <a:ext uri="{FF2B5EF4-FFF2-40B4-BE49-F238E27FC236}">
                <a16:creationId xmlns:a16="http://schemas.microsoft.com/office/drawing/2014/main" id="{A81EF632-6548-DC44-AEC6-6005DFA8A293}"/>
              </a:ext>
            </a:extLst>
          </p:cNvPr>
          <p:cNvPicPr>
            <a:picLocks noChangeAspect="1"/>
          </p:cNvPicPr>
          <p:nvPr/>
        </p:nvPicPr>
        <p:blipFill>
          <a:blip r:embed="rId3"/>
          <a:stretch>
            <a:fillRect/>
          </a:stretch>
        </p:blipFill>
        <p:spPr>
          <a:xfrm>
            <a:off x="2302933" y="0"/>
            <a:ext cx="9694333" cy="6858000"/>
          </a:xfrm>
          <a:prstGeom prst="rect">
            <a:avLst/>
          </a:prstGeom>
        </p:spPr>
      </p:pic>
    </p:spTree>
    <p:extLst>
      <p:ext uri="{BB962C8B-B14F-4D97-AF65-F5344CB8AC3E}">
        <p14:creationId xmlns:p14="http://schemas.microsoft.com/office/powerpoint/2010/main" val="3998360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26;p21" descr="ppt_strip_awd.JPG">
            <a:extLst>
              <a:ext uri="{FF2B5EF4-FFF2-40B4-BE49-F238E27FC236}">
                <a16:creationId xmlns:a16="http://schemas.microsoft.com/office/drawing/2014/main" id="{65EE1B5E-6898-5348-9826-E8A30398D6D5}"/>
              </a:ext>
            </a:extLst>
          </p:cNvPr>
          <p:cNvPicPr preferRelativeResize="0"/>
          <p:nvPr/>
        </p:nvPicPr>
        <p:blipFill rotWithShape="1">
          <a:blip r:embed="rId2">
            <a:alphaModFix/>
          </a:blip>
          <a:srcRect/>
          <a:stretch/>
        </p:blipFill>
        <p:spPr>
          <a:xfrm>
            <a:off x="1524000" y="0"/>
            <a:ext cx="611560" cy="6858001"/>
          </a:xfrm>
          <a:prstGeom prst="rect">
            <a:avLst/>
          </a:prstGeom>
          <a:noFill/>
          <a:ln>
            <a:noFill/>
          </a:ln>
        </p:spPr>
      </p:pic>
      <p:pic>
        <p:nvPicPr>
          <p:cNvPr id="3" name="Picture 2">
            <a:extLst>
              <a:ext uri="{FF2B5EF4-FFF2-40B4-BE49-F238E27FC236}">
                <a16:creationId xmlns:a16="http://schemas.microsoft.com/office/drawing/2014/main" id="{DB18CB16-5BBC-1F46-9308-C3690B60E44B}"/>
              </a:ext>
            </a:extLst>
          </p:cNvPr>
          <p:cNvPicPr>
            <a:picLocks noChangeAspect="1"/>
          </p:cNvPicPr>
          <p:nvPr/>
        </p:nvPicPr>
        <p:blipFill>
          <a:blip r:embed="rId3"/>
          <a:stretch>
            <a:fillRect/>
          </a:stretch>
        </p:blipFill>
        <p:spPr>
          <a:xfrm>
            <a:off x="2365340" y="0"/>
            <a:ext cx="9645719" cy="6858000"/>
          </a:xfrm>
          <a:prstGeom prst="rect">
            <a:avLst/>
          </a:prstGeom>
        </p:spPr>
      </p:pic>
    </p:spTree>
    <p:extLst>
      <p:ext uri="{BB962C8B-B14F-4D97-AF65-F5344CB8AC3E}">
        <p14:creationId xmlns:p14="http://schemas.microsoft.com/office/powerpoint/2010/main" val="1948233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26;p21" descr="ppt_strip_awd.JPG">
            <a:extLst>
              <a:ext uri="{FF2B5EF4-FFF2-40B4-BE49-F238E27FC236}">
                <a16:creationId xmlns:a16="http://schemas.microsoft.com/office/drawing/2014/main" id="{65EE1B5E-6898-5348-9826-E8A30398D6D5}"/>
              </a:ext>
            </a:extLst>
          </p:cNvPr>
          <p:cNvPicPr preferRelativeResize="0"/>
          <p:nvPr/>
        </p:nvPicPr>
        <p:blipFill rotWithShape="1">
          <a:blip r:embed="rId2">
            <a:alphaModFix/>
          </a:blip>
          <a:srcRect/>
          <a:stretch/>
        </p:blipFill>
        <p:spPr>
          <a:xfrm>
            <a:off x="1524000" y="0"/>
            <a:ext cx="611560" cy="6858001"/>
          </a:xfrm>
          <a:prstGeom prst="rect">
            <a:avLst/>
          </a:prstGeom>
          <a:noFill/>
          <a:ln>
            <a:noFill/>
          </a:ln>
        </p:spPr>
      </p:pic>
      <p:pic>
        <p:nvPicPr>
          <p:cNvPr id="4" name="Picture 3">
            <a:extLst>
              <a:ext uri="{FF2B5EF4-FFF2-40B4-BE49-F238E27FC236}">
                <a16:creationId xmlns:a16="http://schemas.microsoft.com/office/drawing/2014/main" id="{139539BB-C818-1D47-8388-8161924B19A7}"/>
              </a:ext>
            </a:extLst>
          </p:cNvPr>
          <p:cNvPicPr>
            <a:picLocks noChangeAspect="1"/>
          </p:cNvPicPr>
          <p:nvPr/>
        </p:nvPicPr>
        <p:blipFill>
          <a:blip r:embed="rId3"/>
          <a:stretch>
            <a:fillRect/>
          </a:stretch>
        </p:blipFill>
        <p:spPr>
          <a:xfrm>
            <a:off x="2321737" y="0"/>
            <a:ext cx="9707526" cy="6858000"/>
          </a:xfrm>
          <a:prstGeom prst="rect">
            <a:avLst/>
          </a:prstGeom>
        </p:spPr>
      </p:pic>
    </p:spTree>
    <p:extLst>
      <p:ext uri="{BB962C8B-B14F-4D97-AF65-F5344CB8AC3E}">
        <p14:creationId xmlns:p14="http://schemas.microsoft.com/office/powerpoint/2010/main" val="1507224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26;p21" descr="ppt_strip_awd.JPG">
            <a:extLst>
              <a:ext uri="{FF2B5EF4-FFF2-40B4-BE49-F238E27FC236}">
                <a16:creationId xmlns:a16="http://schemas.microsoft.com/office/drawing/2014/main" id="{65EE1B5E-6898-5348-9826-E8A30398D6D5}"/>
              </a:ext>
            </a:extLst>
          </p:cNvPr>
          <p:cNvPicPr preferRelativeResize="0"/>
          <p:nvPr/>
        </p:nvPicPr>
        <p:blipFill rotWithShape="1">
          <a:blip r:embed="rId2">
            <a:alphaModFix/>
          </a:blip>
          <a:srcRect/>
          <a:stretch/>
        </p:blipFill>
        <p:spPr>
          <a:xfrm>
            <a:off x="1524000" y="0"/>
            <a:ext cx="611560" cy="6858001"/>
          </a:xfrm>
          <a:prstGeom prst="rect">
            <a:avLst/>
          </a:prstGeom>
          <a:noFill/>
          <a:ln>
            <a:noFill/>
          </a:ln>
        </p:spPr>
      </p:pic>
      <p:pic>
        <p:nvPicPr>
          <p:cNvPr id="4" name="Picture 3">
            <a:extLst>
              <a:ext uri="{FF2B5EF4-FFF2-40B4-BE49-F238E27FC236}">
                <a16:creationId xmlns:a16="http://schemas.microsoft.com/office/drawing/2014/main" id="{D9B33B6D-3DFF-2342-B34D-8296D17FFC92}"/>
              </a:ext>
            </a:extLst>
          </p:cNvPr>
          <p:cNvPicPr>
            <a:picLocks noChangeAspect="1"/>
          </p:cNvPicPr>
          <p:nvPr/>
        </p:nvPicPr>
        <p:blipFill>
          <a:blip r:embed="rId3"/>
          <a:stretch>
            <a:fillRect/>
          </a:stretch>
        </p:blipFill>
        <p:spPr>
          <a:xfrm>
            <a:off x="2331334" y="0"/>
            <a:ext cx="9713731" cy="6858000"/>
          </a:xfrm>
          <a:prstGeom prst="rect">
            <a:avLst/>
          </a:prstGeom>
        </p:spPr>
      </p:pic>
    </p:spTree>
    <p:extLst>
      <p:ext uri="{BB962C8B-B14F-4D97-AF65-F5344CB8AC3E}">
        <p14:creationId xmlns:p14="http://schemas.microsoft.com/office/powerpoint/2010/main" val="3841567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26;p21" descr="ppt_strip_awd.JPG">
            <a:extLst>
              <a:ext uri="{FF2B5EF4-FFF2-40B4-BE49-F238E27FC236}">
                <a16:creationId xmlns:a16="http://schemas.microsoft.com/office/drawing/2014/main" id="{65EE1B5E-6898-5348-9826-E8A30398D6D5}"/>
              </a:ext>
            </a:extLst>
          </p:cNvPr>
          <p:cNvPicPr preferRelativeResize="0"/>
          <p:nvPr/>
        </p:nvPicPr>
        <p:blipFill rotWithShape="1">
          <a:blip r:embed="rId2">
            <a:alphaModFix/>
          </a:blip>
          <a:srcRect/>
          <a:stretch/>
        </p:blipFill>
        <p:spPr>
          <a:xfrm>
            <a:off x="1524000" y="0"/>
            <a:ext cx="611560" cy="6858001"/>
          </a:xfrm>
          <a:prstGeom prst="rect">
            <a:avLst/>
          </a:prstGeom>
          <a:noFill/>
          <a:ln>
            <a:noFill/>
          </a:ln>
        </p:spPr>
      </p:pic>
      <p:pic>
        <p:nvPicPr>
          <p:cNvPr id="3" name="Picture 2">
            <a:extLst>
              <a:ext uri="{FF2B5EF4-FFF2-40B4-BE49-F238E27FC236}">
                <a16:creationId xmlns:a16="http://schemas.microsoft.com/office/drawing/2014/main" id="{DF6B774E-6A99-4F44-8D5E-E4F9EBA446BB}"/>
              </a:ext>
            </a:extLst>
          </p:cNvPr>
          <p:cNvPicPr>
            <a:picLocks noChangeAspect="1"/>
          </p:cNvPicPr>
          <p:nvPr/>
        </p:nvPicPr>
        <p:blipFill>
          <a:blip r:embed="rId3"/>
          <a:stretch>
            <a:fillRect/>
          </a:stretch>
        </p:blipFill>
        <p:spPr>
          <a:xfrm>
            <a:off x="2398141" y="0"/>
            <a:ext cx="9656318" cy="6858000"/>
          </a:xfrm>
          <a:prstGeom prst="rect">
            <a:avLst/>
          </a:prstGeom>
        </p:spPr>
      </p:pic>
    </p:spTree>
    <p:extLst>
      <p:ext uri="{BB962C8B-B14F-4D97-AF65-F5344CB8AC3E}">
        <p14:creationId xmlns:p14="http://schemas.microsoft.com/office/powerpoint/2010/main" val="114595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26;p21" descr="ppt_strip_awd.JPG">
            <a:extLst>
              <a:ext uri="{FF2B5EF4-FFF2-40B4-BE49-F238E27FC236}">
                <a16:creationId xmlns:a16="http://schemas.microsoft.com/office/drawing/2014/main" id="{DF214B0D-B601-9644-AE91-AB37B69EBB7A}"/>
              </a:ext>
            </a:extLst>
          </p:cNvPr>
          <p:cNvPicPr preferRelativeResize="0"/>
          <p:nvPr/>
        </p:nvPicPr>
        <p:blipFill rotWithShape="1">
          <a:blip r:embed="rId2">
            <a:alphaModFix/>
          </a:blip>
          <a:srcRect/>
          <a:stretch/>
        </p:blipFill>
        <p:spPr>
          <a:xfrm>
            <a:off x="1524000" y="0"/>
            <a:ext cx="611560" cy="6858001"/>
          </a:xfrm>
          <a:prstGeom prst="rect">
            <a:avLst/>
          </a:prstGeom>
          <a:noFill/>
          <a:ln>
            <a:noFill/>
          </a:ln>
        </p:spPr>
      </p:pic>
      <p:pic>
        <p:nvPicPr>
          <p:cNvPr id="9" name="Picture 8">
            <a:extLst>
              <a:ext uri="{FF2B5EF4-FFF2-40B4-BE49-F238E27FC236}">
                <a16:creationId xmlns:a16="http://schemas.microsoft.com/office/drawing/2014/main" id="{F3FDA2B0-7772-BC4E-A75F-36BD4B9323D5}"/>
              </a:ext>
            </a:extLst>
          </p:cNvPr>
          <p:cNvPicPr>
            <a:picLocks noChangeAspect="1"/>
          </p:cNvPicPr>
          <p:nvPr/>
        </p:nvPicPr>
        <p:blipFill>
          <a:blip r:embed="rId3"/>
          <a:stretch>
            <a:fillRect/>
          </a:stretch>
        </p:blipFill>
        <p:spPr>
          <a:xfrm>
            <a:off x="2399118" y="0"/>
            <a:ext cx="9654363" cy="6858000"/>
          </a:xfrm>
          <a:prstGeom prst="rect">
            <a:avLst/>
          </a:prstGeom>
        </p:spPr>
      </p:pic>
    </p:spTree>
    <p:extLst>
      <p:ext uri="{BB962C8B-B14F-4D97-AF65-F5344CB8AC3E}">
        <p14:creationId xmlns:p14="http://schemas.microsoft.com/office/powerpoint/2010/main" val="825198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26;p21" descr="ppt_strip_awd.JPG">
            <a:extLst>
              <a:ext uri="{FF2B5EF4-FFF2-40B4-BE49-F238E27FC236}">
                <a16:creationId xmlns:a16="http://schemas.microsoft.com/office/drawing/2014/main" id="{DF214B0D-B601-9644-AE91-AB37B69EBB7A}"/>
              </a:ext>
            </a:extLst>
          </p:cNvPr>
          <p:cNvPicPr preferRelativeResize="0"/>
          <p:nvPr/>
        </p:nvPicPr>
        <p:blipFill rotWithShape="1">
          <a:blip r:embed="rId2">
            <a:alphaModFix/>
          </a:blip>
          <a:srcRect/>
          <a:stretch/>
        </p:blipFill>
        <p:spPr>
          <a:xfrm>
            <a:off x="1524000" y="0"/>
            <a:ext cx="611560" cy="6858001"/>
          </a:xfrm>
          <a:prstGeom prst="rect">
            <a:avLst/>
          </a:prstGeom>
          <a:noFill/>
          <a:ln>
            <a:noFill/>
          </a:ln>
        </p:spPr>
      </p:pic>
      <p:pic>
        <p:nvPicPr>
          <p:cNvPr id="3" name="Picture 2">
            <a:extLst>
              <a:ext uri="{FF2B5EF4-FFF2-40B4-BE49-F238E27FC236}">
                <a16:creationId xmlns:a16="http://schemas.microsoft.com/office/drawing/2014/main" id="{FC8C6F05-EC94-474B-8C99-9A29A2AEE7EE}"/>
              </a:ext>
            </a:extLst>
          </p:cNvPr>
          <p:cNvPicPr>
            <a:picLocks noChangeAspect="1"/>
          </p:cNvPicPr>
          <p:nvPr/>
        </p:nvPicPr>
        <p:blipFill>
          <a:blip r:embed="rId3"/>
          <a:stretch>
            <a:fillRect/>
          </a:stretch>
        </p:blipFill>
        <p:spPr>
          <a:xfrm>
            <a:off x="2385359" y="0"/>
            <a:ext cx="9681882" cy="6858000"/>
          </a:xfrm>
          <a:prstGeom prst="rect">
            <a:avLst/>
          </a:prstGeom>
        </p:spPr>
      </p:pic>
    </p:spTree>
    <p:extLst>
      <p:ext uri="{BB962C8B-B14F-4D97-AF65-F5344CB8AC3E}">
        <p14:creationId xmlns:p14="http://schemas.microsoft.com/office/powerpoint/2010/main" val="1812725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geolocation&#10;&#10;Description automatically generated">
            <a:extLst>
              <a:ext uri="{FF2B5EF4-FFF2-40B4-BE49-F238E27FC236}">
                <a16:creationId xmlns:a16="http://schemas.microsoft.com/office/drawing/2014/main" id="{6A4AD62B-E01E-DB8A-6E01-AD8A280E829C}"/>
              </a:ext>
            </a:extLst>
          </p:cNvPr>
          <p:cNvPicPr>
            <a:picLocks noChangeAspect="1"/>
          </p:cNvPicPr>
          <p:nvPr/>
        </p:nvPicPr>
        <p:blipFill>
          <a:blip r:embed="rId2"/>
          <a:stretch>
            <a:fillRect/>
          </a:stretch>
        </p:blipFill>
        <p:spPr>
          <a:xfrm>
            <a:off x="2336849" y="244879"/>
            <a:ext cx="9032967" cy="6368241"/>
          </a:xfrm>
          <a:prstGeom prst="rect">
            <a:avLst/>
          </a:prstGeom>
        </p:spPr>
      </p:pic>
      <p:pic>
        <p:nvPicPr>
          <p:cNvPr id="6" name="Content Placeholder 3" descr="ppt_strip_awd.JPG">
            <a:extLst>
              <a:ext uri="{FF2B5EF4-FFF2-40B4-BE49-F238E27FC236}">
                <a16:creationId xmlns:a16="http://schemas.microsoft.com/office/drawing/2014/main" id="{342E8CBF-96EA-6700-5F36-64DE53281221}"/>
              </a:ext>
            </a:extLst>
          </p:cNvPr>
          <p:cNvPicPr>
            <a:picLocks noChangeAspect="1"/>
          </p:cNvPicPr>
          <p:nvPr/>
        </p:nvPicPr>
        <p:blipFill>
          <a:blip r:embed="rId3" cstate="print"/>
          <a:stretch>
            <a:fillRect/>
          </a:stretch>
        </p:blipFill>
        <p:spPr>
          <a:xfrm>
            <a:off x="1184790" y="0"/>
            <a:ext cx="611560" cy="6858001"/>
          </a:xfrm>
          <a:prstGeom prst="rect">
            <a:avLst/>
          </a:prstGeom>
        </p:spPr>
      </p:pic>
    </p:spTree>
    <p:extLst>
      <p:ext uri="{BB962C8B-B14F-4D97-AF65-F5344CB8AC3E}">
        <p14:creationId xmlns:p14="http://schemas.microsoft.com/office/powerpoint/2010/main" val="711755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4620-4AF1-C931-DE56-2D90FEB3939F}"/>
            </a:ext>
          </a:extLst>
        </p:cNvPr>
        <p:cNvGrpSpPr/>
        <p:nvPr/>
      </p:nvGrpSpPr>
      <p:grpSpPr>
        <a:xfrm>
          <a:off x="0" y="0"/>
          <a:ext cx="0" cy="0"/>
          <a:chOff x="0" y="0"/>
          <a:chExt cx="0" cy="0"/>
        </a:xfrm>
      </p:grpSpPr>
      <p:pic>
        <p:nvPicPr>
          <p:cNvPr id="6" name="Content Placeholder 3" descr="ppt_strip_awd.JPG">
            <a:extLst>
              <a:ext uri="{FF2B5EF4-FFF2-40B4-BE49-F238E27FC236}">
                <a16:creationId xmlns:a16="http://schemas.microsoft.com/office/drawing/2014/main" id="{36F26265-594A-0015-C617-18E787D517B0}"/>
              </a:ext>
            </a:extLst>
          </p:cNvPr>
          <p:cNvPicPr>
            <a:picLocks noChangeAspect="1"/>
          </p:cNvPicPr>
          <p:nvPr/>
        </p:nvPicPr>
        <p:blipFill>
          <a:blip r:embed="rId2" cstate="print"/>
          <a:stretch>
            <a:fillRect/>
          </a:stretch>
        </p:blipFill>
        <p:spPr>
          <a:xfrm>
            <a:off x="1184790" y="0"/>
            <a:ext cx="611560" cy="6858001"/>
          </a:xfrm>
          <a:prstGeom prst="rect">
            <a:avLst/>
          </a:prstGeom>
        </p:spPr>
      </p:pic>
      <p:pic>
        <p:nvPicPr>
          <p:cNvPr id="3" name="Picture 2">
            <a:extLst>
              <a:ext uri="{FF2B5EF4-FFF2-40B4-BE49-F238E27FC236}">
                <a16:creationId xmlns:a16="http://schemas.microsoft.com/office/drawing/2014/main" id="{CD55BA8A-C231-EDA3-0060-BD92D3DE680F}"/>
              </a:ext>
            </a:extLst>
          </p:cNvPr>
          <p:cNvPicPr>
            <a:picLocks noChangeAspect="1"/>
          </p:cNvPicPr>
          <p:nvPr/>
        </p:nvPicPr>
        <p:blipFill>
          <a:blip r:embed="rId3"/>
          <a:stretch>
            <a:fillRect/>
          </a:stretch>
        </p:blipFill>
        <p:spPr>
          <a:xfrm>
            <a:off x="1796350" y="113390"/>
            <a:ext cx="5498757" cy="3093051"/>
          </a:xfrm>
          <a:prstGeom prst="rect">
            <a:avLst/>
          </a:prstGeom>
        </p:spPr>
      </p:pic>
      <p:pic>
        <p:nvPicPr>
          <p:cNvPr id="7" name="Picture 6">
            <a:extLst>
              <a:ext uri="{FF2B5EF4-FFF2-40B4-BE49-F238E27FC236}">
                <a16:creationId xmlns:a16="http://schemas.microsoft.com/office/drawing/2014/main" id="{810EBC08-E459-C887-A682-A969F0E344B5}"/>
              </a:ext>
            </a:extLst>
          </p:cNvPr>
          <p:cNvPicPr>
            <a:picLocks noChangeAspect="1"/>
          </p:cNvPicPr>
          <p:nvPr/>
        </p:nvPicPr>
        <p:blipFill>
          <a:blip r:embed="rId4"/>
          <a:stretch>
            <a:fillRect/>
          </a:stretch>
        </p:blipFill>
        <p:spPr>
          <a:xfrm>
            <a:off x="1796350" y="3206440"/>
            <a:ext cx="5926623" cy="3333725"/>
          </a:xfrm>
          <a:prstGeom prst="rect">
            <a:avLst/>
          </a:prstGeom>
        </p:spPr>
      </p:pic>
      <p:pic>
        <p:nvPicPr>
          <p:cNvPr id="9" name="Picture 8" descr="A group of hyenas in a field&#10;&#10;AI-generated content may be incorrect.">
            <a:extLst>
              <a:ext uri="{FF2B5EF4-FFF2-40B4-BE49-F238E27FC236}">
                <a16:creationId xmlns:a16="http://schemas.microsoft.com/office/drawing/2014/main" id="{6A09C84F-9256-59B1-D386-865BF8B4FB05}"/>
              </a:ext>
            </a:extLst>
          </p:cNvPr>
          <p:cNvPicPr>
            <a:picLocks noChangeAspect="1"/>
          </p:cNvPicPr>
          <p:nvPr/>
        </p:nvPicPr>
        <p:blipFill>
          <a:blip r:embed="rId5"/>
          <a:stretch>
            <a:fillRect/>
          </a:stretch>
        </p:blipFill>
        <p:spPr>
          <a:xfrm>
            <a:off x="5814407" y="113390"/>
            <a:ext cx="6290080" cy="3538170"/>
          </a:xfrm>
          <a:prstGeom prst="rect">
            <a:avLst/>
          </a:prstGeom>
        </p:spPr>
      </p:pic>
      <p:pic>
        <p:nvPicPr>
          <p:cNvPr id="11" name="Picture 10" descr="A group of wild dogs in a field&#10;&#10;AI-generated content may be incorrect.">
            <a:extLst>
              <a:ext uri="{FF2B5EF4-FFF2-40B4-BE49-F238E27FC236}">
                <a16:creationId xmlns:a16="http://schemas.microsoft.com/office/drawing/2014/main" id="{E71EB382-AC6F-C429-D419-1469BCE6069F}"/>
              </a:ext>
            </a:extLst>
          </p:cNvPr>
          <p:cNvPicPr>
            <a:picLocks noChangeAspect="1"/>
          </p:cNvPicPr>
          <p:nvPr/>
        </p:nvPicPr>
        <p:blipFill>
          <a:blip r:embed="rId6"/>
          <a:stretch>
            <a:fillRect/>
          </a:stretch>
        </p:blipFill>
        <p:spPr>
          <a:xfrm>
            <a:off x="6973687" y="3651560"/>
            <a:ext cx="5130800" cy="2886075"/>
          </a:xfrm>
          <a:prstGeom prst="rect">
            <a:avLst/>
          </a:prstGeom>
        </p:spPr>
      </p:pic>
    </p:spTree>
    <p:extLst>
      <p:ext uri="{BB962C8B-B14F-4D97-AF65-F5344CB8AC3E}">
        <p14:creationId xmlns:p14="http://schemas.microsoft.com/office/powerpoint/2010/main" val="656183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a:extLst>
            <a:ext uri="{FF2B5EF4-FFF2-40B4-BE49-F238E27FC236}">
              <a16:creationId xmlns:a16="http://schemas.microsoft.com/office/drawing/2014/main" id="{345ED0A2-FB91-8866-D65D-6005B042E624}"/>
            </a:ext>
          </a:extLst>
        </p:cNvPr>
        <p:cNvGrpSpPr/>
        <p:nvPr/>
      </p:nvGrpSpPr>
      <p:grpSpPr>
        <a:xfrm>
          <a:off x="0" y="0"/>
          <a:ext cx="0" cy="0"/>
          <a:chOff x="0" y="0"/>
          <a:chExt cx="0" cy="0"/>
        </a:xfrm>
      </p:grpSpPr>
      <p:sp>
        <p:nvSpPr>
          <p:cNvPr id="333" name="Google Shape;333;p22">
            <a:extLst>
              <a:ext uri="{FF2B5EF4-FFF2-40B4-BE49-F238E27FC236}">
                <a16:creationId xmlns:a16="http://schemas.microsoft.com/office/drawing/2014/main" id="{3153C1AF-674B-5C49-9E61-487CC339BCB4}"/>
              </a:ext>
            </a:extLst>
          </p:cNvPr>
          <p:cNvSpPr txBox="1">
            <a:spLocks noGrp="1"/>
          </p:cNvSpPr>
          <p:nvPr>
            <p:ph type="title"/>
          </p:nvPr>
        </p:nvSpPr>
        <p:spPr>
          <a:xfrm>
            <a:off x="2279576" y="502568"/>
            <a:ext cx="5139680" cy="838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89000"/>
              </a:lnSpc>
              <a:spcBef>
                <a:spcPts val="0"/>
              </a:spcBef>
              <a:spcAft>
                <a:spcPts val="0"/>
              </a:spcAft>
              <a:buClr>
                <a:schemeClr val="dk2"/>
              </a:buClr>
              <a:buSzPts val="3200"/>
              <a:buFont typeface="Libre Franklin"/>
              <a:buNone/>
            </a:pPr>
            <a:r>
              <a:rPr lang="en-AU" sz="3200" dirty="0"/>
              <a:t>COLLARED FEMALE 8280</a:t>
            </a:r>
            <a:endParaRPr dirty="0"/>
          </a:p>
        </p:txBody>
      </p:sp>
      <p:sp>
        <p:nvSpPr>
          <p:cNvPr id="334" name="Google Shape;334;p22">
            <a:extLst>
              <a:ext uri="{FF2B5EF4-FFF2-40B4-BE49-F238E27FC236}">
                <a16:creationId xmlns:a16="http://schemas.microsoft.com/office/drawing/2014/main" id="{CC6799B7-A62A-2845-5521-735AF41DD735}"/>
              </a:ext>
            </a:extLst>
          </p:cNvPr>
          <p:cNvSpPr txBox="1">
            <a:spLocks noGrp="1"/>
          </p:cNvSpPr>
          <p:nvPr>
            <p:ph type="body" idx="1"/>
          </p:nvPr>
        </p:nvSpPr>
        <p:spPr>
          <a:xfrm>
            <a:off x="2090865" y="1059058"/>
            <a:ext cx="6264878" cy="5927606"/>
          </a:xfrm>
          <a:prstGeom prst="rect">
            <a:avLst/>
          </a:prstGeom>
          <a:noFill/>
          <a:ln>
            <a:noFill/>
          </a:ln>
        </p:spPr>
        <p:txBody>
          <a:bodyPr spcFirstLastPara="1" wrap="square" lIns="91425" tIns="45700" rIns="91425" bIns="45700" anchor="t" anchorCtr="0">
            <a:normAutofit fontScale="70000" lnSpcReduction="20000"/>
          </a:bodyPr>
          <a:lstStyle/>
          <a:p>
            <a:pPr marL="114300" indent="0">
              <a:buNone/>
            </a:pPr>
            <a:r>
              <a:rPr lang="en-GB" b="1" u="sng" dirty="0"/>
              <a:t>Rescue Mission Overview</a:t>
            </a:r>
          </a:p>
          <a:p>
            <a:r>
              <a:rPr lang="en-GB" dirty="0"/>
              <a:t>Alpha female African Wild Dog caught in gin trap on farmland</a:t>
            </a:r>
          </a:p>
          <a:p>
            <a:r>
              <a:rPr lang="en-GB" dirty="0"/>
              <a:t>Discovered lactating with dependent pups in nearby den</a:t>
            </a:r>
          </a:p>
          <a:p>
            <a:r>
              <a:rPr lang="en-GB" dirty="0"/>
              <a:t>Severe injury required hind leg amputation to save her life</a:t>
            </a:r>
          </a:p>
          <a:p>
            <a:endParaRPr lang="en-GB" dirty="0"/>
          </a:p>
          <a:p>
            <a:pPr marL="114300" indent="0">
              <a:buNone/>
            </a:pPr>
            <a:r>
              <a:rPr lang="en-GB" b="1" u="sng" dirty="0"/>
              <a:t>Operation Highlights</a:t>
            </a:r>
          </a:p>
          <a:p>
            <a:r>
              <a:rPr lang="en-GB" dirty="0"/>
              <a:t>Monitored the pack for 3 weeks post-surgery</a:t>
            </a:r>
          </a:p>
          <a:p>
            <a:r>
              <a:rPr lang="en-GB" dirty="0"/>
              <a:t>Surveyed area determined unsuitable Wild Dog range due to:</a:t>
            </a:r>
            <a:br>
              <a:rPr lang="en-GB" dirty="0"/>
            </a:br>
            <a:endParaRPr lang="en-GB" dirty="0"/>
          </a:p>
          <a:p>
            <a:pPr lvl="1"/>
            <a:r>
              <a:rPr lang="en-GB" dirty="0"/>
              <a:t>High human-wildlife conflict risk (livestock farming)</a:t>
            </a:r>
          </a:p>
          <a:p>
            <a:pPr lvl="1"/>
            <a:r>
              <a:rPr lang="en-GB" dirty="0"/>
              <a:t>Proximity to busy roads and settlements</a:t>
            </a:r>
          </a:p>
          <a:p>
            <a:pPr lvl="1"/>
            <a:r>
              <a:rPr lang="en-GB" dirty="0"/>
              <a:t>Limited prey base to sustain a pack</a:t>
            </a:r>
          </a:p>
          <a:p>
            <a:pPr lvl="1"/>
            <a:r>
              <a:rPr lang="en-GB" dirty="0"/>
              <a:t>Habitat fragmentation and lack of safe corridors</a:t>
            </a:r>
          </a:p>
          <a:p>
            <a:pPr marL="114300" indent="0">
              <a:buNone/>
            </a:pPr>
            <a:endParaRPr lang="en-GB" dirty="0"/>
          </a:p>
          <a:p>
            <a:pPr marL="114300" indent="0">
              <a:buNone/>
            </a:pPr>
            <a:r>
              <a:rPr lang="en-GB" b="1" u="sng" dirty="0"/>
              <a:t>Conservation Impact</a:t>
            </a:r>
          </a:p>
          <a:p>
            <a:r>
              <a:rPr lang="en-GB" dirty="0"/>
              <a:t>First rescue and relocation of its kind in Namibia</a:t>
            </a:r>
          </a:p>
          <a:p>
            <a:r>
              <a:rPr lang="en-GB" dirty="0"/>
              <a:t>Successfully relocated pack to safer habitat</a:t>
            </a:r>
          </a:p>
          <a:p>
            <a:r>
              <a:rPr lang="en-GB" dirty="0"/>
              <a:t>Preserved pack integrity and pups’ survival</a:t>
            </a:r>
          </a:p>
          <a:p>
            <a:r>
              <a:rPr lang="en-GB" dirty="0"/>
              <a:t>Forcing conversations and actions to improved coordination and collaboration </a:t>
            </a:r>
          </a:p>
          <a:p>
            <a:endParaRPr lang="en-GB" dirty="0"/>
          </a:p>
          <a:p>
            <a:pPr marL="384048" lvl="0" indent="-231648" algn="l" rtl="0">
              <a:lnSpc>
                <a:spcPct val="94000"/>
              </a:lnSpc>
              <a:spcBef>
                <a:spcPts val="1400"/>
              </a:spcBef>
              <a:spcAft>
                <a:spcPts val="0"/>
              </a:spcAft>
              <a:buClr>
                <a:schemeClr val="dk2"/>
              </a:buClr>
              <a:buSzPts val="2400"/>
              <a:buNone/>
            </a:pPr>
            <a:endParaRPr sz="2400" dirty="0">
              <a:latin typeface="Calibri"/>
              <a:ea typeface="Calibri"/>
              <a:cs typeface="Calibri"/>
              <a:sym typeface="Calibri"/>
            </a:endParaRPr>
          </a:p>
        </p:txBody>
      </p:sp>
      <p:pic>
        <p:nvPicPr>
          <p:cNvPr id="335" name="Google Shape;335;p22" descr="ppt_strip_awd.JPG">
            <a:extLst>
              <a:ext uri="{FF2B5EF4-FFF2-40B4-BE49-F238E27FC236}">
                <a16:creationId xmlns:a16="http://schemas.microsoft.com/office/drawing/2014/main" id="{7A409C72-A457-0D23-D4FF-573B36B23488}"/>
              </a:ext>
            </a:extLst>
          </p:cNvPr>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3" name="Picture 2">
            <a:extLst>
              <a:ext uri="{FF2B5EF4-FFF2-40B4-BE49-F238E27FC236}">
                <a16:creationId xmlns:a16="http://schemas.microsoft.com/office/drawing/2014/main" id="{EC62B3D6-282A-B696-A55D-4E26693C6494}"/>
              </a:ext>
            </a:extLst>
          </p:cNvPr>
          <p:cNvPicPr>
            <a:picLocks noChangeAspect="1"/>
          </p:cNvPicPr>
          <p:nvPr/>
        </p:nvPicPr>
        <p:blipFill>
          <a:blip r:embed="rId4"/>
          <a:srcRect t="12382" b="39723"/>
          <a:stretch>
            <a:fillRect/>
          </a:stretch>
        </p:blipFill>
        <p:spPr>
          <a:xfrm>
            <a:off x="8737089" y="290382"/>
            <a:ext cx="3098800" cy="3138617"/>
          </a:xfrm>
          <a:prstGeom prst="rect">
            <a:avLst/>
          </a:prstGeom>
        </p:spPr>
      </p:pic>
      <p:pic>
        <p:nvPicPr>
          <p:cNvPr id="5" name="Picture 4" descr="A group of animals in a field&#10;&#10;AI-generated content may be incorrect.">
            <a:extLst>
              <a:ext uri="{FF2B5EF4-FFF2-40B4-BE49-F238E27FC236}">
                <a16:creationId xmlns:a16="http://schemas.microsoft.com/office/drawing/2014/main" id="{26E6277F-EB2A-CCD0-0610-B689B056A0FD}"/>
              </a:ext>
            </a:extLst>
          </p:cNvPr>
          <p:cNvPicPr>
            <a:picLocks noChangeAspect="1"/>
          </p:cNvPicPr>
          <p:nvPr/>
        </p:nvPicPr>
        <p:blipFill>
          <a:blip r:embed="rId5"/>
          <a:stretch>
            <a:fillRect/>
          </a:stretch>
        </p:blipFill>
        <p:spPr>
          <a:xfrm>
            <a:off x="8158030" y="4000935"/>
            <a:ext cx="3886210" cy="2458911"/>
          </a:xfrm>
          <a:prstGeom prst="rect">
            <a:avLst/>
          </a:prstGeom>
        </p:spPr>
      </p:pic>
      <p:pic>
        <p:nvPicPr>
          <p:cNvPr id="1025" name="Picture 1">
            <a:extLst>
              <a:ext uri="{FF2B5EF4-FFF2-40B4-BE49-F238E27FC236}">
                <a16:creationId xmlns:a16="http://schemas.microsoft.com/office/drawing/2014/main" id="{307929D5-CE62-4AB6-5DF0-05DC5DFB39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DF1E921-BCAB-AD4B-6E38-AAB7A5760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340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p:cNvSpPr txBox="1">
            <a:spLocks noGrp="1"/>
          </p:cNvSpPr>
          <p:nvPr>
            <p:ph type="title"/>
          </p:nvPr>
        </p:nvSpPr>
        <p:spPr>
          <a:xfrm>
            <a:off x="1775520" y="502568"/>
            <a:ext cx="6291808"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The African Wild Dog</a:t>
            </a:r>
            <a:endParaRPr/>
          </a:p>
        </p:txBody>
      </p:sp>
      <p:sp>
        <p:nvSpPr>
          <p:cNvPr id="148" name="Google Shape;148;p4"/>
          <p:cNvSpPr txBox="1">
            <a:spLocks noGrp="1"/>
          </p:cNvSpPr>
          <p:nvPr>
            <p:ph type="body" idx="1"/>
          </p:nvPr>
        </p:nvSpPr>
        <p:spPr>
          <a:xfrm>
            <a:off x="2351584" y="1412776"/>
            <a:ext cx="8316416" cy="4827166"/>
          </a:xfrm>
          <a:prstGeom prst="rect">
            <a:avLst/>
          </a:prstGeom>
          <a:noFill/>
          <a:ln>
            <a:noFill/>
          </a:ln>
        </p:spPr>
        <p:txBody>
          <a:bodyPr spcFirstLastPara="1" wrap="square" lIns="91425" tIns="45700" rIns="91425" bIns="45700" anchor="t" anchorCtr="0">
            <a:normAutofit fontScale="92500"/>
          </a:bodyPr>
          <a:lstStyle/>
          <a:p>
            <a:pPr marL="384048" lvl="0" indent="-384048" algn="l" rtl="0">
              <a:lnSpc>
                <a:spcPct val="94000"/>
              </a:lnSpc>
              <a:spcBef>
                <a:spcPts val="0"/>
              </a:spcBef>
              <a:spcAft>
                <a:spcPts val="0"/>
              </a:spcAft>
              <a:buClr>
                <a:schemeClr val="dk2"/>
              </a:buClr>
              <a:buSzPts val="2400"/>
              <a:buFont typeface="Arial"/>
              <a:buChar char="•"/>
            </a:pPr>
            <a:r>
              <a:rPr lang="en-AU" sz="2400" dirty="0"/>
              <a:t>One of the rarest of Africa's mammals</a:t>
            </a:r>
            <a:endParaRPr dirty="0"/>
          </a:p>
          <a:p>
            <a:pPr marL="384048" lvl="0" indent="-320548" algn="l" rtl="0">
              <a:lnSpc>
                <a:spcPct val="94000"/>
              </a:lnSpc>
              <a:spcBef>
                <a:spcPts val="1200"/>
              </a:spcBef>
              <a:spcAft>
                <a:spcPts val="0"/>
              </a:spcAft>
              <a:buClr>
                <a:schemeClr val="dk2"/>
              </a:buClr>
              <a:buSzPts val="1000"/>
              <a:buFont typeface="Arial"/>
              <a:buNone/>
            </a:pPr>
            <a:endParaRPr sz="1000" dirty="0"/>
          </a:p>
          <a:p>
            <a:pPr marL="384048" lvl="0" indent="-384048" algn="l" rtl="0">
              <a:lnSpc>
                <a:spcPct val="94000"/>
              </a:lnSpc>
              <a:spcBef>
                <a:spcPts val="1200"/>
              </a:spcBef>
              <a:spcAft>
                <a:spcPts val="0"/>
              </a:spcAft>
              <a:buClr>
                <a:schemeClr val="dk2"/>
              </a:buClr>
              <a:buSzPts val="2400"/>
              <a:buFont typeface="Arial"/>
              <a:buChar char="•"/>
            </a:pPr>
            <a:r>
              <a:rPr lang="en-AU" sz="2400" dirty="0"/>
              <a:t>Listed by the IUCN as Endangered C2a(</a:t>
            </a:r>
            <a:r>
              <a:rPr lang="en-AU" sz="2400" dirty="0" err="1"/>
              <a:t>i</a:t>
            </a:r>
            <a:r>
              <a:rPr lang="en-AU" sz="2400" dirty="0"/>
              <a:t>)</a:t>
            </a:r>
            <a:endParaRPr dirty="0"/>
          </a:p>
          <a:p>
            <a:pPr marL="914400" lvl="1" indent="-384048" algn="l" rtl="0">
              <a:lnSpc>
                <a:spcPct val="94000"/>
              </a:lnSpc>
              <a:spcBef>
                <a:spcPts val="700"/>
              </a:spcBef>
              <a:spcAft>
                <a:spcPts val="0"/>
              </a:spcAft>
              <a:buClr>
                <a:schemeClr val="dk2"/>
              </a:buClr>
              <a:buSzPts val="2000"/>
              <a:buFont typeface="Arial"/>
              <a:buChar char="•"/>
            </a:pPr>
            <a:r>
              <a:rPr lang="en-AU" dirty="0"/>
              <a:t>This criteria infers: Continuing declines in populations over recent decades and generations</a:t>
            </a:r>
            <a:endParaRPr dirty="0"/>
          </a:p>
          <a:p>
            <a:pPr marL="914400" lvl="1" indent="-384048" algn="l" rtl="0">
              <a:lnSpc>
                <a:spcPct val="94000"/>
              </a:lnSpc>
              <a:spcBef>
                <a:spcPts val="700"/>
              </a:spcBef>
              <a:spcAft>
                <a:spcPts val="0"/>
              </a:spcAft>
              <a:buClr>
                <a:schemeClr val="dk2"/>
              </a:buClr>
              <a:buSzPts val="2000"/>
              <a:buFont typeface="Arial"/>
              <a:buChar char="•"/>
            </a:pPr>
            <a:r>
              <a:rPr lang="en-AU" dirty="0"/>
              <a:t>Fewer than 1,400 mature individuals = </a:t>
            </a:r>
            <a:r>
              <a:rPr lang="en-AU" b="1" dirty="0">
                <a:solidFill>
                  <a:srgbClr val="FF0000"/>
                </a:solidFill>
              </a:rPr>
              <a:t>700 BREEDING UNITS!!</a:t>
            </a:r>
            <a:endParaRPr sz="1000" b="1" dirty="0">
              <a:solidFill>
                <a:srgbClr val="FF0000"/>
              </a:solidFill>
            </a:endParaRPr>
          </a:p>
          <a:p>
            <a:pPr marL="384048" lvl="0" indent="-384048" algn="l" rtl="0">
              <a:lnSpc>
                <a:spcPct val="94000"/>
              </a:lnSpc>
              <a:spcBef>
                <a:spcPts val="1200"/>
              </a:spcBef>
              <a:spcAft>
                <a:spcPts val="0"/>
              </a:spcAft>
              <a:buClr>
                <a:schemeClr val="dk2"/>
              </a:buClr>
              <a:buSzPts val="2400"/>
              <a:buFont typeface="Arial"/>
              <a:buChar char="•"/>
            </a:pPr>
            <a:r>
              <a:rPr lang="en-AU" sz="2400" dirty="0"/>
              <a:t>Not listed on CITES; Listed on Appendix 2 of the Convention of Conservation of Migratory Species (CMS)</a:t>
            </a:r>
            <a:endParaRPr sz="2400" dirty="0"/>
          </a:p>
          <a:p>
            <a:pPr marL="384048" lvl="0" indent="-320548" algn="l" rtl="0">
              <a:lnSpc>
                <a:spcPct val="94000"/>
              </a:lnSpc>
              <a:spcBef>
                <a:spcPts val="1200"/>
              </a:spcBef>
              <a:spcAft>
                <a:spcPts val="0"/>
              </a:spcAft>
              <a:buClr>
                <a:schemeClr val="dk2"/>
              </a:buClr>
              <a:buSzPts val="1000"/>
              <a:buFont typeface="Arial"/>
              <a:buNone/>
            </a:pPr>
            <a:endParaRPr sz="1000" dirty="0"/>
          </a:p>
          <a:p>
            <a:pPr marL="384048" lvl="0" indent="-384048" algn="l" rtl="0">
              <a:lnSpc>
                <a:spcPct val="94000"/>
              </a:lnSpc>
              <a:spcBef>
                <a:spcPts val="1200"/>
              </a:spcBef>
              <a:spcAft>
                <a:spcPts val="0"/>
              </a:spcAft>
              <a:buClr>
                <a:schemeClr val="dk2"/>
              </a:buClr>
              <a:buSzPts val="2400"/>
              <a:buFont typeface="Arial"/>
              <a:buChar char="•"/>
            </a:pPr>
            <a:r>
              <a:rPr lang="en-AU" sz="2400" i="1" dirty="0"/>
              <a:t>Lycaon pictus </a:t>
            </a:r>
            <a:r>
              <a:rPr lang="en-AU" sz="2400" dirty="0"/>
              <a:t>(Temminck 1820) means “</a:t>
            </a:r>
            <a:r>
              <a:rPr lang="en-AU" sz="2400" i="1" dirty="0"/>
              <a:t>Painted Wolf</a:t>
            </a:r>
            <a:r>
              <a:rPr lang="en-AU" sz="2400" dirty="0"/>
              <a:t>”</a:t>
            </a:r>
            <a:endParaRPr dirty="0"/>
          </a:p>
          <a:p>
            <a:pPr marL="914400" lvl="1" indent="-384048" algn="l" rtl="0">
              <a:lnSpc>
                <a:spcPct val="94000"/>
              </a:lnSpc>
              <a:spcBef>
                <a:spcPts val="700"/>
              </a:spcBef>
              <a:spcAft>
                <a:spcPts val="0"/>
              </a:spcAft>
              <a:buClr>
                <a:schemeClr val="dk2"/>
              </a:buClr>
              <a:buSzPts val="2000"/>
              <a:buFont typeface="Arial"/>
              <a:buChar char="•"/>
            </a:pPr>
            <a:r>
              <a:rPr lang="en-AU" dirty="0"/>
              <a:t>Lycaon Greek derived word referring to ‘wolf’ </a:t>
            </a:r>
            <a:endParaRPr dirty="0"/>
          </a:p>
          <a:p>
            <a:pPr marL="914400" lvl="1" indent="-384048" algn="l" rtl="0">
              <a:lnSpc>
                <a:spcPct val="94000"/>
              </a:lnSpc>
              <a:spcBef>
                <a:spcPts val="700"/>
              </a:spcBef>
              <a:spcAft>
                <a:spcPts val="0"/>
              </a:spcAft>
              <a:buClr>
                <a:schemeClr val="dk2"/>
              </a:buClr>
              <a:buSzPts val="2000"/>
              <a:buFont typeface="Arial"/>
              <a:buChar char="•"/>
            </a:pPr>
            <a:r>
              <a:rPr lang="en-AU" dirty="0"/>
              <a:t>The species name, pictus, originates from Latin and translated means ‘painted’</a:t>
            </a:r>
            <a:endParaRPr dirty="0"/>
          </a:p>
        </p:txBody>
      </p:sp>
      <p:pic>
        <p:nvPicPr>
          <p:cNvPr id="149" name="Google Shape;149;p4"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grpSp>
        <p:nvGrpSpPr>
          <p:cNvPr id="150" name="Google Shape;150;p4"/>
          <p:cNvGrpSpPr/>
          <p:nvPr/>
        </p:nvGrpSpPr>
        <p:grpSpPr>
          <a:xfrm>
            <a:off x="-3292728" y="6076625"/>
            <a:ext cx="2371455" cy="700268"/>
            <a:chOff x="595704" y="6004616"/>
            <a:chExt cx="2371455" cy="700268"/>
          </a:xfrm>
        </p:grpSpPr>
        <p:pic>
          <p:nvPicPr>
            <p:cNvPr id="151" name="Google Shape;151;p4"/>
            <p:cNvPicPr preferRelativeResize="0"/>
            <p:nvPr/>
          </p:nvPicPr>
          <p:blipFill rotWithShape="1">
            <a:blip r:embed="rId4">
              <a:alphaModFix/>
            </a:blip>
            <a:srcRect l="22509" t="11478" b="1848"/>
            <a:stretch/>
          </p:blipFill>
          <p:spPr>
            <a:xfrm rot="331107">
              <a:off x="1185267" y="6027561"/>
              <a:ext cx="473612" cy="352598"/>
            </a:xfrm>
            <a:prstGeom prst="rect">
              <a:avLst/>
            </a:prstGeom>
            <a:noFill/>
            <a:ln>
              <a:noFill/>
            </a:ln>
          </p:spPr>
        </p:pic>
        <p:pic>
          <p:nvPicPr>
            <p:cNvPr id="152" name="Google Shape;152;p4"/>
            <p:cNvPicPr preferRelativeResize="0"/>
            <p:nvPr/>
          </p:nvPicPr>
          <p:blipFill rotWithShape="1">
            <a:blip r:embed="rId4">
              <a:alphaModFix/>
            </a:blip>
            <a:srcRect l="22509" t="11478" b="1848"/>
            <a:stretch/>
          </p:blipFill>
          <p:spPr>
            <a:xfrm rot="331107">
              <a:off x="1874903" y="6320838"/>
              <a:ext cx="473612" cy="352598"/>
            </a:xfrm>
            <a:prstGeom prst="rect">
              <a:avLst/>
            </a:prstGeom>
            <a:noFill/>
            <a:ln>
              <a:noFill/>
            </a:ln>
          </p:spPr>
        </p:pic>
        <p:pic>
          <p:nvPicPr>
            <p:cNvPr id="153" name="Google Shape;153;p4"/>
            <p:cNvPicPr preferRelativeResize="0"/>
            <p:nvPr/>
          </p:nvPicPr>
          <p:blipFill rotWithShape="1">
            <a:blip r:embed="rId4">
              <a:alphaModFix/>
            </a:blip>
            <a:srcRect l="22509" t="11478" b="1848"/>
            <a:stretch/>
          </p:blipFill>
          <p:spPr>
            <a:xfrm rot="-248950">
              <a:off x="2481411" y="6021288"/>
              <a:ext cx="473612" cy="352598"/>
            </a:xfrm>
            <a:prstGeom prst="rect">
              <a:avLst/>
            </a:prstGeom>
            <a:noFill/>
            <a:ln>
              <a:noFill/>
            </a:ln>
          </p:spPr>
        </p:pic>
        <p:pic>
          <p:nvPicPr>
            <p:cNvPr id="154" name="Google Shape;154;p4"/>
            <p:cNvPicPr preferRelativeResize="0"/>
            <p:nvPr/>
          </p:nvPicPr>
          <p:blipFill rotWithShape="1">
            <a:blip r:embed="rId4">
              <a:alphaModFix/>
            </a:blip>
            <a:srcRect l="22509" t="11478" b="1848"/>
            <a:stretch/>
          </p:blipFill>
          <p:spPr>
            <a:xfrm rot="331107">
              <a:off x="611560" y="6330331"/>
              <a:ext cx="473612" cy="352598"/>
            </a:xfrm>
            <a:prstGeom prst="rect">
              <a:avLst/>
            </a:prstGeom>
            <a:noFill/>
            <a:ln>
              <a:noFill/>
            </a:ln>
          </p:spPr>
        </p:pic>
      </p:grpSp>
      <p:pic>
        <p:nvPicPr>
          <p:cNvPr id="155" name="Google Shape;155;p4" descr="A wild dog in a field&#10;&#10;Description automatically generated"/>
          <p:cNvPicPr preferRelativeResize="0"/>
          <p:nvPr/>
        </p:nvPicPr>
        <p:blipFill rotWithShape="1">
          <a:blip r:embed="rId5">
            <a:alphaModFix/>
          </a:blip>
          <a:srcRect t="17779" r="19753"/>
          <a:stretch/>
        </p:blipFill>
        <p:spPr>
          <a:xfrm flipH="1">
            <a:off x="9055176" y="-6"/>
            <a:ext cx="2798845" cy="191178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a:extLst>
            <a:ext uri="{FF2B5EF4-FFF2-40B4-BE49-F238E27FC236}">
              <a16:creationId xmlns:a16="http://schemas.microsoft.com/office/drawing/2014/main" id="{0F2522ED-C7DD-47B5-8925-7730AAC237F8}"/>
            </a:ext>
          </a:extLst>
        </p:cNvPr>
        <p:cNvGrpSpPr/>
        <p:nvPr/>
      </p:nvGrpSpPr>
      <p:grpSpPr>
        <a:xfrm>
          <a:off x="0" y="0"/>
          <a:ext cx="0" cy="0"/>
          <a:chOff x="0" y="0"/>
          <a:chExt cx="0" cy="0"/>
        </a:xfrm>
      </p:grpSpPr>
      <p:pic>
        <p:nvPicPr>
          <p:cNvPr id="335" name="Google Shape;335;p22" descr="ppt_strip_awd.JPG">
            <a:extLst>
              <a:ext uri="{FF2B5EF4-FFF2-40B4-BE49-F238E27FC236}">
                <a16:creationId xmlns:a16="http://schemas.microsoft.com/office/drawing/2014/main" id="{6596EEB7-2C8D-83C7-9320-D379F3F9EFA9}"/>
              </a:ext>
            </a:extLst>
          </p:cNvPr>
          <p:cNvPicPr preferRelativeResize="0"/>
          <p:nvPr/>
        </p:nvPicPr>
        <p:blipFill rotWithShape="1">
          <a:blip r:embed="rId5">
            <a:alphaModFix/>
          </a:blip>
          <a:srcRect/>
          <a:stretch/>
        </p:blipFill>
        <p:spPr>
          <a:xfrm>
            <a:off x="1524000" y="-1"/>
            <a:ext cx="611560" cy="6858001"/>
          </a:xfrm>
          <a:prstGeom prst="rect">
            <a:avLst/>
          </a:prstGeom>
          <a:noFill/>
          <a:ln>
            <a:noFill/>
          </a:ln>
        </p:spPr>
      </p:pic>
      <p:pic>
        <p:nvPicPr>
          <p:cNvPr id="2" name="WhatsApp Video 2025-07-09 at 13.40.18.mp4">
            <a:hlinkClick r:id="" action="ppaction://media"/>
            <a:extLst>
              <a:ext uri="{FF2B5EF4-FFF2-40B4-BE49-F238E27FC236}">
                <a16:creationId xmlns:a16="http://schemas.microsoft.com/office/drawing/2014/main" id="{26D5A9AB-7F65-96F5-09F6-DCE4799DB3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11523" y="0"/>
            <a:ext cx="3898900" cy="6858000"/>
          </a:xfrm>
          <a:prstGeom prst="rect">
            <a:avLst/>
          </a:prstGeom>
        </p:spPr>
      </p:pic>
      <p:pic>
        <p:nvPicPr>
          <p:cNvPr id="4" name="Picture 3" descr="A logo with a fish and a glass&#10;&#10;AI-generated content may be incorrect.">
            <a:extLst>
              <a:ext uri="{FF2B5EF4-FFF2-40B4-BE49-F238E27FC236}">
                <a16:creationId xmlns:a16="http://schemas.microsoft.com/office/drawing/2014/main" id="{EDD62076-5273-8691-6E7B-4D7EF491A515}"/>
              </a:ext>
            </a:extLst>
          </p:cNvPr>
          <p:cNvPicPr>
            <a:picLocks noChangeAspect="1"/>
          </p:cNvPicPr>
          <p:nvPr/>
        </p:nvPicPr>
        <p:blipFill>
          <a:blip r:embed="rId7"/>
          <a:stretch>
            <a:fillRect/>
          </a:stretch>
        </p:blipFill>
        <p:spPr>
          <a:xfrm>
            <a:off x="2077291" y="3217992"/>
            <a:ext cx="2848525" cy="1888696"/>
          </a:xfrm>
          <a:prstGeom prst="rect">
            <a:avLst/>
          </a:prstGeom>
        </p:spPr>
      </p:pic>
      <p:pic>
        <p:nvPicPr>
          <p:cNvPr id="6" name="Picture 5" descr="A black background with white clouds&#10;&#10;AI-generated content may be incorrect.">
            <a:extLst>
              <a:ext uri="{FF2B5EF4-FFF2-40B4-BE49-F238E27FC236}">
                <a16:creationId xmlns:a16="http://schemas.microsoft.com/office/drawing/2014/main" id="{1264CF84-DC8F-99F3-F65D-FAC147CF20FC}"/>
              </a:ext>
            </a:extLst>
          </p:cNvPr>
          <p:cNvPicPr>
            <a:picLocks noChangeAspect="1"/>
          </p:cNvPicPr>
          <p:nvPr/>
        </p:nvPicPr>
        <p:blipFill>
          <a:blip r:embed="rId8"/>
          <a:stretch>
            <a:fillRect/>
          </a:stretch>
        </p:blipFill>
        <p:spPr>
          <a:xfrm>
            <a:off x="1210961" y="380818"/>
            <a:ext cx="4308389" cy="4308389"/>
          </a:xfrm>
          <a:prstGeom prst="rect">
            <a:avLst/>
          </a:prstGeom>
        </p:spPr>
      </p:pic>
      <p:pic>
        <p:nvPicPr>
          <p:cNvPr id="8" name="Picture 7">
            <a:extLst>
              <a:ext uri="{FF2B5EF4-FFF2-40B4-BE49-F238E27FC236}">
                <a16:creationId xmlns:a16="http://schemas.microsoft.com/office/drawing/2014/main" id="{84914216-48F4-9D75-BF1D-2A14685986BA}"/>
              </a:ext>
            </a:extLst>
          </p:cNvPr>
          <p:cNvPicPr>
            <a:picLocks noChangeAspect="1"/>
          </p:cNvPicPr>
          <p:nvPr/>
        </p:nvPicPr>
        <p:blipFill>
          <a:blip r:embed="rId9"/>
          <a:srcRect l="10868" r="7439" b="9847"/>
          <a:stretch>
            <a:fillRect/>
          </a:stretch>
        </p:blipFill>
        <p:spPr>
          <a:xfrm>
            <a:off x="9253249" y="3631000"/>
            <a:ext cx="2533136" cy="2360140"/>
          </a:xfrm>
          <a:prstGeom prst="rect">
            <a:avLst/>
          </a:prstGeom>
        </p:spPr>
      </p:pic>
      <p:pic>
        <p:nvPicPr>
          <p:cNvPr id="9" name="Picture 8">
            <a:extLst>
              <a:ext uri="{FF2B5EF4-FFF2-40B4-BE49-F238E27FC236}">
                <a16:creationId xmlns:a16="http://schemas.microsoft.com/office/drawing/2014/main" id="{AF0FBB0E-0E7B-027C-9A85-1DB8A9C9FFC4}"/>
              </a:ext>
            </a:extLst>
          </p:cNvPr>
          <p:cNvPicPr>
            <a:picLocks noChangeAspect="1"/>
          </p:cNvPicPr>
          <p:nvPr/>
        </p:nvPicPr>
        <p:blipFill>
          <a:blip r:embed="rId10"/>
          <a:stretch>
            <a:fillRect/>
          </a:stretch>
        </p:blipFill>
        <p:spPr>
          <a:xfrm>
            <a:off x="9081836" y="1668830"/>
            <a:ext cx="2875963" cy="1732366"/>
          </a:xfrm>
          <a:prstGeom prst="rect">
            <a:avLst/>
          </a:prstGeom>
        </p:spPr>
      </p:pic>
    </p:spTree>
    <p:extLst>
      <p:ext uri="{BB962C8B-B14F-4D97-AF65-F5344CB8AC3E}">
        <p14:creationId xmlns:p14="http://schemas.microsoft.com/office/powerpoint/2010/main" val="426322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a:extLst>
            <a:ext uri="{FF2B5EF4-FFF2-40B4-BE49-F238E27FC236}">
              <a16:creationId xmlns:a16="http://schemas.microsoft.com/office/drawing/2014/main" id="{0ECF2C86-7E59-BF23-EEBD-04D06F22AAD7}"/>
            </a:ext>
          </a:extLst>
        </p:cNvPr>
        <p:cNvGrpSpPr/>
        <p:nvPr/>
      </p:nvGrpSpPr>
      <p:grpSpPr>
        <a:xfrm>
          <a:off x="0" y="0"/>
          <a:ext cx="0" cy="0"/>
          <a:chOff x="0" y="0"/>
          <a:chExt cx="0" cy="0"/>
        </a:xfrm>
      </p:grpSpPr>
      <p:sp>
        <p:nvSpPr>
          <p:cNvPr id="334" name="Google Shape;334;p22">
            <a:extLst>
              <a:ext uri="{FF2B5EF4-FFF2-40B4-BE49-F238E27FC236}">
                <a16:creationId xmlns:a16="http://schemas.microsoft.com/office/drawing/2014/main" id="{3E43DD7D-3827-824D-99AE-D92A636C040C}"/>
              </a:ext>
            </a:extLst>
          </p:cNvPr>
          <p:cNvSpPr txBox="1">
            <a:spLocks noGrp="1"/>
          </p:cNvSpPr>
          <p:nvPr>
            <p:ph type="body" idx="1"/>
          </p:nvPr>
        </p:nvSpPr>
        <p:spPr>
          <a:xfrm>
            <a:off x="2090865" y="1059058"/>
            <a:ext cx="6264878" cy="5927606"/>
          </a:xfrm>
          <a:prstGeom prst="rect">
            <a:avLst/>
          </a:prstGeom>
          <a:noFill/>
          <a:ln>
            <a:noFill/>
          </a:ln>
        </p:spPr>
        <p:txBody>
          <a:bodyPr spcFirstLastPara="1" wrap="square" lIns="91425" tIns="45700" rIns="91425" bIns="45700" anchor="t" anchorCtr="0">
            <a:normAutofit/>
          </a:bodyPr>
          <a:lstStyle/>
          <a:p>
            <a:pPr marL="114300" indent="0">
              <a:buNone/>
            </a:pPr>
            <a:endParaRPr lang="en-GB" dirty="0"/>
          </a:p>
          <a:p>
            <a:pPr marL="384048" lvl="0" indent="-231648" algn="l" rtl="0">
              <a:lnSpc>
                <a:spcPct val="94000"/>
              </a:lnSpc>
              <a:spcBef>
                <a:spcPts val="1400"/>
              </a:spcBef>
              <a:spcAft>
                <a:spcPts val="0"/>
              </a:spcAft>
              <a:buClr>
                <a:schemeClr val="dk2"/>
              </a:buClr>
              <a:buSzPts val="2400"/>
              <a:buNone/>
            </a:pPr>
            <a:endParaRPr sz="2400" dirty="0">
              <a:latin typeface="Calibri"/>
              <a:ea typeface="Calibri"/>
              <a:cs typeface="Calibri"/>
              <a:sym typeface="Calibri"/>
            </a:endParaRPr>
          </a:p>
        </p:txBody>
      </p:sp>
      <p:pic>
        <p:nvPicPr>
          <p:cNvPr id="335" name="Google Shape;335;p22" descr="ppt_strip_awd.JPG">
            <a:extLst>
              <a:ext uri="{FF2B5EF4-FFF2-40B4-BE49-F238E27FC236}">
                <a16:creationId xmlns:a16="http://schemas.microsoft.com/office/drawing/2014/main" id="{CFB7B80C-4EC9-BB0E-9D38-6ECF04EC405A}"/>
              </a:ext>
            </a:extLst>
          </p:cNvPr>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1025" name="Picture 1">
            <a:extLst>
              <a:ext uri="{FF2B5EF4-FFF2-40B4-BE49-F238E27FC236}">
                <a16:creationId xmlns:a16="http://schemas.microsoft.com/office/drawing/2014/main" id="{E5318726-EC2F-CF1F-461F-9B506FCC1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149FE5F-9CDC-170E-EB21-488D001A5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7D942B5-9F59-5A51-90E3-C22F3191480C}"/>
              </a:ext>
            </a:extLst>
          </p:cNvPr>
          <p:cNvPicPr>
            <a:picLocks noChangeAspect="1"/>
          </p:cNvPicPr>
          <p:nvPr/>
        </p:nvPicPr>
        <p:blipFill>
          <a:blip r:embed="rId5"/>
          <a:stretch>
            <a:fillRect/>
          </a:stretch>
        </p:blipFill>
        <p:spPr>
          <a:xfrm>
            <a:off x="5589860" y="167781"/>
            <a:ext cx="2437629" cy="3250172"/>
          </a:xfrm>
          <a:prstGeom prst="rect">
            <a:avLst/>
          </a:prstGeom>
        </p:spPr>
      </p:pic>
      <p:pic>
        <p:nvPicPr>
          <p:cNvPr id="11" name="Picture 10">
            <a:extLst>
              <a:ext uri="{FF2B5EF4-FFF2-40B4-BE49-F238E27FC236}">
                <a16:creationId xmlns:a16="http://schemas.microsoft.com/office/drawing/2014/main" id="{05809E67-F19C-4F0D-046D-D824335C8C22}"/>
              </a:ext>
            </a:extLst>
          </p:cNvPr>
          <p:cNvPicPr>
            <a:picLocks noChangeAspect="1"/>
          </p:cNvPicPr>
          <p:nvPr/>
        </p:nvPicPr>
        <p:blipFill>
          <a:blip r:embed="rId6"/>
          <a:stretch>
            <a:fillRect/>
          </a:stretch>
        </p:blipFill>
        <p:spPr>
          <a:xfrm>
            <a:off x="2242650" y="167781"/>
            <a:ext cx="2445914" cy="3261218"/>
          </a:xfrm>
          <a:prstGeom prst="rect">
            <a:avLst/>
          </a:prstGeom>
        </p:spPr>
      </p:pic>
      <p:pic>
        <p:nvPicPr>
          <p:cNvPr id="13" name="Picture 12">
            <a:extLst>
              <a:ext uri="{FF2B5EF4-FFF2-40B4-BE49-F238E27FC236}">
                <a16:creationId xmlns:a16="http://schemas.microsoft.com/office/drawing/2014/main" id="{449B47C0-5FC8-ED03-1439-F69AD3100035}"/>
              </a:ext>
            </a:extLst>
          </p:cNvPr>
          <p:cNvPicPr>
            <a:picLocks noChangeAspect="1"/>
          </p:cNvPicPr>
          <p:nvPr/>
        </p:nvPicPr>
        <p:blipFill>
          <a:blip r:embed="rId7"/>
          <a:stretch>
            <a:fillRect/>
          </a:stretch>
        </p:blipFill>
        <p:spPr>
          <a:xfrm>
            <a:off x="2242650" y="3542368"/>
            <a:ext cx="2445914" cy="3261219"/>
          </a:xfrm>
          <a:prstGeom prst="rect">
            <a:avLst/>
          </a:prstGeom>
        </p:spPr>
      </p:pic>
      <p:pic>
        <p:nvPicPr>
          <p:cNvPr id="15" name="Picture 14">
            <a:extLst>
              <a:ext uri="{FF2B5EF4-FFF2-40B4-BE49-F238E27FC236}">
                <a16:creationId xmlns:a16="http://schemas.microsoft.com/office/drawing/2014/main" id="{E28FD0A4-1019-5F8A-0928-C303E67366F9}"/>
              </a:ext>
            </a:extLst>
          </p:cNvPr>
          <p:cNvPicPr>
            <a:picLocks noChangeAspect="1"/>
          </p:cNvPicPr>
          <p:nvPr/>
        </p:nvPicPr>
        <p:blipFill>
          <a:blip r:embed="rId8"/>
          <a:stretch>
            <a:fillRect/>
          </a:stretch>
        </p:blipFill>
        <p:spPr>
          <a:xfrm>
            <a:off x="8726393" y="167780"/>
            <a:ext cx="2445914" cy="3261219"/>
          </a:xfrm>
          <a:prstGeom prst="rect">
            <a:avLst/>
          </a:prstGeom>
        </p:spPr>
      </p:pic>
      <p:pic>
        <p:nvPicPr>
          <p:cNvPr id="3" name="Picture 2">
            <a:extLst>
              <a:ext uri="{FF2B5EF4-FFF2-40B4-BE49-F238E27FC236}">
                <a16:creationId xmlns:a16="http://schemas.microsoft.com/office/drawing/2014/main" id="{CC327E0A-C32D-3147-B345-6D13DCD750C0}"/>
              </a:ext>
            </a:extLst>
          </p:cNvPr>
          <p:cNvPicPr>
            <a:picLocks noChangeAspect="1"/>
          </p:cNvPicPr>
          <p:nvPr/>
        </p:nvPicPr>
        <p:blipFill>
          <a:blip r:embed="rId9"/>
          <a:stretch>
            <a:fillRect/>
          </a:stretch>
        </p:blipFill>
        <p:spPr>
          <a:xfrm>
            <a:off x="5863324" y="3542368"/>
            <a:ext cx="4804676" cy="3103020"/>
          </a:xfrm>
          <a:prstGeom prst="rect">
            <a:avLst/>
          </a:prstGeom>
        </p:spPr>
      </p:pic>
    </p:spTree>
    <p:extLst>
      <p:ext uri="{BB962C8B-B14F-4D97-AF65-F5344CB8AC3E}">
        <p14:creationId xmlns:p14="http://schemas.microsoft.com/office/powerpoint/2010/main" val="1243120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2"/>
          <p:cNvSpPr txBox="1">
            <a:spLocks noGrp="1"/>
          </p:cNvSpPr>
          <p:nvPr>
            <p:ph type="title"/>
          </p:nvPr>
        </p:nvSpPr>
        <p:spPr>
          <a:xfrm>
            <a:off x="2279576" y="502568"/>
            <a:ext cx="5139680"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Summary</a:t>
            </a:r>
            <a:endParaRPr/>
          </a:p>
        </p:txBody>
      </p:sp>
      <p:sp>
        <p:nvSpPr>
          <p:cNvPr id="334" name="Google Shape;334;p22"/>
          <p:cNvSpPr txBox="1">
            <a:spLocks noGrp="1"/>
          </p:cNvSpPr>
          <p:nvPr>
            <p:ph type="body" idx="1"/>
          </p:nvPr>
        </p:nvSpPr>
        <p:spPr>
          <a:xfrm>
            <a:off x="2090865" y="1059058"/>
            <a:ext cx="6264878" cy="5927606"/>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1400"/>
              </a:spcBef>
              <a:spcAft>
                <a:spcPts val="0"/>
              </a:spcAft>
              <a:buClr>
                <a:schemeClr val="dk2"/>
              </a:buClr>
              <a:buSzPts val="2400"/>
              <a:buChar char="■"/>
            </a:pPr>
            <a:r>
              <a:rPr lang="en-AU" sz="2400" dirty="0">
                <a:latin typeface="Calibri"/>
                <a:ea typeface="Calibri"/>
                <a:cs typeface="Calibri"/>
                <a:sym typeface="Calibri"/>
              </a:rPr>
              <a:t>Wild dog persistence is dependent on the attitudes and actions of farmers and local communities</a:t>
            </a:r>
            <a:endParaRPr dirty="0"/>
          </a:p>
          <a:p>
            <a:pPr marL="914400" lvl="1" indent="-384048" algn="l" rtl="0">
              <a:lnSpc>
                <a:spcPct val="94000"/>
              </a:lnSpc>
              <a:spcBef>
                <a:spcPts val="1400"/>
              </a:spcBef>
              <a:spcAft>
                <a:spcPts val="0"/>
              </a:spcAft>
              <a:buClr>
                <a:schemeClr val="dk2"/>
              </a:buClr>
              <a:buSzPts val="2000"/>
              <a:buChar char="–"/>
            </a:pPr>
            <a:r>
              <a:rPr lang="en-AU" dirty="0">
                <a:latin typeface="Calibri"/>
                <a:ea typeface="Calibri"/>
                <a:cs typeface="Calibri"/>
                <a:sym typeface="Calibri"/>
              </a:rPr>
              <a:t>Community engagement is vital, mitigation of HWC </a:t>
            </a:r>
            <a:endParaRPr dirty="0"/>
          </a:p>
          <a:p>
            <a:pPr marL="384048" lvl="0" indent="-384048" algn="l" rtl="0">
              <a:lnSpc>
                <a:spcPct val="94000"/>
              </a:lnSpc>
              <a:spcBef>
                <a:spcPts val="1400"/>
              </a:spcBef>
              <a:spcAft>
                <a:spcPts val="0"/>
              </a:spcAft>
              <a:buClr>
                <a:schemeClr val="dk2"/>
              </a:buClr>
              <a:buSzPts val="2400"/>
              <a:buChar char="■"/>
            </a:pPr>
            <a:r>
              <a:rPr lang="en-AU" sz="2400" dirty="0">
                <a:latin typeface="Calibri"/>
                <a:ea typeface="Calibri"/>
                <a:cs typeface="Calibri"/>
                <a:sym typeface="Calibri"/>
              </a:rPr>
              <a:t>Future changes in land use practices are likely to have significant effects on populations</a:t>
            </a:r>
            <a:endParaRPr dirty="0"/>
          </a:p>
          <a:p>
            <a:pPr marL="384048" lvl="0" indent="-384048" algn="l" rtl="0">
              <a:lnSpc>
                <a:spcPct val="94000"/>
              </a:lnSpc>
              <a:spcBef>
                <a:spcPts val="1400"/>
              </a:spcBef>
              <a:spcAft>
                <a:spcPts val="0"/>
              </a:spcAft>
              <a:buClr>
                <a:schemeClr val="dk2"/>
              </a:buClr>
              <a:buSzPts val="2400"/>
              <a:buChar char="■"/>
            </a:pPr>
            <a:r>
              <a:rPr lang="en-AU" sz="2400" dirty="0">
                <a:latin typeface="Calibri"/>
                <a:ea typeface="Calibri"/>
                <a:cs typeface="Calibri"/>
                <a:sym typeface="Calibri"/>
              </a:rPr>
              <a:t>Use wild dogs as a focal species to develop an appropriate nature market to support conservation and communities</a:t>
            </a:r>
            <a:endParaRPr dirty="0"/>
          </a:p>
          <a:p>
            <a:pPr marL="384048" lvl="0" indent="-384048" algn="l" rtl="0">
              <a:lnSpc>
                <a:spcPct val="94000"/>
              </a:lnSpc>
              <a:spcBef>
                <a:spcPts val="1400"/>
              </a:spcBef>
              <a:spcAft>
                <a:spcPts val="0"/>
              </a:spcAft>
              <a:buClr>
                <a:schemeClr val="dk2"/>
              </a:buClr>
              <a:buSzPts val="2400"/>
              <a:buChar char="■"/>
            </a:pPr>
            <a:r>
              <a:rPr lang="en-AU" sz="2400" dirty="0">
                <a:latin typeface="Calibri"/>
                <a:ea typeface="Calibri"/>
                <a:cs typeface="Calibri"/>
                <a:sym typeface="Calibri"/>
              </a:rPr>
              <a:t>Increased research on free-ranging dogs will help guide the development of evidence-based practices</a:t>
            </a:r>
            <a:endParaRPr dirty="0"/>
          </a:p>
          <a:p>
            <a:pPr marL="384048" lvl="0" indent="-231648" algn="l" rtl="0">
              <a:lnSpc>
                <a:spcPct val="94000"/>
              </a:lnSpc>
              <a:spcBef>
                <a:spcPts val="1400"/>
              </a:spcBef>
              <a:spcAft>
                <a:spcPts val="0"/>
              </a:spcAft>
              <a:buClr>
                <a:schemeClr val="dk2"/>
              </a:buClr>
              <a:buSzPts val="2400"/>
              <a:buNone/>
            </a:pPr>
            <a:endParaRPr sz="2400" dirty="0">
              <a:latin typeface="Calibri"/>
              <a:ea typeface="Calibri"/>
              <a:cs typeface="Calibri"/>
              <a:sym typeface="Calibri"/>
            </a:endParaRPr>
          </a:p>
        </p:txBody>
      </p:sp>
      <p:pic>
        <p:nvPicPr>
          <p:cNvPr id="335" name="Google Shape;335;p22"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pic>
        <p:nvPicPr>
          <p:cNvPr id="336" name="Google Shape;336;p22"/>
          <p:cNvPicPr preferRelativeResize="0"/>
          <p:nvPr/>
        </p:nvPicPr>
        <p:blipFill rotWithShape="1">
          <a:blip r:embed="rId4">
            <a:alphaModFix/>
          </a:blip>
          <a:srcRect l="10310" t="8867" r="12200" b="8867"/>
          <a:stretch/>
        </p:blipFill>
        <p:spPr>
          <a:xfrm>
            <a:off x="8421362" y="502568"/>
            <a:ext cx="3359546" cy="2376264"/>
          </a:xfrm>
          <a:prstGeom prst="rect">
            <a:avLst/>
          </a:prstGeom>
          <a:noFill/>
          <a:ln>
            <a:noFill/>
          </a:ln>
        </p:spPr>
      </p:pic>
      <p:pic>
        <p:nvPicPr>
          <p:cNvPr id="3" name="Picture 2">
            <a:extLst>
              <a:ext uri="{FF2B5EF4-FFF2-40B4-BE49-F238E27FC236}">
                <a16:creationId xmlns:a16="http://schemas.microsoft.com/office/drawing/2014/main" id="{30638A88-2797-554F-8BD6-E0392778F10D}"/>
              </a:ext>
            </a:extLst>
          </p:cNvPr>
          <p:cNvPicPr>
            <a:picLocks noChangeAspect="1"/>
          </p:cNvPicPr>
          <p:nvPr/>
        </p:nvPicPr>
        <p:blipFill>
          <a:blip r:embed="rId5"/>
          <a:stretch>
            <a:fillRect/>
          </a:stretch>
        </p:blipFill>
        <p:spPr>
          <a:xfrm>
            <a:off x="8421362" y="3136504"/>
            <a:ext cx="3359546" cy="335954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3" descr="A group of people standing in the dark&#10;&#10;Description automatically generated"/>
          <p:cNvPicPr preferRelativeResize="0"/>
          <p:nvPr/>
        </p:nvPicPr>
        <p:blipFill rotWithShape="1">
          <a:blip r:embed="rId3">
            <a:alphaModFix/>
          </a:blip>
          <a:srcRect/>
          <a:stretch/>
        </p:blipFill>
        <p:spPr>
          <a:xfrm>
            <a:off x="17392852" y="-9316416"/>
            <a:ext cx="9144000" cy="6858000"/>
          </a:xfrm>
          <a:prstGeom prst="rect">
            <a:avLst/>
          </a:prstGeom>
          <a:noFill/>
          <a:ln>
            <a:noFill/>
          </a:ln>
        </p:spPr>
      </p:pic>
      <p:pic>
        <p:nvPicPr>
          <p:cNvPr id="344" name="Google Shape;344;p23" descr="A couple of people looking at a tablet&#10;&#10;Description automatically generated"/>
          <p:cNvPicPr preferRelativeResize="0"/>
          <p:nvPr/>
        </p:nvPicPr>
        <p:blipFill rotWithShape="1">
          <a:blip r:embed="rId4">
            <a:alphaModFix/>
          </a:blip>
          <a:srcRect/>
          <a:stretch/>
        </p:blipFill>
        <p:spPr>
          <a:xfrm>
            <a:off x="842439" y="4725288"/>
            <a:ext cx="2661997" cy="1987626"/>
          </a:xfrm>
          <a:prstGeom prst="rect">
            <a:avLst/>
          </a:prstGeom>
          <a:noFill/>
          <a:ln>
            <a:noFill/>
          </a:ln>
        </p:spPr>
      </p:pic>
      <p:pic>
        <p:nvPicPr>
          <p:cNvPr id="346" name="Google Shape;346;p23" descr="A person standing next to a truck&#10;&#10;Description automatically generated"/>
          <p:cNvPicPr preferRelativeResize="0"/>
          <p:nvPr/>
        </p:nvPicPr>
        <p:blipFill rotWithShape="1">
          <a:blip r:embed="rId5">
            <a:alphaModFix/>
          </a:blip>
          <a:srcRect t="11111"/>
          <a:stretch/>
        </p:blipFill>
        <p:spPr>
          <a:xfrm>
            <a:off x="3721451" y="4725288"/>
            <a:ext cx="2780949" cy="1987626"/>
          </a:xfrm>
          <a:prstGeom prst="rect">
            <a:avLst/>
          </a:prstGeom>
          <a:noFill/>
          <a:ln>
            <a:noFill/>
          </a:ln>
        </p:spPr>
      </p:pic>
      <p:pic>
        <p:nvPicPr>
          <p:cNvPr id="349" name="Google Shape;349;p23"/>
          <p:cNvPicPr preferRelativeResize="0"/>
          <p:nvPr/>
        </p:nvPicPr>
        <p:blipFill rotWithShape="1">
          <a:blip r:embed="rId6">
            <a:alphaModFix/>
          </a:blip>
          <a:srcRect/>
          <a:stretch/>
        </p:blipFill>
        <p:spPr>
          <a:xfrm>
            <a:off x="831204" y="145086"/>
            <a:ext cx="2661997" cy="2157005"/>
          </a:xfrm>
          <a:prstGeom prst="rect">
            <a:avLst/>
          </a:prstGeom>
          <a:noFill/>
          <a:ln>
            <a:noFill/>
          </a:ln>
        </p:spPr>
      </p:pic>
      <p:sp>
        <p:nvSpPr>
          <p:cNvPr id="3" name="Title 2">
            <a:extLst>
              <a:ext uri="{FF2B5EF4-FFF2-40B4-BE49-F238E27FC236}">
                <a16:creationId xmlns:a16="http://schemas.microsoft.com/office/drawing/2014/main" id="{6EC3AAB1-2698-AE4C-88EA-FA53E5C6451D}"/>
              </a:ext>
            </a:extLst>
          </p:cNvPr>
          <p:cNvSpPr>
            <a:spLocks noGrp="1"/>
          </p:cNvSpPr>
          <p:nvPr>
            <p:ph type="title"/>
          </p:nvPr>
        </p:nvSpPr>
        <p:spPr>
          <a:xfrm>
            <a:off x="3721451" y="163682"/>
            <a:ext cx="7802294" cy="695527"/>
          </a:xfrm>
        </p:spPr>
        <p:txBody>
          <a:bodyPr>
            <a:normAutofit fontScale="90000"/>
          </a:bodyPr>
          <a:lstStyle/>
          <a:p>
            <a:r>
              <a:rPr lang="en-NA" sz="4000" dirty="0"/>
              <a:t>What it takes to work in the field</a:t>
            </a:r>
          </a:p>
        </p:txBody>
      </p:sp>
      <p:sp>
        <p:nvSpPr>
          <p:cNvPr id="4" name="Text Placeholder 3">
            <a:extLst>
              <a:ext uri="{FF2B5EF4-FFF2-40B4-BE49-F238E27FC236}">
                <a16:creationId xmlns:a16="http://schemas.microsoft.com/office/drawing/2014/main" id="{63A98860-9584-A648-BCA2-68FE79BF6F77}"/>
              </a:ext>
            </a:extLst>
          </p:cNvPr>
          <p:cNvSpPr>
            <a:spLocks noGrp="1"/>
          </p:cNvSpPr>
          <p:nvPr>
            <p:ph type="body" idx="1"/>
          </p:nvPr>
        </p:nvSpPr>
        <p:spPr>
          <a:xfrm>
            <a:off x="3546200" y="840613"/>
            <a:ext cx="6062256" cy="3884675"/>
          </a:xfrm>
        </p:spPr>
        <p:txBody>
          <a:bodyPr>
            <a:normAutofit fontScale="92500"/>
          </a:bodyPr>
          <a:lstStyle/>
          <a:p>
            <a:r>
              <a:rPr lang="en-GB" dirty="0"/>
              <a:t>Academics help, but attitude matters more</a:t>
            </a:r>
          </a:p>
          <a:p>
            <a:r>
              <a:rPr lang="en-GB" dirty="0"/>
              <a:t>Excitement, enthusiasm, and genuine passion</a:t>
            </a:r>
          </a:p>
          <a:p>
            <a:r>
              <a:rPr lang="en-GB" dirty="0"/>
              <a:t>Strong sense of responsibility and humility</a:t>
            </a:r>
          </a:p>
          <a:p>
            <a:r>
              <a:rPr lang="en-GB" dirty="0"/>
              <a:t>Respect for people, wildlife, and the bigger picture</a:t>
            </a:r>
          </a:p>
          <a:p>
            <a:r>
              <a:rPr lang="en-GB" dirty="0"/>
              <a:t>Willingness to start at the bottom and do tough jobs</a:t>
            </a:r>
          </a:p>
          <a:p>
            <a:r>
              <a:rPr lang="en-GB" dirty="0"/>
              <a:t>No entitlement – you have to earn your place</a:t>
            </a:r>
          </a:p>
          <a:p>
            <a:r>
              <a:rPr lang="en-GB" dirty="0"/>
              <a:t>Resilience: long days, little sleep, and hard work</a:t>
            </a:r>
          </a:p>
          <a:p>
            <a:r>
              <a:rPr lang="en-GB" dirty="0"/>
              <a:t>Ability to handle isolation and loneliness</a:t>
            </a:r>
          </a:p>
          <a:p>
            <a:endParaRPr lang="en-NA" dirty="0"/>
          </a:p>
        </p:txBody>
      </p:sp>
      <p:pic>
        <p:nvPicPr>
          <p:cNvPr id="6" name="Picture 5">
            <a:extLst>
              <a:ext uri="{FF2B5EF4-FFF2-40B4-BE49-F238E27FC236}">
                <a16:creationId xmlns:a16="http://schemas.microsoft.com/office/drawing/2014/main" id="{F15A529E-998A-CF47-B6B2-8F7FDF282EDC}"/>
              </a:ext>
            </a:extLst>
          </p:cNvPr>
          <p:cNvPicPr>
            <a:picLocks noChangeAspect="1"/>
          </p:cNvPicPr>
          <p:nvPr/>
        </p:nvPicPr>
        <p:blipFill>
          <a:blip r:embed="rId7"/>
          <a:stretch>
            <a:fillRect/>
          </a:stretch>
        </p:blipFill>
        <p:spPr>
          <a:xfrm>
            <a:off x="854268" y="2542884"/>
            <a:ext cx="2650168" cy="1987626"/>
          </a:xfrm>
          <a:prstGeom prst="rect">
            <a:avLst/>
          </a:prstGeom>
        </p:spPr>
      </p:pic>
      <p:pic>
        <p:nvPicPr>
          <p:cNvPr id="8" name="Picture 7">
            <a:extLst>
              <a:ext uri="{FF2B5EF4-FFF2-40B4-BE49-F238E27FC236}">
                <a16:creationId xmlns:a16="http://schemas.microsoft.com/office/drawing/2014/main" id="{E2296DC2-5E13-1540-AC48-36D5407B146C}"/>
              </a:ext>
            </a:extLst>
          </p:cNvPr>
          <p:cNvPicPr>
            <a:picLocks noChangeAspect="1"/>
          </p:cNvPicPr>
          <p:nvPr/>
        </p:nvPicPr>
        <p:blipFill>
          <a:blip r:embed="rId8"/>
          <a:stretch>
            <a:fillRect/>
          </a:stretch>
        </p:blipFill>
        <p:spPr>
          <a:xfrm>
            <a:off x="9717379" y="3972386"/>
            <a:ext cx="2062051" cy="2749400"/>
          </a:xfrm>
          <a:prstGeom prst="rect">
            <a:avLst/>
          </a:prstGeom>
        </p:spPr>
      </p:pic>
      <p:pic>
        <p:nvPicPr>
          <p:cNvPr id="10" name="Picture 9">
            <a:extLst>
              <a:ext uri="{FF2B5EF4-FFF2-40B4-BE49-F238E27FC236}">
                <a16:creationId xmlns:a16="http://schemas.microsoft.com/office/drawing/2014/main" id="{8A3EB669-181C-D44F-BACA-C52B083FC0BA}"/>
              </a:ext>
            </a:extLst>
          </p:cNvPr>
          <p:cNvPicPr>
            <a:picLocks noChangeAspect="1"/>
          </p:cNvPicPr>
          <p:nvPr/>
        </p:nvPicPr>
        <p:blipFill>
          <a:blip r:embed="rId9"/>
          <a:stretch>
            <a:fillRect/>
          </a:stretch>
        </p:blipFill>
        <p:spPr>
          <a:xfrm>
            <a:off x="6719415" y="4725288"/>
            <a:ext cx="2661997" cy="1996498"/>
          </a:xfrm>
          <a:prstGeom prst="rect">
            <a:avLst/>
          </a:prstGeom>
        </p:spPr>
      </p:pic>
      <p:pic>
        <p:nvPicPr>
          <p:cNvPr id="12" name="Picture 11">
            <a:extLst>
              <a:ext uri="{FF2B5EF4-FFF2-40B4-BE49-F238E27FC236}">
                <a16:creationId xmlns:a16="http://schemas.microsoft.com/office/drawing/2014/main" id="{D4AD47BB-9231-C94C-BD00-41062AB540FE}"/>
              </a:ext>
            </a:extLst>
          </p:cNvPr>
          <p:cNvPicPr>
            <a:picLocks noChangeAspect="1"/>
          </p:cNvPicPr>
          <p:nvPr/>
        </p:nvPicPr>
        <p:blipFill>
          <a:blip r:embed="rId10"/>
          <a:stretch>
            <a:fillRect/>
          </a:stretch>
        </p:blipFill>
        <p:spPr>
          <a:xfrm>
            <a:off x="9619691" y="797141"/>
            <a:ext cx="2257425" cy="3009900"/>
          </a:xfrm>
          <a:prstGeom prst="rect">
            <a:avLst/>
          </a:prstGeom>
        </p:spPr>
      </p:pic>
    </p:spTree>
  </p:cSld>
  <p:clrMapOvr>
    <a:masterClrMapping/>
  </p:clrMapOvr>
  <p:transition spd="slow" advTm="811">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4"/>
          <p:cNvSpPr txBox="1"/>
          <p:nvPr/>
        </p:nvSpPr>
        <p:spPr>
          <a:xfrm>
            <a:off x="8057486" y="725214"/>
            <a:ext cx="3940073" cy="4903076"/>
          </a:xfrm>
          <a:prstGeom prst="rect">
            <a:avLst/>
          </a:prstGeom>
          <a:noFill/>
          <a:ln>
            <a:noFill/>
          </a:ln>
        </p:spPr>
        <p:txBody>
          <a:bodyPr spcFirstLastPara="1" wrap="square" lIns="91425" tIns="45700" rIns="91425" bIns="45700" anchor="t" anchorCtr="0">
            <a:noAutofit/>
          </a:bodyPr>
          <a:lstStyle/>
          <a:p>
            <a:pPr marL="384048" marR="0" lvl="0" indent="-384048" algn="l" rtl="0">
              <a:lnSpc>
                <a:spcPct val="94000"/>
              </a:lnSpc>
              <a:spcBef>
                <a:spcPts val="0"/>
              </a:spcBef>
              <a:spcAft>
                <a:spcPts val="0"/>
              </a:spcAft>
              <a:buNone/>
            </a:pPr>
            <a:endParaRPr sz="3200">
              <a:solidFill>
                <a:schemeClr val="dk2"/>
              </a:solidFill>
              <a:latin typeface="Libre Franklin"/>
              <a:ea typeface="Libre Franklin"/>
              <a:cs typeface="Libre Franklin"/>
              <a:sym typeface="Libre Franklin"/>
            </a:endParaRPr>
          </a:p>
          <a:p>
            <a:pPr marL="384048" marR="0" lvl="0" indent="-384048" algn="l" rtl="0">
              <a:lnSpc>
                <a:spcPct val="94000"/>
              </a:lnSpc>
              <a:spcBef>
                <a:spcPts val="200"/>
              </a:spcBef>
              <a:spcAft>
                <a:spcPts val="0"/>
              </a:spcAft>
              <a:buNone/>
            </a:pPr>
            <a:r>
              <a:rPr lang="en-AU" sz="3200">
                <a:solidFill>
                  <a:schemeClr val="dk2"/>
                </a:solidFill>
                <a:latin typeface="Libre Franklin"/>
                <a:ea typeface="Libre Franklin"/>
                <a:cs typeface="Libre Franklin"/>
                <a:sym typeface="Libre Franklin"/>
              </a:rPr>
              <a:t>…. African Proverb</a:t>
            </a:r>
            <a:endParaRPr/>
          </a:p>
          <a:p>
            <a:pPr marL="384048" marR="0" lvl="0" indent="-384048" algn="l" rtl="0">
              <a:lnSpc>
                <a:spcPct val="94000"/>
              </a:lnSpc>
              <a:spcBef>
                <a:spcPts val="200"/>
              </a:spcBef>
              <a:spcAft>
                <a:spcPts val="0"/>
              </a:spcAft>
              <a:buNone/>
            </a:pPr>
            <a:endParaRPr sz="3200">
              <a:solidFill>
                <a:schemeClr val="dk2"/>
              </a:solidFill>
              <a:latin typeface="Libre Franklin"/>
              <a:ea typeface="Libre Franklin"/>
              <a:cs typeface="Libre Franklin"/>
              <a:sym typeface="Libre Franklin"/>
            </a:endParaRPr>
          </a:p>
          <a:p>
            <a:pPr marL="384048" marR="0" lvl="0" indent="-384048" algn="l" rtl="0">
              <a:lnSpc>
                <a:spcPct val="94000"/>
              </a:lnSpc>
              <a:spcBef>
                <a:spcPts val="200"/>
              </a:spcBef>
              <a:spcAft>
                <a:spcPts val="0"/>
              </a:spcAft>
              <a:buNone/>
            </a:pPr>
            <a:r>
              <a:rPr lang="en-AU" sz="3200">
                <a:solidFill>
                  <a:schemeClr val="dk2"/>
                </a:solidFill>
                <a:latin typeface="Libre Franklin"/>
                <a:ea typeface="Libre Franklin"/>
                <a:cs typeface="Libre Franklin"/>
                <a:sym typeface="Libre Franklin"/>
              </a:rPr>
              <a:t>If you want to go fast,</a:t>
            </a:r>
            <a:endParaRPr/>
          </a:p>
          <a:p>
            <a:pPr marL="384048" marR="0" lvl="0" indent="-384048" algn="l" rtl="0">
              <a:lnSpc>
                <a:spcPct val="94000"/>
              </a:lnSpc>
              <a:spcBef>
                <a:spcPts val="200"/>
              </a:spcBef>
              <a:spcAft>
                <a:spcPts val="0"/>
              </a:spcAft>
              <a:buNone/>
            </a:pPr>
            <a:r>
              <a:rPr lang="en-AU" sz="3200">
                <a:solidFill>
                  <a:schemeClr val="dk2"/>
                </a:solidFill>
                <a:latin typeface="Libre Franklin"/>
                <a:ea typeface="Libre Franklin"/>
                <a:cs typeface="Libre Franklin"/>
                <a:sym typeface="Libre Franklin"/>
              </a:rPr>
              <a:t>GO ALONE</a:t>
            </a:r>
            <a:endParaRPr/>
          </a:p>
          <a:p>
            <a:pPr marL="384048" marR="0" lvl="0" indent="-384048" algn="l" rtl="0">
              <a:lnSpc>
                <a:spcPct val="94000"/>
              </a:lnSpc>
              <a:spcBef>
                <a:spcPts val="200"/>
              </a:spcBef>
              <a:spcAft>
                <a:spcPts val="0"/>
              </a:spcAft>
              <a:buNone/>
            </a:pPr>
            <a:endParaRPr sz="3200">
              <a:solidFill>
                <a:schemeClr val="dk2"/>
              </a:solidFill>
              <a:latin typeface="Libre Franklin"/>
              <a:ea typeface="Libre Franklin"/>
              <a:cs typeface="Libre Franklin"/>
              <a:sym typeface="Libre Franklin"/>
            </a:endParaRPr>
          </a:p>
          <a:p>
            <a:pPr marL="384048" marR="0" lvl="0" indent="-384048" algn="l" rtl="0">
              <a:lnSpc>
                <a:spcPct val="94000"/>
              </a:lnSpc>
              <a:spcBef>
                <a:spcPts val="200"/>
              </a:spcBef>
              <a:spcAft>
                <a:spcPts val="0"/>
              </a:spcAft>
              <a:buNone/>
            </a:pPr>
            <a:r>
              <a:rPr lang="en-AU" sz="3200">
                <a:solidFill>
                  <a:schemeClr val="dk2"/>
                </a:solidFill>
                <a:latin typeface="Libre Franklin"/>
                <a:ea typeface="Libre Franklin"/>
                <a:cs typeface="Libre Franklin"/>
                <a:sym typeface="Libre Franklin"/>
              </a:rPr>
              <a:t>If you want to go far, </a:t>
            </a:r>
            <a:endParaRPr/>
          </a:p>
          <a:p>
            <a:pPr marL="384048" marR="0" lvl="0" indent="-384048" algn="l" rtl="0">
              <a:lnSpc>
                <a:spcPct val="94000"/>
              </a:lnSpc>
              <a:spcBef>
                <a:spcPts val="200"/>
              </a:spcBef>
              <a:spcAft>
                <a:spcPts val="0"/>
              </a:spcAft>
              <a:buNone/>
            </a:pPr>
            <a:r>
              <a:rPr lang="en-AU" sz="3200">
                <a:solidFill>
                  <a:schemeClr val="dk2"/>
                </a:solidFill>
                <a:latin typeface="Libre Franklin"/>
                <a:ea typeface="Libre Franklin"/>
                <a:cs typeface="Libre Franklin"/>
                <a:sym typeface="Libre Franklin"/>
              </a:rPr>
              <a:t>GO TOGETHER</a:t>
            </a:r>
            <a:endParaRPr/>
          </a:p>
        </p:txBody>
      </p:sp>
      <p:pic>
        <p:nvPicPr>
          <p:cNvPr id="356" name="Google Shape;356;p24"/>
          <p:cNvPicPr preferRelativeResize="0"/>
          <p:nvPr/>
        </p:nvPicPr>
        <p:blipFill rotWithShape="1">
          <a:blip r:embed="rId3">
            <a:alphaModFix/>
          </a:blip>
          <a:srcRect/>
          <a:stretch/>
        </p:blipFill>
        <p:spPr>
          <a:xfrm>
            <a:off x="1038270" y="758111"/>
            <a:ext cx="6687641" cy="5016100"/>
          </a:xfrm>
          <a:prstGeom prst="rect">
            <a:avLst/>
          </a:prstGeom>
          <a:noFill/>
          <a:ln w="19050" cap="flat" cmpd="sng">
            <a:solidFill>
              <a:schemeClr val="dk1"/>
            </a:solidFill>
            <a:prstDash val="solid"/>
            <a:round/>
            <a:headEnd type="none" w="sm" len="sm"/>
            <a:tailEnd type="none" w="sm" len="sm"/>
          </a:ln>
        </p:spPr>
      </p:pic>
      <p:sp>
        <p:nvSpPr>
          <p:cNvPr id="2" name="TextBox 1">
            <a:extLst>
              <a:ext uri="{FF2B5EF4-FFF2-40B4-BE49-F238E27FC236}">
                <a16:creationId xmlns:a16="http://schemas.microsoft.com/office/drawing/2014/main" id="{2819229A-3EB7-54C6-2F1E-C20A5C534F11}"/>
              </a:ext>
            </a:extLst>
          </p:cNvPr>
          <p:cNvSpPr txBox="1"/>
          <p:nvPr/>
        </p:nvSpPr>
        <p:spPr>
          <a:xfrm>
            <a:off x="2249811" y="5774211"/>
            <a:ext cx="5807675" cy="1015663"/>
          </a:xfrm>
          <a:prstGeom prst="rect">
            <a:avLst/>
          </a:prstGeom>
          <a:noFill/>
        </p:spPr>
        <p:txBody>
          <a:bodyPr wrap="square" rtlCol="0">
            <a:spAutoFit/>
          </a:bodyPr>
          <a:lstStyle/>
          <a:p>
            <a:r>
              <a:rPr lang="en-NA" sz="6000" dirty="0"/>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5" descr="A white background with black text&#10;&#10;Description automatically generated"/>
          <p:cNvPicPr preferRelativeResize="0"/>
          <p:nvPr/>
        </p:nvPicPr>
        <p:blipFill rotWithShape="1">
          <a:blip r:embed="rId3">
            <a:alphaModFix/>
          </a:blip>
          <a:srcRect t="84967" b="7153"/>
          <a:stretch/>
        </p:blipFill>
        <p:spPr>
          <a:xfrm>
            <a:off x="828025" y="5239275"/>
            <a:ext cx="5373325" cy="268200"/>
          </a:xfrm>
          <a:prstGeom prst="rect">
            <a:avLst/>
          </a:prstGeom>
          <a:noFill/>
          <a:ln>
            <a:noFill/>
          </a:ln>
        </p:spPr>
      </p:pic>
      <p:pic>
        <p:nvPicPr>
          <p:cNvPr id="161" name="Google Shape;161;p5" descr="A close-up of a hyena&#10;&#10;Description automatically generated"/>
          <p:cNvPicPr preferRelativeResize="0"/>
          <p:nvPr/>
        </p:nvPicPr>
        <p:blipFill rotWithShape="1">
          <a:blip r:embed="rId4">
            <a:alphaModFix/>
          </a:blip>
          <a:srcRect/>
          <a:stretch/>
        </p:blipFill>
        <p:spPr>
          <a:xfrm>
            <a:off x="6347690" y="2077861"/>
            <a:ext cx="5237154" cy="3491436"/>
          </a:xfrm>
          <a:prstGeom prst="rect">
            <a:avLst/>
          </a:prstGeom>
          <a:noFill/>
          <a:ln>
            <a:noFill/>
          </a:ln>
        </p:spPr>
      </p:pic>
      <p:pic>
        <p:nvPicPr>
          <p:cNvPr id="162" name="Google Shape;162;p5"/>
          <p:cNvPicPr preferRelativeResize="0"/>
          <p:nvPr/>
        </p:nvPicPr>
        <p:blipFill rotWithShape="1">
          <a:blip r:embed="rId5">
            <a:alphaModFix/>
          </a:blip>
          <a:srcRect/>
          <a:stretch/>
        </p:blipFill>
        <p:spPr>
          <a:xfrm>
            <a:off x="722671" y="547769"/>
            <a:ext cx="11469329" cy="947403"/>
          </a:xfrm>
          <a:prstGeom prst="rect">
            <a:avLst/>
          </a:prstGeom>
          <a:noFill/>
          <a:ln>
            <a:noFill/>
          </a:ln>
        </p:spPr>
      </p:pic>
      <p:pic>
        <p:nvPicPr>
          <p:cNvPr id="163" name="Google Shape;163;p5" descr="A white background with black text&#10;&#10;Description automatically generated"/>
          <p:cNvPicPr preferRelativeResize="0"/>
          <p:nvPr/>
        </p:nvPicPr>
        <p:blipFill rotWithShape="1">
          <a:blip r:embed="rId3">
            <a:alphaModFix/>
          </a:blip>
          <a:srcRect b="27974"/>
          <a:stretch/>
        </p:blipFill>
        <p:spPr>
          <a:xfrm>
            <a:off x="828025" y="2787600"/>
            <a:ext cx="5373325" cy="2451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6"/>
          <p:cNvSpPr txBox="1">
            <a:spLocks noGrp="1"/>
          </p:cNvSpPr>
          <p:nvPr>
            <p:ph type="title"/>
          </p:nvPr>
        </p:nvSpPr>
        <p:spPr>
          <a:xfrm>
            <a:off x="1828800" y="502568"/>
            <a:ext cx="8686800" cy="838200"/>
          </a:xfrm>
          <a:prstGeom prst="rect">
            <a:avLst/>
          </a:prstGeom>
          <a:noFill/>
          <a:ln>
            <a:noFill/>
          </a:ln>
        </p:spPr>
        <p:txBody>
          <a:bodyPr spcFirstLastPara="1" wrap="square" lIns="91425" tIns="45700" rIns="91425" bIns="45700" anchor="t" anchorCtr="0">
            <a:normAutofit/>
          </a:bodyPr>
          <a:lstStyle/>
          <a:p>
            <a:pPr marL="0" lvl="0" indent="0" algn="ctr" rtl="0">
              <a:lnSpc>
                <a:spcPct val="89000"/>
              </a:lnSpc>
              <a:spcBef>
                <a:spcPts val="0"/>
              </a:spcBef>
              <a:spcAft>
                <a:spcPts val="0"/>
              </a:spcAft>
              <a:buClr>
                <a:schemeClr val="dk2"/>
              </a:buClr>
              <a:buSzPts val="3200"/>
              <a:buFont typeface="Libre Franklin"/>
              <a:buNone/>
            </a:pPr>
            <a:r>
              <a:rPr lang="en-AU" sz="3200"/>
              <a:t>Wild Dogs in Namibia</a:t>
            </a:r>
            <a:endParaRPr/>
          </a:p>
        </p:txBody>
      </p:sp>
      <p:sp>
        <p:nvSpPr>
          <p:cNvPr id="170" name="Google Shape;170;p6"/>
          <p:cNvSpPr txBox="1">
            <a:spLocks noGrp="1"/>
          </p:cNvSpPr>
          <p:nvPr>
            <p:ph type="body" idx="1"/>
          </p:nvPr>
        </p:nvSpPr>
        <p:spPr>
          <a:xfrm>
            <a:off x="2351584" y="1419542"/>
            <a:ext cx="8164016" cy="4935890"/>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400"/>
              <a:buChar char="■"/>
            </a:pPr>
            <a:r>
              <a:rPr lang="en-AU" sz="2400" dirty="0">
                <a:latin typeface="Calibri"/>
                <a:ea typeface="Calibri"/>
                <a:cs typeface="Calibri"/>
                <a:sym typeface="Calibri"/>
              </a:rPr>
              <a:t>Only carnivore species to be classed as Critically Endangered</a:t>
            </a:r>
            <a:endParaRPr dirty="0"/>
          </a:p>
          <a:p>
            <a:pPr marL="914400" lvl="1" indent="-384048" algn="l" rtl="0">
              <a:lnSpc>
                <a:spcPct val="94000"/>
              </a:lnSpc>
              <a:spcBef>
                <a:spcPts val="700"/>
              </a:spcBef>
              <a:spcAft>
                <a:spcPts val="0"/>
              </a:spcAft>
              <a:buClr>
                <a:schemeClr val="dk2"/>
              </a:buClr>
              <a:buSzPts val="2400"/>
              <a:buChar char="–"/>
            </a:pPr>
            <a:r>
              <a:rPr lang="en-AU" sz="2400" i="0" dirty="0"/>
              <a:t>Listed as a Specially Protected Species</a:t>
            </a:r>
            <a:endParaRPr dirty="0"/>
          </a:p>
          <a:p>
            <a:pPr marL="914400" lvl="1" indent="-320548" algn="l" rtl="0">
              <a:lnSpc>
                <a:spcPct val="94000"/>
              </a:lnSpc>
              <a:spcBef>
                <a:spcPts val="700"/>
              </a:spcBef>
              <a:spcAft>
                <a:spcPts val="0"/>
              </a:spcAft>
              <a:buClr>
                <a:schemeClr val="dk2"/>
              </a:buClr>
              <a:buSzPts val="1000"/>
              <a:buNone/>
            </a:pPr>
            <a:endParaRPr sz="1000" dirty="0"/>
          </a:p>
          <a:p>
            <a:pPr marL="384048" lvl="0" indent="-384048" algn="l" rtl="0">
              <a:lnSpc>
                <a:spcPct val="94000"/>
              </a:lnSpc>
              <a:spcBef>
                <a:spcPts val="1200"/>
              </a:spcBef>
              <a:spcAft>
                <a:spcPts val="0"/>
              </a:spcAft>
              <a:buClr>
                <a:schemeClr val="dk2"/>
              </a:buClr>
              <a:buSzPts val="2400"/>
              <a:buChar char="■"/>
            </a:pPr>
            <a:r>
              <a:rPr lang="en-AU" sz="2400" dirty="0">
                <a:latin typeface="Calibri"/>
                <a:ea typeface="Calibri"/>
                <a:cs typeface="Calibri"/>
                <a:sym typeface="Calibri"/>
              </a:rPr>
              <a:t>Namibian dogs contribute to 10% of the global range</a:t>
            </a:r>
            <a:endParaRPr dirty="0"/>
          </a:p>
          <a:p>
            <a:pPr marL="384048" lvl="0" indent="-307848" algn="l" rtl="0">
              <a:lnSpc>
                <a:spcPct val="94000"/>
              </a:lnSpc>
              <a:spcBef>
                <a:spcPts val="1200"/>
              </a:spcBef>
              <a:spcAft>
                <a:spcPts val="0"/>
              </a:spcAft>
              <a:buClr>
                <a:schemeClr val="dk2"/>
              </a:buClr>
              <a:buSzPts val="1200"/>
              <a:buNone/>
            </a:pPr>
            <a:endParaRPr sz="1200" dirty="0">
              <a:latin typeface="Calibri"/>
              <a:ea typeface="Calibri"/>
              <a:cs typeface="Calibri"/>
              <a:sym typeface="Calibri"/>
            </a:endParaRPr>
          </a:p>
          <a:p>
            <a:pPr marL="384048" lvl="0" indent="-384048" algn="l" rtl="0">
              <a:lnSpc>
                <a:spcPct val="94000"/>
              </a:lnSpc>
              <a:spcBef>
                <a:spcPts val="1200"/>
              </a:spcBef>
              <a:spcAft>
                <a:spcPts val="0"/>
              </a:spcAft>
              <a:buClr>
                <a:schemeClr val="dk2"/>
              </a:buClr>
              <a:buSzPts val="2400"/>
              <a:buChar char="■"/>
            </a:pPr>
            <a:r>
              <a:rPr lang="en-AU" sz="2400" dirty="0">
                <a:latin typeface="Calibri"/>
                <a:ea typeface="Calibri"/>
                <a:cs typeface="Calibri"/>
                <a:sym typeface="Calibri"/>
              </a:rPr>
              <a:t>AT RISK population</a:t>
            </a:r>
            <a:endParaRPr dirty="0"/>
          </a:p>
          <a:p>
            <a:pPr marL="384048" lvl="0" indent="-307848" algn="l" rtl="0">
              <a:lnSpc>
                <a:spcPct val="94000"/>
              </a:lnSpc>
              <a:spcBef>
                <a:spcPts val="1200"/>
              </a:spcBef>
              <a:spcAft>
                <a:spcPts val="0"/>
              </a:spcAft>
              <a:buClr>
                <a:schemeClr val="dk2"/>
              </a:buClr>
              <a:buSzPts val="1200"/>
              <a:buNone/>
            </a:pPr>
            <a:endParaRPr sz="1200" dirty="0">
              <a:latin typeface="Calibri"/>
              <a:ea typeface="Calibri"/>
              <a:cs typeface="Calibri"/>
              <a:sym typeface="Calibri"/>
            </a:endParaRPr>
          </a:p>
          <a:p>
            <a:pPr marL="384048" lvl="0" indent="-384048" algn="l" rtl="0">
              <a:lnSpc>
                <a:spcPct val="94000"/>
              </a:lnSpc>
              <a:spcBef>
                <a:spcPts val="1200"/>
              </a:spcBef>
              <a:spcAft>
                <a:spcPts val="0"/>
              </a:spcAft>
              <a:buClr>
                <a:schemeClr val="dk2"/>
              </a:buClr>
              <a:buSzPts val="2400"/>
              <a:buChar char="■"/>
            </a:pPr>
            <a:r>
              <a:rPr lang="en-AU" sz="2400" dirty="0">
                <a:latin typeface="Calibri"/>
                <a:ea typeface="Calibri"/>
                <a:cs typeface="Calibri"/>
                <a:sym typeface="Calibri"/>
              </a:rPr>
              <a:t>Transboundary conservation actions are important for species persistence</a:t>
            </a:r>
            <a:endParaRPr dirty="0"/>
          </a:p>
          <a:p>
            <a:pPr marL="384048" lvl="0" indent="-307848" algn="l" rtl="0">
              <a:lnSpc>
                <a:spcPct val="94000"/>
              </a:lnSpc>
              <a:spcBef>
                <a:spcPts val="1200"/>
              </a:spcBef>
              <a:spcAft>
                <a:spcPts val="0"/>
              </a:spcAft>
              <a:buClr>
                <a:schemeClr val="dk2"/>
              </a:buClr>
              <a:buSzPts val="1200"/>
              <a:buNone/>
            </a:pPr>
            <a:endParaRPr sz="1200" dirty="0">
              <a:latin typeface="Calibri"/>
              <a:ea typeface="Calibri"/>
              <a:cs typeface="Calibri"/>
              <a:sym typeface="Calibri"/>
            </a:endParaRPr>
          </a:p>
          <a:p>
            <a:pPr marL="384048" lvl="0" indent="-384048" algn="l" rtl="0">
              <a:lnSpc>
                <a:spcPct val="94000"/>
              </a:lnSpc>
              <a:spcBef>
                <a:spcPts val="1200"/>
              </a:spcBef>
              <a:spcAft>
                <a:spcPts val="0"/>
              </a:spcAft>
              <a:buClr>
                <a:schemeClr val="dk2"/>
              </a:buClr>
              <a:buSzPts val="2400"/>
              <a:buChar char="■"/>
            </a:pPr>
            <a:r>
              <a:rPr lang="en-AU" sz="2400" dirty="0">
                <a:latin typeface="Calibri"/>
                <a:ea typeface="Calibri"/>
                <a:cs typeface="Calibri"/>
                <a:sym typeface="Calibri"/>
              </a:rPr>
              <a:t>Current population estimates are at 350 individuals – but do we really know?</a:t>
            </a:r>
          </a:p>
        </p:txBody>
      </p:sp>
      <p:pic>
        <p:nvPicPr>
          <p:cNvPr id="171" name="Google Shape;171;p6" descr="ppt_strip_awd.JPG"/>
          <p:cNvPicPr preferRelativeResize="0"/>
          <p:nvPr/>
        </p:nvPicPr>
        <p:blipFill rotWithShape="1">
          <a:blip r:embed="rId3">
            <a:alphaModFix/>
          </a:blip>
          <a:srcRect/>
          <a:stretch/>
        </p:blipFill>
        <p:spPr>
          <a:xfrm>
            <a:off x="1524000" y="-1"/>
            <a:ext cx="611560" cy="6858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7"/>
          <p:cNvSpPr txBox="1">
            <a:spLocks noGrp="1"/>
          </p:cNvSpPr>
          <p:nvPr>
            <p:ph type="title"/>
          </p:nvPr>
        </p:nvSpPr>
        <p:spPr>
          <a:xfrm>
            <a:off x="1226229" y="356570"/>
            <a:ext cx="5044964" cy="123430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9000"/>
              </a:lnSpc>
              <a:spcBef>
                <a:spcPts val="0"/>
              </a:spcBef>
              <a:spcAft>
                <a:spcPts val="0"/>
              </a:spcAft>
              <a:buClr>
                <a:schemeClr val="dk2"/>
              </a:buClr>
              <a:buSzPts val="3600"/>
              <a:buFont typeface="Libre Franklin"/>
              <a:buNone/>
            </a:pPr>
            <a:r>
              <a:rPr lang="en-AU" sz="3600" cap="none"/>
              <a:t>STATUS OF AFRICAN WILD DOGS IN NAMIBIA</a:t>
            </a:r>
            <a:endParaRPr/>
          </a:p>
        </p:txBody>
      </p:sp>
      <p:pic>
        <p:nvPicPr>
          <p:cNvPr id="178" name="Google Shape;178;p7" descr="A close-up of a book cover&#10;&#10;Description automatically generated"/>
          <p:cNvPicPr preferRelativeResize="0"/>
          <p:nvPr/>
        </p:nvPicPr>
        <p:blipFill rotWithShape="1">
          <a:blip r:embed="rId3">
            <a:alphaModFix/>
          </a:blip>
          <a:srcRect b="15649"/>
          <a:stretch/>
        </p:blipFill>
        <p:spPr>
          <a:xfrm>
            <a:off x="6271193" y="124074"/>
            <a:ext cx="2565400" cy="2678119"/>
          </a:xfrm>
          <a:prstGeom prst="rect">
            <a:avLst/>
          </a:prstGeom>
          <a:noFill/>
          <a:ln>
            <a:noFill/>
          </a:ln>
        </p:spPr>
      </p:pic>
      <p:pic>
        <p:nvPicPr>
          <p:cNvPr id="179" name="Google Shape;179;p7"/>
          <p:cNvPicPr preferRelativeResize="0"/>
          <p:nvPr/>
        </p:nvPicPr>
        <p:blipFill rotWithShape="1">
          <a:blip r:embed="rId4">
            <a:alphaModFix/>
          </a:blip>
          <a:srcRect/>
          <a:stretch/>
        </p:blipFill>
        <p:spPr>
          <a:xfrm>
            <a:off x="928177" y="2398029"/>
            <a:ext cx="10686031" cy="4335898"/>
          </a:xfrm>
          <a:prstGeom prst="rect">
            <a:avLst/>
          </a:prstGeom>
          <a:noFill/>
          <a:ln>
            <a:noFill/>
          </a:ln>
        </p:spPr>
      </p:pic>
      <p:pic>
        <p:nvPicPr>
          <p:cNvPr id="180" name="Google Shape;180;p7"/>
          <p:cNvPicPr preferRelativeResize="0"/>
          <p:nvPr/>
        </p:nvPicPr>
        <p:blipFill rotWithShape="1">
          <a:blip r:embed="rId5">
            <a:alphaModFix/>
          </a:blip>
          <a:srcRect t="1639" r="13871" b="31078"/>
          <a:stretch/>
        </p:blipFill>
        <p:spPr>
          <a:xfrm>
            <a:off x="8836593" y="124075"/>
            <a:ext cx="3355408" cy="2273954"/>
          </a:xfrm>
          <a:prstGeom prst="rect">
            <a:avLst/>
          </a:prstGeom>
          <a:noFill/>
          <a:ln>
            <a:noFill/>
          </a:ln>
        </p:spPr>
      </p:pic>
      <p:pic>
        <p:nvPicPr>
          <p:cNvPr id="181" name="Google Shape;181;p7" descr="A red circle with white text&#10;&#10;Description automatically generated"/>
          <p:cNvPicPr preferRelativeResize="0"/>
          <p:nvPr/>
        </p:nvPicPr>
        <p:blipFill rotWithShape="1">
          <a:blip r:embed="rId6">
            <a:alphaModFix/>
          </a:blip>
          <a:srcRect/>
          <a:stretch/>
        </p:blipFill>
        <p:spPr>
          <a:xfrm>
            <a:off x="10253626" y="2567798"/>
            <a:ext cx="1722404" cy="1722404"/>
          </a:xfrm>
          <a:prstGeom prst="rect">
            <a:avLst/>
          </a:prstGeom>
          <a:noFill/>
          <a:ln>
            <a:noFill/>
          </a:ln>
        </p:spPr>
      </p:pic>
      <p:pic>
        <p:nvPicPr>
          <p:cNvPr id="182" name="Google Shape;182;p7" descr="A blue circle with black text&#10;&#10;Description automatically generated"/>
          <p:cNvPicPr preferRelativeResize="0"/>
          <p:nvPr/>
        </p:nvPicPr>
        <p:blipFill rotWithShape="1">
          <a:blip r:embed="rId7">
            <a:alphaModFix/>
          </a:blip>
          <a:srcRect/>
          <a:stretch/>
        </p:blipFill>
        <p:spPr>
          <a:xfrm>
            <a:off x="8444706" y="2567797"/>
            <a:ext cx="1808919" cy="17224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8"/>
          <p:cNvSpPr txBox="1"/>
          <p:nvPr/>
        </p:nvSpPr>
        <p:spPr>
          <a:xfrm>
            <a:off x="3825725" y="73995"/>
            <a:ext cx="5210637"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2400" dirty="0">
                <a:solidFill>
                  <a:schemeClr val="dk1"/>
                </a:solidFill>
                <a:latin typeface="Libre Franklin"/>
                <a:ea typeface="Libre Franklin"/>
                <a:cs typeface="Libre Franklin"/>
                <a:sym typeface="Libre Franklin"/>
              </a:rPr>
              <a:t>Namibia’s Free-roaming African Wild Dogs </a:t>
            </a:r>
            <a:endParaRPr dirty="0"/>
          </a:p>
          <a:p>
            <a:pPr marL="0" marR="0" lvl="0" indent="0" algn="ctr" rtl="0">
              <a:spcBef>
                <a:spcPts val="0"/>
              </a:spcBef>
              <a:spcAft>
                <a:spcPts val="0"/>
              </a:spcAft>
              <a:buNone/>
            </a:pPr>
            <a:r>
              <a:rPr lang="en-AU" sz="2400" dirty="0">
                <a:solidFill>
                  <a:schemeClr val="dk1"/>
                </a:solidFill>
                <a:latin typeface="Libre Franklin"/>
                <a:ea typeface="Libre Franklin"/>
                <a:cs typeface="Libre Franklin"/>
                <a:sym typeface="Libre Franklin"/>
              </a:rPr>
              <a:t>African Wild Dogs</a:t>
            </a:r>
            <a:endParaRPr dirty="0"/>
          </a:p>
        </p:txBody>
      </p:sp>
      <p:pic>
        <p:nvPicPr>
          <p:cNvPr id="189" name="Google Shape;189;p8"/>
          <p:cNvPicPr preferRelativeResize="0"/>
          <p:nvPr/>
        </p:nvPicPr>
        <p:blipFill rotWithShape="1">
          <a:blip r:embed="rId3">
            <a:alphaModFix/>
          </a:blip>
          <a:srcRect/>
          <a:stretch/>
        </p:blipFill>
        <p:spPr>
          <a:xfrm>
            <a:off x="3387246" y="1274283"/>
            <a:ext cx="5649116" cy="5288972"/>
          </a:xfrm>
          <a:prstGeom prst="rect">
            <a:avLst/>
          </a:prstGeom>
          <a:noFill/>
          <a:ln>
            <a:noFill/>
          </a:ln>
        </p:spPr>
      </p:pic>
      <p:sp>
        <p:nvSpPr>
          <p:cNvPr id="2" name="Oval 1">
            <a:extLst>
              <a:ext uri="{FF2B5EF4-FFF2-40B4-BE49-F238E27FC236}">
                <a16:creationId xmlns:a16="http://schemas.microsoft.com/office/drawing/2014/main" id="{2CFFB850-0F48-0A06-0DB0-E5F5E3544F76}"/>
              </a:ext>
            </a:extLst>
          </p:cNvPr>
          <p:cNvSpPr/>
          <p:nvPr/>
        </p:nvSpPr>
        <p:spPr>
          <a:xfrm>
            <a:off x="5733536" y="2225758"/>
            <a:ext cx="1626596" cy="169301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9"/>
          <p:cNvSpPr txBox="1">
            <a:spLocks noGrp="1"/>
          </p:cNvSpPr>
          <p:nvPr>
            <p:ph type="title"/>
          </p:nvPr>
        </p:nvSpPr>
        <p:spPr>
          <a:xfrm>
            <a:off x="1191491" y="41465"/>
            <a:ext cx="5791200" cy="67194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89000"/>
              </a:lnSpc>
              <a:spcBef>
                <a:spcPts val="0"/>
              </a:spcBef>
              <a:spcAft>
                <a:spcPts val="0"/>
              </a:spcAft>
              <a:buClr>
                <a:schemeClr val="dk2"/>
              </a:buClr>
              <a:buSzPct val="100000"/>
              <a:buFont typeface="Libre Franklin"/>
              <a:buNone/>
            </a:pPr>
            <a:r>
              <a:rPr lang="en-AU" dirty="0"/>
              <a:t>ECOLOGY &amp; SOCIOLOGY</a:t>
            </a:r>
            <a:endParaRPr dirty="0"/>
          </a:p>
        </p:txBody>
      </p:sp>
      <p:sp>
        <p:nvSpPr>
          <p:cNvPr id="195" name="Google Shape;195;p9"/>
          <p:cNvSpPr txBox="1"/>
          <p:nvPr/>
        </p:nvSpPr>
        <p:spPr>
          <a:xfrm>
            <a:off x="1191491" y="1216825"/>
            <a:ext cx="4738255" cy="369327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Habitat generalists</a:t>
            </a:r>
            <a:endParaRPr dirty="0"/>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Populations seem unable to maintain residency in areas with &lt;200 mm rainfall. </a:t>
            </a:r>
            <a:endParaRPr dirty="0"/>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Home range size average between 560 and 760km</a:t>
            </a:r>
            <a:r>
              <a:rPr lang="en-AU" sz="1800" baseline="30000" dirty="0">
                <a:solidFill>
                  <a:schemeClr val="dk1"/>
                </a:solidFill>
                <a:latin typeface="Libre Franklin"/>
                <a:ea typeface="Libre Franklin"/>
                <a:cs typeface="Libre Franklin"/>
                <a:sym typeface="Libre Franklin"/>
              </a:rPr>
              <a:t>2</a:t>
            </a:r>
            <a:endParaRPr sz="1600" dirty="0">
              <a:solidFill>
                <a:schemeClr val="dk1"/>
              </a:solidFill>
              <a:latin typeface="Libre Franklin"/>
              <a:ea typeface="Libre Franklin"/>
              <a:cs typeface="Libre Franklin"/>
              <a:sym typeface="Libre Franklin"/>
            </a:endParaRPr>
          </a:p>
          <a:p>
            <a:pPr marL="742950" marR="0" lvl="1" indent="-285750" algn="l" rtl="0">
              <a:spcBef>
                <a:spcPts val="0"/>
              </a:spcBef>
              <a:spcAft>
                <a:spcPts val="0"/>
              </a:spcAft>
              <a:buClr>
                <a:schemeClr val="dk1"/>
              </a:buClr>
              <a:buSzPts val="1800"/>
              <a:buFont typeface="Arial"/>
              <a:buChar char="•"/>
            </a:pPr>
            <a:r>
              <a:rPr lang="en-AU" sz="1800" b="0" i="0" u="none" strike="noStrike" cap="none" dirty="0">
                <a:solidFill>
                  <a:schemeClr val="dk1"/>
                </a:solidFill>
                <a:latin typeface="Libre Franklin"/>
                <a:ea typeface="Libre Franklin"/>
                <a:cs typeface="Libre Franklin"/>
                <a:sym typeface="Libre Franklin"/>
              </a:rPr>
              <a:t>Greater in semi-arid habitats </a:t>
            </a:r>
            <a:r>
              <a:rPr lang="en-AU" sz="1800" b="1" i="0" u="sng" strike="noStrike" cap="none" dirty="0">
                <a:solidFill>
                  <a:schemeClr val="dk1"/>
                </a:solidFill>
                <a:latin typeface="Libre Franklin"/>
                <a:ea typeface="Libre Franklin"/>
                <a:cs typeface="Libre Franklin"/>
                <a:sym typeface="Libre Franklin"/>
              </a:rPr>
              <a:t>KAWDCP RESEARCH</a:t>
            </a:r>
            <a:endParaRPr sz="1800" b="1" i="0" u="sng" strike="noStrike" cap="none" dirty="0">
              <a:solidFill>
                <a:schemeClr val="dk1"/>
              </a:solidFill>
              <a:latin typeface="Libre Franklin"/>
              <a:ea typeface="Libre Franklin"/>
              <a:cs typeface="Libre Franklin"/>
              <a:sym typeface="Libre Franklin"/>
            </a:endParaRPr>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Home range between packs overlap, excluding core breeding areas</a:t>
            </a:r>
            <a:endParaRPr dirty="0"/>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Movement within home range is generally nomadic</a:t>
            </a:r>
            <a:endParaRPr sz="20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p:txBody>
      </p:sp>
      <p:sp>
        <p:nvSpPr>
          <p:cNvPr id="196" name="Google Shape;196;p9"/>
          <p:cNvSpPr txBox="1"/>
          <p:nvPr/>
        </p:nvSpPr>
        <p:spPr>
          <a:xfrm>
            <a:off x="6096000" y="706916"/>
            <a:ext cx="5791200" cy="535531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Highly social member of the canid family</a:t>
            </a:r>
            <a:endParaRPr dirty="0"/>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Packs cooperatively hunt for their prey </a:t>
            </a:r>
            <a:endParaRPr sz="1800" dirty="0">
              <a:solidFill>
                <a:schemeClr val="dk1"/>
              </a:solidFill>
              <a:latin typeface="Libre Franklin"/>
              <a:ea typeface="Libre Franklin"/>
              <a:cs typeface="Libre Franklin"/>
              <a:sym typeface="Libre Franklin"/>
            </a:endParaRPr>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Are cursory or pursuit hunters rather than ambush hunters </a:t>
            </a:r>
            <a:endParaRPr dirty="0"/>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Packs are the reproductive unit</a:t>
            </a:r>
            <a:endParaRPr dirty="0"/>
          </a:p>
          <a:p>
            <a:pPr marL="742950" marR="0" lvl="1" indent="-285750" algn="l" rtl="0">
              <a:spcBef>
                <a:spcPts val="0"/>
              </a:spcBef>
              <a:spcAft>
                <a:spcPts val="0"/>
              </a:spcAft>
              <a:buClr>
                <a:schemeClr val="dk1"/>
              </a:buClr>
              <a:buSzPts val="1800"/>
              <a:buFont typeface="Arial"/>
              <a:buChar char="•"/>
            </a:pPr>
            <a:r>
              <a:rPr lang="en-AU" sz="1800" b="0" i="0" u="none" strike="noStrike" cap="none" dirty="0">
                <a:solidFill>
                  <a:schemeClr val="dk1"/>
                </a:solidFill>
                <a:latin typeface="Libre Franklin"/>
                <a:ea typeface="Libre Franklin"/>
                <a:cs typeface="Libre Franklin"/>
                <a:sym typeface="Libre Franklin"/>
              </a:rPr>
              <a:t>Cooperatively breeders: alpha male and female breed but all pack members contribute to pup care</a:t>
            </a:r>
            <a:endParaRPr dirty="0"/>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Disruptions in the social makeup of packs can result in pack dissolution -&gt; increased risk of local extinction</a:t>
            </a:r>
            <a:endParaRPr dirty="0"/>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New packs form when young animals (~2-3yrs) disperse </a:t>
            </a:r>
            <a:endParaRPr dirty="0"/>
          </a:p>
          <a:p>
            <a:pPr marL="285750" marR="0" lvl="0" indent="-285750" algn="l" rtl="0">
              <a:spcBef>
                <a:spcPts val="0"/>
              </a:spcBef>
              <a:spcAft>
                <a:spcPts val="0"/>
              </a:spcAft>
              <a:buClr>
                <a:schemeClr val="dk1"/>
              </a:buClr>
              <a:buSzPts val="1800"/>
              <a:buFont typeface="Arial"/>
              <a:buChar char="•"/>
            </a:pPr>
            <a:r>
              <a:rPr lang="en-AU" sz="1800" dirty="0">
                <a:solidFill>
                  <a:schemeClr val="dk1"/>
                </a:solidFill>
                <a:latin typeface="Libre Franklin"/>
                <a:ea typeface="Libre Franklin"/>
                <a:cs typeface="Libre Franklin"/>
                <a:sym typeface="Libre Franklin"/>
              </a:rPr>
              <a:t>Dispersal groups may travel hundreds of kilometres </a:t>
            </a:r>
            <a:endParaRPr dirty="0"/>
          </a:p>
          <a:p>
            <a:pPr marL="742950" marR="0" lvl="1" indent="-285750" algn="l" rtl="0">
              <a:spcBef>
                <a:spcPts val="0"/>
              </a:spcBef>
              <a:spcAft>
                <a:spcPts val="0"/>
              </a:spcAft>
              <a:buClr>
                <a:schemeClr val="dk1"/>
              </a:buClr>
              <a:buSzPts val="1800"/>
              <a:buFont typeface="Arial"/>
              <a:buChar char="•"/>
            </a:pPr>
            <a:r>
              <a:rPr lang="en-AU" sz="1800" b="0" i="0" u="none" strike="noStrike" cap="none" dirty="0">
                <a:solidFill>
                  <a:schemeClr val="dk1"/>
                </a:solidFill>
                <a:latin typeface="Libre Franklin"/>
                <a:ea typeface="Libre Franklin"/>
                <a:cs typeface="Libre Franklin"/>
                <a:sym typeface="Libre Franklin"/>
              </a:rPr>
              <a:t>Can complicate the interpretation of distribution data</a:t>
            </a:r>
            <a:endParaRPr dirty="0"/>
          </a:p>
          <a:p>
            <a:pPr marL="742950" marR="0" lvl="1" indent="-285750" algn="l" rtl="0">
              <a:spcBef>
                <a:spcPts val="0"/>
              </a:spcBef>
              <a:spcAft>
                <a:spcPts val="0"/>
              </a:spcAft>
              <a:buClr>
                <a:schemeClr val="dk1"/>
              </a:buClr>
              <a:buSzPts val="1800"/>
              <a:buFont typeface="Arial"/>
              <a:buChar char="•"/>
            </a:pPr>
            <a:r>
              <a:rPr lang="en-AU" sz="1800" b="0" i="0" u="none" strike="noStrike" cap="none" dirty="0">
                <a:solidFill>
                  <a:schemeClr val="dk1"/>
                </a:solidFill>
                <a:latin typeface="Libre Franklin"/>
                <a:ea typeface="Libre Franklin"/>
                <a:cs typeface="Libre Franklin"/>
                <a:sym typeface="Libre Franklin"/>
              </a:rPr>
              <a:t>May not indicate the presence of a resident population</a:t>
            </a:r>
            <a:endParaRPr sz="1800" b="0" i="0" u="none" strike="noStrike" cap="none"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r>
              <a:rPr lang="en-AU" sz="1800" b="1" i="1" dirty="0">
                <a:solidFill>
                  <a:schemeClr val="dk1"/>
                </a:solidFill>
                <a:latin typeface="Libre Franklin"/>
                <a:ea typeface="Libre Franklin"/>
                <a:cs typeface="Libre Franklin"/>
                <a:sym typeface="Libre Franklin"/>
              </a:rPr>
              <a:t>MORE RESEARCH IS REQUIRED FOR NAMIBIAN DOGS</a:t>
            </a:r>
            <a:endParaRPr sz="1800" b="1" i="1" dirty="0">
              <a:solidFill>
                <a:schemeClr val="dk1"/>
              </a:solidFill>
              <a:latin typeface="Libre Franklin"/>
              <a:ea typeface="Libre Franklin"/>
              <a:cs typeface="Libre Franklin"/>
              <a:sym typeface="Libre Franklin"/>
            </a:endParaRPr>
          </a:p>
        </p:txBody>
      </p:sp>
      <p:pic>
        <p:nvPicPr>
          <p:cNvPr id="197" name="Google Shape;197;p9"/>
          <p:cNvPicPr preferRelativeResize="0"/>
          <p:nvPr/>
        </p:nvPicPr>
        <p:blipFill rotWithShape="1">
          <a:blip r:embed="rId3">
            <a:alphaModFix/>
          </a:blip>
          <a:srcRect/>
          <a:stretch/>
        </p:blipFill>
        <p:spPr>
          <a:xfrm>
            <a:off x="1786135" y="4578967"/>
            <a:ext cx="3186624" cy="21244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2"/>
        <p:cNvGrpSpPr/>
        <p:nvPr/>
      </p:nvGrpSpPr>
      <p:grpSpPr>
        <a:xfrm>
          <a:off x="0" y="0"/>
          <a:ext cx="0" cy="0"/>
          <a:chOff x="0" y="0"/>
          <a:chExt cx="0" cy="0"/>
        </a:xfrm>
      </p:grpSpPr>
      <p:sp>
        <p:nvSpPr>
          <p:cNvPr id="203" name="Google Shape;203;p10"/>
          <p:cNvSpPr/>
          <p:nvPr/>
        </p:nvSpPr>
        <p:spPr>
          <a:xfrm>
            <a:off x="-125759" y="-19766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04" name="Google Shape;204;p10"/>
          <p:cNvSpPr txBox="1">
            <a:spLocks noGrp="1"/>
          </p:cNvSpPr>
          <p:nvPr>
            <p:ph type="title"/>
          </p:nvPr>
        </p:nvSpPr>
        <p:spPr>
          <a:xfrm>
            <a:off x="732214" y="-27831"/>
            <a:ext cx="5793475"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3400"/>
              <a:buFont typeface="Libre Franklin"/>
              <a:buNone/>
            </a:pPr>
            <a:r>
              <a:rPr lang="en-AU" sz="3400" dirty="0"/>
              <a:t>THE KALAHARI AFRICAN WILD DOG CONSERVATION PROJECT</a:t>
            </a:r>
            <a:endParaRPr dirty="0"/>
          </a:p>
        </p:txBody>
      </p:sp>
      <p:sp>
        <p:nvSpPr>
          <p:cNvPr id="205" name="Google Shape;205;p10"/>
          <p:cNvSpPr txBox="1">
            <a:spLocks noGrp="1"/>
          </p:cNvSpPr>
          <p:nvPr>
            <p:ph type="body" idx="1"/>
          </p:nvPr>
        </p:nvSpPr>
        <p:spPr>
          <a:xfrm>
            <a:off x="795093" y="1490629"/>
            <a:ext cx="5793475" cy="3481422"/>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4000"/>
              </a:lnSpc>
              <a:spcBef>
                <a:spcPts val="0"/>
              </a:spcBef>
              <a:spcAft>
                <a:spcPts val="0"/>
              </a:spcAft>
              <a:buClr>
                <a:schemeClr val="dk2"/>
              </a:buClr>
              <a:buSzPts val="1700"/>
              <a:buNone/>
            </a:pPr>
            <a:r>
              <a:rPr lang="en-AU" sz="1700" dirty="0">
                <a:latin typeface="Calibri"/>
                <a:ea typeface="Calibri"/>
                <a:cs typeface="Calibri"/>
                <a:sym typeface="Calibri"/>
              </a:rPr>
              <a:t>The current accurate distribution and population of African Wild Dogs outside of protected areas, National Parks, is unknown, however, high levels of persecution and intolerance of African Wild Dogs amongst farming communities is well documented. The aim of KAWDCP is to:</a:t>
            </a:r>
            <a:endParaRPr dirty="0"/>
          </a:p>
          <a:p>
            <a:pPr marL="384048" lvl="0" indent="-384048" algn="just" rtl="0">
              <a:lnSpc>
                <a:spcPct val="94000"/>
              </a:lnSpc>
              <a:spcBef>
                <a:spcPts val="1200"/>
              </a:spcBef>
              <a:spcAft>
                <a:spcPts val="0"/>
              </a:spcAft>
              <a:buClr>
                <a:schemeClr val="dk2"/>
              </a:buClr>
              <a:buSzPts val="1700"/>
              <a:buChar char="■"/>
            </a:pPr>
            <a:r>
              <a:rPr lang="en-AU" sz="1700" dirty="0">
                <a:latin typeface="Calibri"/>
                <a:ea typeface="Calibri"/>
                <a:cs typeface="Calibri"/>
                <a:sym typeface="Calibri"/>
              </a:rPr>
              <a:t>Gain a better understanding of African Wild Dog density, distribution and ecology within the study location in order to identify potential solutions through research, monitoring, collaborations and human wildlife conflict mitigations. </a:t>
            </a:r>
            <a:endParaRPr dirty="0"/>
          </a:p>
          <a:p>
            <a:pPr marL="384048" lvl="0" indent="-384048" algn="just" rtl="0">
              <a:lnSpc>
                <a:spcPct val="94000"/>
              </a:lnSpc>
              <a:spcBef>
                <a:spcPts val="1200"/>
              </a:spcBef>
              <a:spcAft>
                <a:spcPts val="0"/>
              </a:spcAft>
              <a:buClr>
                <a:schemeClr val="dk2"/>
              </a:buClr>
              <a:buSzPts val="1700"/>
              <a:buChar char="■"/>
            </a:pPr>
            <a:r>
              <a:rPr lang="en-AU" sz="1700" dirty="0">
                <a:latin typeface="Calibri"/>
                <a:ea typeface="Calibri"/>
                <a:cs typeface="Calibri"/>
                <a:sym typeface="Calibri"/>
              </a:rPr>
              <a:t>Promote AWDs nationally and internationally as an iconic species for tourism, adding economic value to the country and its communities. </a:t>
            </a:r>
            <a:endParaRPr sz="1700" dirty="0">
              <a:latin typeface="Calibri"/>
              <a:ea typeface="Calibri"/>
              <a:cs typeface="Calibri"/>
              <a:sym typeface="Calibri"/>
            </a:endParaRPr>
          </a:p>
          <a:p>
            <a:pPr marL="0" lvl="0" indent="0" algn="l" rtl="0">
              <a:lnSpc>
                <a:spcPct val="94000"/>
              </a:lnSpc>
              <a:spcBef>
                <a:spcPts val="1200"/>
              </a:spcBef>
              <a:spcAft>
                <a:spcPts val="0"/>
              </a:spcAft>
              <a:buClr>
                <a:schemeClr val="dk2"/>
              </a:buClr>
              <a:buSzPts val="1700"/>
              <a:buNone/>
            </a:pPr>
            <a:endParaRPr sz="1700" dirty="0"/>
          </a:p>
        </p:txBody>
      </p:sp>
      <p:sp>
        <p:nvSpPr>
          <p:cNvPr id="206" name="Google Shape;206;p10"/>
          <p:cNvSpPr/>
          <p:nvPr/>
        </p:nvSpPr>
        <p:spPr>
          <a:xfrm>
            <a:off x="7383661" y="0"/>
            <a:ext cx="228600"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207" name="Google Shape;207;p10" descr="A group of wild dogs on a dirt road&#10;&#10;Description automatically generated"/>
          <p:cNvPicPr preferRelativeResize="0"/>
          <p:nvPr/>
        </p:nvPicPr>
        <p:blipFill rotWithShape="1">
          <a:blip r:embed="rId3">
            <a:alphaModFix/>
          </a:blip>
          <a:srcRect l="8734" r="13468" b="2"/>
          <a:stretch/>
        </p:blipFill>
        <p:spPr>
          <a:xfrm>
            <a:off x="7612260" y="3438457"/>
            <a:ext cx="4579739" cy="3429000"/>
          </a:xfrm>
          <a:prstGeom prst="rect">
            <a:avLst/>
          </a:prstGeom>
          <a:noFill/>
          <a:ln>
            <a:noFill/>
          </a:ln>
        </p:spPr>
      </p:pic>
      <p:sp>
        <p:nvSpPr>
          <p:cNvPr id="208" name="Google Shape;208;p10"/>
          <p:cNvSpPr txBox="1"/>
          <p:nvPr/>
        </p:nvSpPr>
        <p:spPr>
          <a:xfrm>
            <a:off x="4797754" y="4894885"/>
            <a:ext cx="2549839" cy="1422004"/>
          </a:xfrm>
          <a:prstGeom prst="rect">
            <a:avLst/>
          </a:prstGeom>
          <a:noFill/>
          <a:ln>
            <a:noFill/>
          </a:ln>
        </p:spPr>
        <p:txBody>
          <a:bodyPr spcFirstLastPara="1" wrap="square" lIns="91425" tIns="45700" rIns="91425" bIns="45700" anchor="t" anchorCtr="0">
            <a:noAutofit/>
          </a:bodyPr>
          <a:lstStyle/>
          <a:p>
            <a:pPr marL="0" marR="0" lvl="0" indent="0" algn="ctr" rtl="0">
              <a:lnSpc>
                <a:spcPct val="89000"/>
              </a:lnSpc>
              <a:spcBef>
                <a:spcPts val="0"/>
              </a:spcBef>
              <a:spcAft>
                <a:spcPts val="0"/>
              </a:spcAft>
              <a:buClr>
                <a:schemeClr val="dk2"/>
              </a:buClr>
              <a:buSzPts val="1400"/>
              <a:buFont typeface="Libre Franklin"/>
              <a:buNone/>
            </a:pPr>
            <a:r>
              <a:rPr lang="en-AU" sz="1400" b="1" dirty="0">
                <a:solidFill>
                  <a:schemeClr val="dk2"/>
                </a:solidFill>
                <a:latin typeface="Libre Franklin"/>
                <a:ea typeface="Libre Franklin"/>
                <a:cs typeface="Libre Franklin"/>
                <a:sym typeface="Libre Franklin"/>
              </a:rPr>
              <a:t>Vision</a:t>
            </a:r>
            <a:endParaRPr dirty="0"/>
          </a:p>
          <a:p>
            <a:pPr marL="0" marR="0" lvl="0" indent="0" algn="ctr" rtl="0">
              <a:lnSpc>
                <a:spcPct val="89000"/>
              </a:lnSpc>
              <a:spcBef>
                <a:spcPts val="0"/>
              </a:spcBef>
              <a:spcAft>
                <a:spcPts val="0"/>
              </a:spcAft>
              <a:buClr>
                <a:schemeClr val="dk2"/>
              </a:buClr>
              <a:buSzPts val="1400"/>
              <a:buFont typeface="Libre Franklin"/>
              <a:buNone/>
            </a:pPr>
            <a:r>
              <a:rPr lang="en-AU" sz="1400" b="1" dirty="0">
                <a:solidFill>
                  <a:schemeClr val="dk2"/>
                </a:solidFill>
                <a:latin typeface="Libre Franklin"/>
                <a:ea typeface="Libre Franklin"/>
                <a:cs typeface="Libre Franklin"/>
                <a:sym typeface="Libre Franklin"/>
              </a:rPr>
              <a:t>conserve free-ranging wild dog through an interdisciplinary approach using research, conflict resolution, coexistence strategies, and disease prevention.</a:t>
            </a:r>
            <a:br>
              <a:rPr lang="en-AU" sz="1400" b="1" dirty="0">
                <a:solidFill>
                  <a:schemeClr val="dk2"/>
                </a:solidFill>
                <a:latin typeface="Libre Franklin"/>
                <a:ea typeface="Libre Franklin"/>
                <a:cs typeface="Libre Franklin"/>
                <a:sym typeface="Libre Franklin"/>
              </a:rPr>
            </a:br>
            <a:br>
              <a:rPr lang="en-AU" sz="1400" b="1" dirty="0">
                <a:solidFill>
                  <a:schemeClr val="dk2"/>
                </a:solidFill>
                <a:latin typeface="Libre Franklin"/>
                <a:ea typeface="Libre Franklin"/>
                <a:cs typeface="Libre Franklin"/>
                <a:sym typeface="Libre Franklin"/>
              </a:rPr>
            </a:br>
            <a:endParaRPr sz="1400" dirty="0">
              <a:solidFill>
                <a:schemeClr val="dk2"/>
              </a:solidFill>
              <a:latin typeface="Libre Franklin"/>
              <a:ea typeface="Libre Franklin"/>
              <a:cs typeface="Libre Franklin"/>
              <a:sym typeface="Libre Franklin"/>
            </a:endParaRPr>
          </a:p>
        </p:txBody>
      </p:sp>
      <p:sp>
        <p:nvSpPr>
          <p:cNvPr id="209" name="Google Shape;209;p10"/>
          <p:cNvSpPr txBox="1"/>
          <p:nvPr/>
        </p:nvSpPr>
        <p:spPr>
          <a:xfrm>
            <a:off x="36068" y="4939677"/>
            <a:ext cx="2139791" cy="11695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400" b="1" dirty="0">
                <a:solidFill>
                  <a:schemeClr val="dk1"/>
                </a:solidFill>
                <a:latin typeface="Libre Franklin"/>
                <a:ea typeface="Libre Franklin"/>
                <a:cs typeface="Libre Franklin"/>
                <a:sym typeface="Libre Franklin"/>
              </a:rPr>
              <a:t>Purpose </a:t>
            </a:r>
            <a:br>
              <a:rPr lang="en-AU" sz="1400" b="1" dirty="0">
                <a:solidFill>
                  <a:schemeClr val="dk1"/>
                </a:solidFill>
                <a:latin typeface="Libre Franklin"/>
                <a:ea typeface="Libre Franklin"/>
                <a:cs typeface="Libre Franklin"/>
                <a:sym typeface="Libre Franklin"/>
              </a:rPr>
            </a:br>
            <a:r>
              <a:rPr lang="en-AU" sz="1400" b="1" dirty="0">
                <a:solidFill>
                  <a:schemeClr val="dk1"/>
                </a:solidFill>
                <a:latin typeface="Libre Franklin"/>
                <a:ea typeface="Libre Franklin"/>
                <a:cs typeface="Libre Franklin"/>
                <a:sym typeface="Libre Franklin"/>
              </a:rPr>
              <a:t>To ensure free-ranging African wild dog population are viable for future generations.</a:t>
            </a:r>
            <a:endParaRPr sz="1400" dirty="0">
              <a:solidFill>
                <a:schemeClr val="dk1"/>
              </a:solidFill>
              <a:latin typeface="Libre Franklin"/>
              <a:ea typeface="Libre Franklin"/>
              <a:cs typeface="Libre Franklin"/>
              <a:sym typeface="Libre Franklin"/>
            </a:endParaRPr>
          </a:p>
        </p:txBody>
      </p:sp>
      <p:sp>
        <p:nvSpPr>
          <p:cNvPr id="210" name="Google Shape;210;p10"/>
          <p:cNvSpPr txBox="1"/>
          <p:nvPr/>
        </p:nvSpPr>
        <p:spPr>
          <a:xfrm>
            <a:off x="2405188" y="4793858"/>
            <a:ext cx="2060539"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AU" sz="1400" b="1" dirty="0">
                <a:solidFill>
                  <a:schemeClr val="dk1"/>
                </a:solidFill>
                <a:latin typeface="Libre Franklin"/>
                <a:ea typeface="Libre Franklin"/>
                <a:cs typeface="Libre Franklin"/>
                <a:sym typeface="Libre Franklin"/>
              </a:rPr>
              <a:t>Mission</a:t>
            </a:r>
            <a:br>
              <a:rPr lang="en-AU" sz="1400" b="1" dirty="0">
                <a:solidFill>
                  <a:schemeClr val="dk1"/>
                </a:solidFill>
                <a:latin typeface="Libre Franklin"/>
                <a:ea typeface="Libre Franklin"/>
                <a:cs typeface="Libre Franklin"/>
                <a:sym typeface="Libre Franklin"/>
              </a:rPr>
            </a:br>
            <a:r>
              <a:rPr lang="en-AU" sz="1400" b="1" dirty="0">
                <a:solidFill>
                  <a:schemeClr val="dk1"/>
                </a:solidFill>
                <a:latin typeface="Libre Franklin"/>
                <a:ea typeface="Libre Franklin"/>
                <a:cs typeface="Libre Franklin"/>
                <a:sym typeface="Libre Franklin"/>
              </a:rPr>
              <a:t>KAWDCP will accomplish its purpose through evidence-based conservation practices, community engagement and advocacy.</a:t>
            </a:r>
            <a:br>
              <a:rPr lang="en-AU" sz="1400" b="1" dirty="0">
                <a:solidFill>
                  <a:schemeClr val="dk1"/>
                </a:solidFill>
                <a:latin typeface="Libre Franklin"/>
                <a:ea typeface="Libre Franklin"/>
                <a:cs typeface="Libre Franklin"/>
                <a:sym typeface="Libre Franklin"/>
              </a:rPr>
            </a:br>
            <a:endParaRPr sz="1400" dirty="0">
              <a:solidFill>
                <a:schemeClr val="dk1"/>
              </a:solidFill>
              <a:latin typeface="Libre Franklin"/>
              <a:ea typeface="Libre Franklin"/>
              <a:cs typeface="Libre Franklin"/>
              <a:sym typeface="Libre Franklin"/>
            </a:endParaRPr>
          </a:p>
        </p:txBody>
      </p:sp>
      <p:pic>
        <p:nvPicPr>
          <p:cNvPr id="211" name="Google Shape;211;p10" descr="A close up of a person's face&#10;&#10;Description automatically generated"/>
          <p:cNvPicPr preferRelativeResize="0"/>
          <p:nvPr/>
        </p:nvPicPr>
        <p:blipFill rotWithShape="1">
          <a:blip r:embed="rId4">
            <a:alphaModFix/>
          </a:blip>
          <a:srcRect/>
          <a:stretch/>
        </p:blipFill>
        <p:spPr>
          <a:xfrm>
            <a:off x="7525928" y="312305"/>
            <a:ext cx="4635500" cy="3187700"/>
          </a:xfrm>
          <a:prstGeom prst="rect">
            <a:avLst/>
          </a:prstGeom>
          <a:noFill/>
          <a:ln>
            <a:noFill/>
          </a:ln>
        </p:spPr>
      </p:pic>
    </p:spTree>
  </p:cSld>
  <p:clrMapOvr>
    <a:masterClrMapping/>
  </p:clrMapOvr>
</p:sld>
</file>

<file path=ppt/theme/theme1.xml><?xml version="1.0" encoding="utf-8"?>
<a:theme xmlns:a="http://schemas.openxmlformats.org/drawingml/2006/main"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2815</Words>
  <Application>Microsoft Macintosh PowerPoint</Application>
  <PresentationFormat>Widescreen</PresentationFormat>
  <Paragraphs>264</Paragraphs>
  <Slides>34</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Libre Franklin</vt:lpstr>
      <vt:lpstr>Quattrocento Sans</vt:lpstr>
      <vt:lpstr>Cambria</vt:lpstr>
      <vt:lpstr>Calibri</vt:lpstr>
      <vt:lpstr>Open Sans</vt:lpstr>
      <vt:lpstr>Arial</vt:lpstr>
      <vt:lpstr>Crop</vt:lpstr>
      <vt:lpstr>PowerPoint Presentation</vt:lpstr>
      <vt:lpstr>African Carnivore Guild</vt:lpstr>
      <vt:lpstr>The African Wild Dog</vt:lpstr>
      <vt:lpstr>PowerPoint Presentation</vt:lpstr>
      <vt:lpstr>Wild Dogs in Namibia</vt:lpstr>
      <vt:lpstr>STATUS OF AFRICAN WILD DOGS IN NAMIBIA</vt:lpstr>
      <vt:lpstr>PowerPoint Presentation</vt:lpstr>
      <vt:lpstr>ECOLOGY &amp; SOCIOLOGY</vt:lpstr>
      <vt:lpstr>THE KALAHARI AFRICAN WILD DOG CONSERVATION PROJECT</vt:lpstr>
      <vt:lpstr>Our Goals</vt:lpstr>
      <vt:lpstr>Our Goals</vt:lpstr>
      <vt:lpstr>Human wildlife conflict</vt:lpstr>
      <vt:lpstr>PowerPoint Presentation</vt:lpstr>
      <vt:lpstr>Persecution</vt:lpstr>
      <vt:lpstr>PowerPoint Presentation</vt:lpstr>
      <vt:lpstr>Engaging with Communities</vt:lpstr>
      <vt:lpstr>KAWDCP Activities</vt:lpstr>
      <vt:lpstr>THE FIRST AFRICAN WILD DOGS COLLARED OUTSIDE OF PROTECTED AREAS  </vt:lpstr>
      <vt:lpstr>Assessing Home Range and Land Use Patterns of African Wild Dogs in the North-Eastern Kalahari, Namibia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COLLARED FEMALE 8280</vt:lpstr>
      <vt:lpstr>PowerPoint Presentation</vt:lpstr>
      <vt:lpstr>PowerPoint Presentation</vt:lpstr>
      <vt:lpstr>Summary</vt:lpstr>
      <vt:lpstr>What it takes to work in the field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Nadja le Roux</dc:creator>
  <cp:lastModifiedBy>Nadja le Roux</cp:lastModifiedBy>
  <cp:revision>4</cp:revision>
  <dcterms:created xsi:type="dcterms:W3CDTF">2022-04-16T10:52:57Z</dcterms:created>
  <dcterms:modified xsi:type="dcterms:W3CDTF">2025-08-28T15:51:03Z</dcterms:modified>
</cp:coreProperties>
</file>