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5" r:id="rId3"/>
    <p:sldId id="260" r:id="rId4"/>
    <p:sldId id="259" r:id="rId5"/>
    <p:sldId id="261" r:id="rId6"/>
    <p:sldId id="31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76865-2605-40EB-8421-503C4400CE64}" v="122" dt="2024-11-08T10:46:21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6" autoAdjust="0"/>
  </p:normalViewPr>
  <p:slideViewPr>
    <p:cSldViewPr snapToGrid="0">
      <p:cViewPr varScale="1">
        <p:scale>
          <a:sx n="75" d="100"/>
          <a:sy n="75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5ED53-F259-42AD-90F5-7965E1E6B6F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EFBB67-EF30-4326-B649-9621E26FE2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EIA data are displayed in both a map and a table.</a:t>
          </a:r>
          <a:endParaRPr lang="en-US" sz="2400" dirty="0"/>
        </a:p>
      </dgm:t>
    </dgm:pt>
    <dgm:pt modelId="{1D881E79-2DF7-4EE7-8438-1F0144D5CC45}" type="parTrans" cxnId="{06C65C27-2DE1-443D-94D5-ABBB7919798D}">
      <dgm:prSet/>
      <dgm:spPr/>
      <dgm:t>
        <a:bodyPr/>
        <a:lstStyle/>
        <a:p>
          <a:endParaRPr lang="en-US"/>
        </a:p>
      </dgm:t>
    </dgm:pt>
    <dgm:pt modelId="{2CC9D319-E8C0-49B7-8294-2CCCE6500D77}" type="sibTrans" cxnId="{06C65C27-2DE1-443D-94D5-ABBB7919798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7AD5C3-76B9-4052-B9F8-71C0BA377A5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Map layers include land uses like protected areas, biodiversity hotspots, and heritage sites.</a:t>
          </a:r>
          <a:endParaRPr lang="en-US" sz="2400" dirty="0"/>
        </a:p>
      </dgm:t>
    </dgm:pt>
    <dgm:pt modelId="{4D57BB58-9C82-42B3-8C13-CE7FF047B08B}" type="parTrans" cxnId="{E8BEB1B4-7EB3-4826-88FC-4CA934702240}">
      <dgm:prSet/>
      <dgm:spPr/>
      <dgm:t>
        <a:bodyPr/>
        <a:lstStyle/>
        <a:p>
          <a:endParaRPr lang="en-US"/>
        </a:p>
      </dgm:t>
    </dgm:pt>
    <dgm:pt modelId="{A4C34302-2F98-478C-8466-FCC8479E5A04}" type="sibTrans" cxnId="{E8BEB1B4-7EB3-4826-88FC-4CA93470224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9D37930-DE27-4122-9704-45D8887615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Users can select layers to assess potential impacts on protected areas or farms.</a:t>
          </a:r>
          <a:endParaRPr lang="en-US" sz="2400" dirty="0"/>
        </a:p>
      </dgm:t>
    </dgm:pt>
    <dgm:pt modelId="{5463BC03-27E6-44CB-B24C-2640846C9790}" type="parTrans" cxnId="{975A6276-DB62-44C1-9076-FFF4893F1D5E}">
      <dgm:prSet/>
      <dgm:spPr/>
      <dgm:t>
        <a:bodyPr/>
        <a:lstStyle/>
        <a:p>
          <a:endParaRPr lang="en-US"/>
        </a:p>
      </dgm:t>
    </dgm:pt>
    <dgm:pt modelId="{F20A24BF-5369-4E24-B325-E8FE3399BEE8}" type="sibTrans" cxnId="{975A6276-DB62-44C1-9076-FFF4893F1D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0ACC937-35E6-4AF6-8E93-497836D34E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Aligned with the Access to Information Bill, promoting proactive information sharing.</a:t>
          </a:r>
          <a:endParaRPr lang="en-US" sz="2400" dirty="0"/>
        </a:p>
      </dgm:t>
    </dgm:pt>
    <dgm:pt modelId="{D3E95D4A-F8A6-48D0-8F1C-728C4049076B}" type="parTrans" cxnId="{20DDA9BD-683C-4845-AE78-8B5E7D65933F}">
      <dgm:prSet/>
      <dgm:spPr/>
      <dgm:t>
        <a:bodyPr/>
        <a:lstStyle/>
        <a:p>
          <a:endParaRPr lang="en-US"/>
        </a:p>
      </dgm:t>
    </dgm:pt>
    <dgm:pt modelId="{0EDB0D7E-1ECB-43F1-BF90-3B16AED15662}" type="sibTrans" cxnId="{20DDA9BD-683C-4845-AE78-8B5E7D65933F}">
      <dgm:prSet/>
      <dgm:spPr/>
      <dgm:t>
        <a:bodyPr/>
        <a:lstStyle/>
        <a:p>
          <a:endParaRPr lang="en-US"/>
        </a:p>
      </dgm:t>
    </dgm:pt>
    <dgm:pt modelId="{0F11462E-D421-464F-82DD-B3DD1CDD5351}" type="pres">
      <dgm:prSet presAssocID="{25F5ED53-F259-42AD-90F5-7965E1E6B6F6}" presName="root" presStyleCnt="0">
        <dgm:presLayoutVars>
          <dgm:dir/>
          <dgm:resizeHandles val="exact"/>
        </dgm:presLayoutVars>
      </dgm:prSet>
      <dgm:spPr/>
    </dgm:pt>
    <dgm:pt modelId="{F0AE522A-A241-49AF-A509-DA9DE1809E8C}" type="pres">
      <dgm:prSet presAssocID="{25F5ED53-F259-42AD-90F5-7965E1E6B6F6}" presName="container" presStyleCnt="0">
        <dgm:presLayoutVars>
          <dgm:dir/>
          <dgm:resizeHandles val="exact"/>
        </dgm:presLayoutVars>
      </dgm:prSet>
      <dgm:spPr/>
    </dgm:pt>
    <dgm:pt modelId="{71A2440C-B60C-47D2-84F9-031E4F8EB3B5}" type="pres">
      <dgm:prSet presAssocID="{8BEFBB67-EF30-4326-B649-9621E26FE27D}" presName="compNode" presStyleCnt="0"/>
      <dgm:spPr/>
    </dgm:pt>
    <dgm:pt modelId="{A6485699-9154-400D-877F-D38B56EFA60F}" type="pres">
      <dgm:prSet presAssocID="{8BEFBB67-EF30-4326-B649-9621E26FE27D}" presName="iconBgRect" presStyleLbl="bgShp" presStyleIdx="0" presStyleCnt="4"/>
      <dgm:spPr/>
    </dgm:pt>
    <dgm:pt modelId="{4BE82208-CE79-41B5-93F1-7BD88E280917}" type="pres">
      <dgm:prSet presAssocID="{8BEFBB67-EF30-4326-B649-9621E26FE27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ADA9A13F-F653-417D-87F6-DC5EF04B06A0}" type="pres">
      <dgm:prSet presAssocID="{8BEFBB67-EF30-4326-B649-9621E26FE27D}" presName="spaceRect" presStyleCnt="0"/>
      <dgm:spPr/>
    </dgm:pt>
    <dgm:pt modelId="{371E234C-7631-43EC-9C28-1A1F497311D8}" type="pres">
      <dgm:prSet presAssocID="{8BEFBB67-EF30-4326-B649-9621E26FE27D}" presName="textRect" presStyleLbl="revTx" presStyleIdx="0" presStyleCnt="4">
        <dgm:presLayoutVars>
          <dgm:chMax val="1"/>
          <dgm:chPref val="1"/>
        </dgm:presLayoutVars>
      </dgm:prSet>
      <dgm:spPr/>
    </dgm:pt>
    <dgm:pt modelId="{68E45187-4597-4462-867C-993EC09AF6DA}" type="pres">
      <dgm:prSet presAssocID="{2CC9D319-E8C0-49B7-8294-2CCCE6500D77}" presName="sibTrans" presStyleLbl="sibTrans2D1" presStyleIdx="0" presStyleCnt="0"/>
      <dgm:spPr/>
    </dgm:pt>
    <dgm:pt modelId="{54734862-7706-4E18-9148-F4BFA09222DD}" type="pres">
      <dgm:prSet presAssocID="{8A7AD5C3-76B9-4052-B9F8-71C0BA377A5A}" presName="compNode" presStyleCnt="0"/>
      <dgm:spPr/>
    </dgm:pt>
    <dgm:pt modelId="{E6175D20-9052-49D8-B5B9-7C83BFA5CD3F}" type="pres">
      <dgm:prSet presAssocID="{8A7AD5C3-76B9-4052-B9F8-71C0BA377A5A}" presName="iconBgRect" presStyleLbl="bgShp" presStyleIdx="1" presStyleCnt="4"/>
      <dgm:spPr/>
    </dgm:pt>
    <dgm:pt modelId="{0640F76A-98C9-4D7C-B922-7FF967863AB7}" type="pres">
      <dgm:prSet presAssocID="{8A7AD5C3-76B9-4052-B9F8-71C0BA377A5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6A0FE321-4625-42A5-B1EA-14F9E15F180F}" type="pres">
      <dgm:prSet presAssocID="{8A7AD5C3-76B9-4052-B9F8-71C0BA377A5A}" presName="spaceRect" presStyleCnt="0"/>
      <dgm:spPr/>
    </dgm:pt>
    <dgm:pt modelId="{C8F7EC70-CFC8-451B-82CC-68F7EA9185B6}" type="pres">
      <dgm:prSet presAssocID="{8A7AD5C3-76B9-4052-B9F8-71C0BA377A5A}" presName="textRect" presStyleLbl="revTx" presStyleIdx="1" presStyleCnt="4" custScaleY="67027">
        <dgm:presLayoutVars>
          <dgm:chMax val="1"/>
          <dgm:chPref val="1"/>
        </dgm:presLayoutVars>
      </dgm:prSet>
      <dgm:spPr/>
    </dgm:pt>
    <dgm:pt modelId="{97D5C716-77A1-4645-8BCF-DECCE77E04D1}" type="pres">
      <dgm:prSet presAssocID="{A4C34302-2F98-478C-8466-FCC8479E5A04}" presName="sibTrans" presStyleLbl="sibTrans2D1" presStyleIdx="0" presStyleCnt="0"/>
      <dgm:spPr/>
    </dgm:pt>
    <dgm:pt modelId="{E20BE9AE-9951-45C3-9DBD-7DEDC6D4E72C}" type="pres">
      <dgm:prSet presAssocID="{D9D37930-DE27-4122-9704-45D8887615E3}" presName="compNode" presStyleCnt="0"/>
      <dgm:spPr/>
    </dgm:pt>
    <dgm:pt modelId="{3686DA0B-852E-4A3A-A8BB-8910667EDAE9}" type="pres">
      <dgm:prSet presAssocID="{D9D37930-DE27-4122-9704-45D8887615E3}" presName="iconBgRect" presStyleLbl="bgShp" presStyleIdx="2" presStyleCnt="4"/>
      <dgm:spPr/>
    </dgm:pt>
    <dgm:pt modelId="{EAF1464F-2A08-4F6F-B78C-E9EB169A5BFB}" type="pres">
      <dgm:prSet presAssocID="{D9D37930-DE27-4122-9704-45D8887615E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EA38BCB1-C0FC-4391-877E-1785A3F631DB}" type="pres">
      <dgm:prSet presAssocID="{D9D37930-DE27-4122-9704-45D8887615E3}" presName="spaceRect" presStyleCnt="0"/>
      <dgm:spPr/>
    </dgm:pt>
    <dgm:pt modelId="{32FDF76D-BB9C-4123-8DB6-C83FAEAF90D3}" type="pres">
      <dgm:prSet presAssocID="{D9D37930-DE27-4122-9704-45D8887615E3}" presName="textRect" presStyleLbl="revTx" presStyleIdx="2" presStyleCnt="4">
        <dgm:presLayoutVars>
          <dgm:chMax val="1"/>
          <dgm:chPref val="1"/>
        </dgm:presLayoutVars>
      </dgm:prSet>
      <dgm:spPr/>
    </dgm:pt>
    <dgm:pt modelId="{1FD91966-23ED-48F7-8F32-C65300256C9E}" type="pres">
      <dgm:prSet presAssocID="{F20A24BF-5369-4E24-B325-E8FE3399BEE8}" presName="sibTrans" presStyleLbl="sibTrans2D1" presStyleIdx="0" presStyleCnt="0"/>
      <dgm:spPr/>
    </dgm:pt>
    <dgm:pt modelId="{5BEC70D5-1F31-4531-8D2C-967B67D6232F}" type="pres">
      <dgm:prSet presAssocID="{90ACC937-35E6-4AF6-8E93-497836D34EF9}" presName="compNode" presStyleCnt="0"/>
      <dgm:spPr/>
    </dgm:pt>
    <dgm:pt modelId="{4223A2A1-F624-46D0-B378-7201DBD9480F}" type="pres">
      <dgm:prSet presAssocID="{90ACC937-35E6-4AF6-8E93-497836D34EF9}" presName="iconBgRect" presStyleLbl="bgShp" presStyleIdx="3" presStyleCnt="4"/>
      <dgm:spPr/>
    </dgm:pt>
    <dgm:pt modelId="{850019D8-7DC8-4209-A1DE-5728498ED605}" type="pres">
      <dgm:prSet presAssocID="{90ACC937-35E6-4AF6-8E93-497836D34E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AAE37E9D-4FF4-4CA6-83D5-BA58506CF4A6}" type="pres">
      <dgm:prSet presAssocID="{90ACC937-35E6-4AF6-8E93-497836D34EF9}" presName="spaceRect" presStyleCnt="0"/>
      <dgm:spPr/>
    </dgm:pt>
    <dgm:pt modelId="{C4DB1909-1C56-4CF7-B3AB-ED54F8E9C826}" type="pres">
      <dgm:prSet presAssocID="{90ACC937-35E6-4AF6-8E93-497836D34EF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FD2021B-55E8-430B-B472-E93EB103BBB0}" type="presOf" srcId="{90ACC937-35E6-4AF6-8E93-497836D34EF9}" destId="{C4DB1909-1C56-4CF7-B3AB-ED54F8E9C826}" srcOrd="0" destOrd="0" presId="urn:microsoft.com/office/officeart/2018/2/layout/IconCircleList"/>
    <dgm:cxn modelId="{824AC923-D67E-464A-B879-0E0062869B7B}" type="presOf" srcId="{8BEFBB67-EF30-4326-B649-9621E26FE27D}" destId="{371E234C-7631-43EC-9C28-1A1F497311D8}" srcOrd="0" destOrd="0" presId="urn:microsoft.com/office/officeart/2018/2/layout/IconCircleList"/>
    <dgm:cxn modelId="{06C65C27-2DE1-443D-94D5-ABBB7919798D}" srcId="{25F5ED53-F259-42AD-90F5-7965E1E6B6F6}" destId="{8BEFBB67-EF30-4326-B649-9621E26FE27D}" srcOrd="0" destOrd="0" parTransId="{1D881E79-2DF7-4EE7-8438-1F0144D5CC45}" sibTransId="{2CC9D319-E8C0-49B7-8294-2CCCE6500D77}"/>
    <dgm:cxn modelId="{F38B962F-91D6-4C2E-8F61-A03E925B39F7}" type="presOf" srcId="{2CC9D319-E8C0-49B7-8294-2CCCE6500D77}" destId="{68E45187-4597-4462-867C-993EC09AF6DA}" srcOrd="0" destOrd="0" presId="urn:microsoft.com/office/officeart/2018/2/layout/IconCircleList"/>
    <dgm:cxn modelId="{8841F838-DC3C-4F4C-8EA7-A431DAC5F360}" type="presOf" srcId="{8A7AD5C3-76B9-4052-B9F8-71C0BA377A5A}" destId="{C8F7EC70-CFC8-451B-82CC-68F7EA9185B6}" srcOrd="0" destOrd="0" presId="urn:microsoft.com/office/officeart/2018/2/layout/IconCircleList"/>
    <dgm:cxn modelId="{975A6276-DB62-44C1-9076-FFF4893F1D5E}" srcId="{25F5ED53-F259-42AD-90F5-7965E1E6B6F6}" destId="{D9D37930-DE27-4122-9704-45D8887615E3}" srcOrd="2" destOrd="0" parTransId="{5463BC03-27E6-44CB-B24C-2640846C9790}" sibTransId="{F20A24BF-5369-4E24-B325-E8FE3399BEE8}"/>
    <dgm:cxn modelId="{ABE2928E-25BB-4F86-8CA4-DA23F309334D}" type="presOf" srcId="{A4C34302-2F98-478C-8466-FCC8479E5A04}" destId="{97D5C716-77A1-4645-8BCF-DECCE77E04D1}" srcOrd="0" destOrd="0" presId="urn:microsoft.com/office/officeart/2018/2/layout/IconCircleList"/>
    <dgm:cxn modelId="{E8BEB1B4-7EB3-4826-88FC-4CA934702240}" srcId="{25F5ED53-F259-42AD-90F5-7965E1E6B6F6}" destId="{8A7AD5C3-76B9-4052-B9F8-71C0BA377A5A}" srcOrd="1" destOrd="0" parTransId="{4D57BB58-9C82-42B3-8C13-CE7FF047B08B}" sibTransId="{A4C34302-2F98-478C-8466-FCC8479E5A04}"/>
    <dgm:cxn modelId="{20DDA9BD-683C-4845-AE78-8B5E7D65933F}" srcId="{25F5ED53-F259-42AD-90F5-7965E1E6B6F6}" destId="{90ACC937-35E6-4AF6-8E93-497836D34EF9}" srcOrd="3" destOrd="0" parTransId="{D3E95D4A-F8A6-48D0-8F1C-728C4049076B}" sibTransId="{0EDB0D7E-1ECB-43F1-BF90-3B16AED15662}"/>
    <dgm:cxn modelId="{7F588AE2-B5AB-4E59-88B9-7AA415EEDC3B}" type="presOf" srcId="{F20A24BF-5369-4E24-B325-E8FE3399BEE8}" destId="{1FD91966-23ED-48F7-8F32-C65300256C9E}" srcOrd="0" destOrd="0" presId="urn:microsoft.com/office/officeart/2018/2/layout/IconCircleList"/>
    <dgm:cxn modelId="{6E54CDF0-0C22-4063-B8AC-08715BF1A1DC}" type="presOf" srcId="{25F5ED53-F259-42AD-90F5-7965E1E6B6F6}" destId="{0F11462E-D421-464F-82DD-B3DD1CDD5351}" srcOrd="0" destOrd="0" presId="urn:microsoft.com/office/officeart/2018/2/layout/IconCircleList"/>
    <dgm:cxn modelId="{46AA56F1-72A6-4EA7-991E-EBEC29B652BA}" type="presOf" srcId="{D9D37930-DE27-4122-9704-45D8887615E3}" destId="{32FDF76D-BB9C-4123-8DB6-C83FAEAF90D3}" srcOrd="0" destOrd="0" presId="urn:microsoft.com/office/officeart/2018/2/layout/IconCircleList"/>
    <dgm:cxn modelId="{BCD8423A-2EB7-4881-80CC-C3531244D4E4}" type="presParOf" srcId="{0F11462E-D421-464F-82DD-B3DD1CDD5351}" destId="{F0AE522A-A241-49AF-A509-DA9DE1809E8C}" srcOrd="0" destOrd="0" presId="urn:microsoft.com/office/officeart/2018/2/layout/IconCircleList"/>
    <dgm:cxn modelId="{D19F807E-69B6-45AE-B61B-0338DF38F3F1}" type="presParOf" srcId="{F0AE522A-A241-49AF-A509-DA9DE1809E8C}" destId="{71A2440C-B60C-47D2-84F9-031E4F8EB3B5}" srcOrd="0" destOrd="0" presId="urn:microsoft.com/office/officeart/2018/2/layout/IconCircleList"/>
    <dgm:cxn modelId="{2765A9A3-7C8E-4B80-8041-4A960ACC69D5}" type="presParOf" srcId="{71A2440C-B60C-47D2-84F9-031E4F8EB3B5}" destId="{A6485699-9154-400D-877F-D38B56EFA60F}" srcOrd="0" destOrd="0" presId="urn:microsoft.com/office/officeart/2018/2/layout/IconCircleList"/>
    <dgm:cxn modelId="{0B403A11-28A1-48BE-822B-D2B156FC33D2}" type="presParOf" srcId="{71A2440C-B60C-47D2-84F9-031E4F8EB3B5}" destId="{4BE82208-CE79-41B5-93F1-7BD88E280917}" srcOrd="1" destOrd="0" presId="urn:microsoft.com/office/officeart/2018/2/layout/IconCircleList"/>
    <dgm:cxn modelId="{9778261C-FF59-40A6-A78E-6F72D6160E72}" type="presParOf" srcId="{71A2440C-B60C-47D2-84F9-031E4F8EB3B5}" destId="{ADA9A13F-F653-417D-87F6-DC5EF04B06A0}" srcOrd="2" destOrd="0" presId="urn:microsoft.com/office/officeart/2018/2/layout/IconCircleList"/>
    <dgm:cxn modelId="{E9EADCD0-393E-4479-BE8F-4D86F525E067}" type="presParOf" srcId="{71A2440C-B60C-47D2-84F9-031E4F8EB3B5}" destId="{371E234C-7631-43EC-9C28-1A1F497311D8}" srcOrd="3" destOrd="0" presId="urn:microsoft.com/office/officeart/2018/2/layout/IconCircleList"/>
    <dgm:cxn modelId="{2D838200-E05F-480C-8969-ABE5466A0F22}" type="presParOf" srcId="{F0AE522A-A241-49AF-A509-DA9DE1809E8C}" destId="{68E45187-4597-4462-867C-993EC09AF6DA}" srcOrd="1" destOrd="0" presId="urn:microsoft.com/office/officeart/2018/2/layout/IconCircleList"/>
    <dgm:cxn modelId="{C8A277EF-996E-4C0B-AB4E-09E6AAE3BA21}" type="presParOf" srcId="{F0AE522A-A241-49AF-A509-DA9DE1809E8C}" destId="{54734862-7706-4E18-9148-F4BFA09222DD}" srcOrd="2" destOrd="0" presId="urn:microsoft.com/office/officeart/2018/2/layout/IconCircleList"/>
    <dgm:cxn modelId="{5842E677-BF89-424B-84AF-78DF2F49C28A}" type="presParOf" srcId="{54734862-7706-4E18-9148-F4BFA09222DD}" destId="{E6175D20-9052-49D8-B5B9-7C83BFA5CD3F}" srcOrd="0" destOrd="0" presId="urn:microsoft.com/office/officeart/2018/2/layout/IconCircleList"/>
    <dgm:cxn modelId="{FD635AB9-BB46-427D-BC9A-154F9F9A922E}" type="presParOf" srcId="{54734862-7706-4E18-9148-F4BFA09222DD}" destId="{0640F76A-98C9-4D7C-B922-7FF967863AB7}" srcOrd="1" destOrd="0" presId="urn:microsoft.com/office/officeart/2018/2/layout/IconCircleList"/>
    <dgm:cxn modelId="{CC2795DB-42A0-4C39-930B-4AA7AC2CCB0D}" type="presParOf" srcId="{54734862-7706-4E18-9148-F4BFA09222DD}" destId="{6A0FE321-4625-42A5-B1EA-14F9E15F180F}" srcOrd="2" destOrd="0" presId="urn:microsoft.com/office/officeart/2018/2/layout/IconCircleList"/>
    <dgm:cxn modelId="{65E0B91F-9544-4F7C-A1E5-3AACC1ABE733}" type="presParOf" srcId="{54734862-7706-4E18-9148-F4BFA09222DD}" destId="{C8F7EC70-CFC8-451B-82CC-68F7EA9185B6}" srcOrd="3" destOrd="0" presId="urn:microsoft.com/office/officeart/2018/2/layout/IconCircleList"/>
    <dgm:cxn modelId="{6CEA3784-56C3-4CB4-8865-A7C11C018375}" type="presParOf" srcId="{F0AE522A-A241-49AF-A509-DA9DE1809E8C}" destId="{97D5C716-77A1-4645-8BCF-DECCE77E04D1}" srcOrd="3" destOrd="0" presId="urn:microsoft.com/office/officeart/2018/2/layout/IconCircleList"/>
    <dgm:cxn modelId="{073A039B-C701-42AB-A526-9EA540BE4F4E}" type="presParOf" srcId="{F0AE522A-A241-49AF-A509-DA9DE1809E8C}" destId="{E20BE9AE-9951-45C3-9DBD-7DEDC6D4E72C}" srcOrd="4" destOrd="0" presId="urn:microsoft.com/office/officeart/2018/2/layout/IconCircleList"/>
    <dgm:cxn modelId="{38C4FF95-DEBA-4DEC-80D0-427630B7D7DA}" type="presParOf" srcId="{E20BE9AE-9951-45C3-9DBD-7DEDC6D4E72C}" destId="{3686DA0B-852E-4A3A-A8BB-8910667EDAE9}" srcOrd="0" destOrd="0" presId="urn:microsoft.com/office/officeart/2018/2/layout/IconCircleList"/>
    <dgm:cxn modelId="{1164FDFE-CD18-4406-833F-28A395059811}" type="presParOf" srcId="{E20BE9AE-9951-45C3-9DBD-7DEDC6D4E72C}" destId="{EAF1464F-2A08-4F6F-B78C-E9EB169A5BFB}" srcOrd="1" destOrd="0" presId="urn:microsoft.com/office/officeart/2018/2/layout/IconCircleList"/>
    <dgm:cxn modelId="{D29E4F84-918C-4A04-A50D-0993CE7ECFDB}" type="presParOf" srcId="{E20BE9AE-9951-45C3-9DBD-7DEDC6D4E72C}" destId="{EA38BCB1-C0FC-4391-877E-1785A3F631DB}" srcOrd="2" destOrd="0" presId="urn:microsoft.com/office/officeart/2018/2/layout/IconCircleList"/>
    <dgm:cxn modelId="{E683C2C3-C16E-4158-981D-A2B17B90A3CB}" type="presParOf" srcId="{E20BE9AE-9951-45C3-9DBD-7DEDC6D4E72C}" destId="{32FDF76D-BB9C-4123-8DB6-C83FAEAF90D3}" srcOrd="3" destOrd="0" presId="urn:microsoft.com/office/officeart/2018/2/layout/IconCircleList"/>
    <dgm:cxn modelId="{3A705E17-42F1-4186-AF39-03F49873F48F}" type="presParOf" srcId="{F0AE522A-A241-49AF-A509-DA9DE1809E8C}" destId="{1FD91966-23ED-48F7-8F32-C65300256C9E}" srcOrd="5" destOrd="0" presId="urn:microsoft.com/office/officeart/2018/2/layout/IconCircleList"/>
    <dgm:cxn modelId="{53524E5C-8907-45DF-B89D-5718131A29FD}" type="presParOf" srcId="{F0AE522A-A241-49AF-A509-DA9DE1809E8C}" destId="{5BEC70D5-1F31-4531-8D2C-967B67D6232F}" srcOrd="6" destOrd="0" presId="urn:microsoft.com/office/officeart/2018/2/layout/IconCircleList"/>
    <dgm:cxn modelId="{13A84579-D431-4AAD-9BE9-49AC6117FD93}" type="presParOf" srcId="{5BEC70D5-1F31-4531-8D2C-967B67D6232F}" destId="{4223A2A1-F624-46D0-B378-7201DBD9480F}" srcOrd="0" destOrd="0" presId="urn:microsoft.com/office/officeart/2018/2/layout/IconCircleList"/>
    <dgm:cxn modelId="{9EA9B846-78A2-4F89-BD8B-CE8AAFD3CE67}" type="presParOf" srcId="{5BEC70D5-1F31-4531-8D2C-967B67D6232F}" destId="{850019D8-7DC8-4209-A1DE-5728498ED605}" srcOrd="1" destOrd="0" presId="urn:microsoft.com/office/officeart/2018/2/layout/IconCircleList"/>
    <dgm:cxn modelId="{82CB01DC-8DA2-456B-905D-731499FAC8E1}" type="presParOf" srcId="{5BEC70D5-1F31-4531-8D2C-967B67D6232F}" destId="{AAE37E9D-4FF4-4CA6-83D5-BA58506CF4A6}" srcOrd="2" destOrd="0" presId="urn:microsoft.com/office/officeart/2018/2/layout/IconCircleList"/>
    <dgm:cxn modelId="{EA41C105-403D-4330-AF3A-891C0F5FB812}" type="presParOf" srcId="{5BEC70D5-1F31-4531-8D2C-967B67D6232F}" destId="{C4DB1909-1C56-4CF7-B3AB-ED54F8E9C82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85699-9154-400D-877F-D38B56EFA60F}">
      <dsp:nvSpPr>
        <dsp:cNvPr id="0" name=""/>
        <dsp:cNvSpPr/>
      </dsp:nvSpPr>
      <dsp:spPr>
        <a:xfrm>
          <a:off x="57315" y="121453"/>
          <a:ext cx="1255904" cy="12559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82208-CE79-41B5-93F1-7BD88E280917}">
      <dsp:nvSpPr>
        <dsp:cNvPr id="0" name=""/>
        <dsp:cNvSpPr/>
      </dsp:nvSpPr>
      <dsp:spPr>
        <a:xfrm>
          <a:off x="321055" y="385193"/>
          <a:ext cx="728424" cy="7284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E234C-7631-43EC-9C28-1A1F497311D8}">
      <dsp:nvSpPr>
        <dsp:cNvPr id="0" name=""/>
        <dsp:cNvSpPr/>
      </dsp:nvSpPr>
      <dsp:spPr>
        <a:xfrm>
          <a:off x="1582342" y="121453"/>
          <a:ext cx="2960346" cy="125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EIA data are displayed in both a map and a table.</a:t>
          </a:r>
          <a:endParaRPr lang="en-US" sz="2400" kern="1200" dirty="0"/>
        </a:p>
      </dsp:txBody>
      <dsp:txXfrm>
        <a:off x="1582342" y="121453"/>
        <a:ext cx="2960346" cy="1255904"/>
      </dsp:txXfrm>
    </dsp:sp>
    <dsp:sp modelId="{E6175D20-9052-49D8-B5B9-7C83BFA5CD3F}">
      <dsp:nvSpPr>
        <dsp:cNvPr id="0" name=""/>
        <dsp:cNvSpPr/>
      </dsp:nvSpPr>
      <dsp:spPr>
        <a:xfrm>
          <a:off x="5058506" y="121453"/>
          <a:ext cx="1255904" cy="12559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0F76A-98C9-4D7C-B922-7FF967863AB7}">
      <dsp:nvSpPr>
        <dsp:cNvPr id="0" name=""/>
        <dsp:cNvSpPr/>
      </dsp:nvSpPr>
      <dsp:spPr>
        <a:xfrm>
          <a:off x="5322246" y="385193"/>
          <a:ext cx="728424" cy="7284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7EC70-CFC8-451B-82CC-68F7EA9185B6}">
      <dsp:nvSpPr>
        <dsp:cNvPr id="0" name=""/>
        <dsp:cNvSpPr/>
      </dsp:nvSpPr>
      <dsp:spPr>
        <a:xfrm>
          <a:off x="6583534" y="328508"/>
          <a:ext cx="2960346" cy="841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Map layers include land uses like protected areas, biodiversity hotspots, and heritage sites.</a:t>
          </a:r>
          <a:endParaRPr lang="en-US" sz="2400" kern="1200" dirty="0"/>
        </a:p>
      </dsp:txBody>
      <dsp:txXfrm>
        <a:off x="6583534" y="328508"/>
        <a:ext cx="2960346" cy="841795"/>
      </dsp:txXfrm>
    </dsp:sp>
    <dsp:sp modelId="{3686DA0B-852E-4A3A-A8BB-8910667EDAE9}">
      <dsp:nvSpPr>
        <dsp:cNvPr id="0" name=""/>
        <dsp:cNvSpPr/>
      </dsp:nvSpPr>
      <dsp:spPr>
        <a:xfrm>
          <a:off x="57315" y="1941577"/>
          <a:ext cx="1255904" cy="12559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1464F-2A08-4F6F-B78C-E9EB169A5BFB}">
      <dsp:nvSpPr>
        <dsp:cNvPr id="0" name=""/>
        <dsp:cNvSpPr/>
      </dsp:nvSpPr>
      <dsp:spPr>
        <a:xfrm>
          <a:off x="321055" y="2205317"/>
          <a:ext cx="728424" cy="7284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DF76D-BB9C-4123-8DB6-C83FAEAF90D3}">
      <dsp:nvSpPr>
        <dsp:cNvPr id="0" name=""/>
        <dsp:cNvSpPr/>
      </dsp:nvSpPr>
      <dsp:spPr>
        <a:xfrm>
          <a:off x="1582342" y="1941577"/>
          <a:ext cx="2960346" cy="125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Users can select layers to assess potential impacts on protected areas or farms.</a:t>
          </a:r>
          <a:endParaRPr lang="en-US" sz="2400" kern="1200" dirty="0"/>
        </a:p>
      </dsp:txBody>
      <dsp:txXfrm>
        <a:off x="1582342" y="1941577"/>
        <a:ext cx="2960346" cy="1255904"/>
      </dsp:txXfrm>
    </dsp:sp>
    <dsp:sp modelId="{4223A2A1-F624-46D0-B378-7201DBD9480F}">
      <dsp:nvSpPr>
        <dsp:cNvPr id="0" name=""/>
        <dsp:cNvSpPr/>
      </dsp:nvSpPr>
      <dsp:spPr>
        <a:xfrm>
          <a:off x="5058506" y="1941577"/>
          <a:ext cx="1255904" cy="12559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019D8-7DC8-4209-A1DE-5728498ED605}">
      <dsp:nvSpPr>
        <dsp:cNvPr id="0" name=""/>
        <dsp:cNvSpPr/>
      </dsp:nvSpPr>
      <dsp:spPr>
        <a:xfrm>
          <a:off x="5322246" y="2205317"/>
          <a:ext cx="728424" cy="7284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B1909-1C56-4CF7-B3AB-ED54F8E9C826}">
      <dsp:nvSpPr>
        <dsp:cNvPr id="0" name=""/>
        <dsp:cNvSpPr/>
      </dsp:nvSpPr>
      <dsp:spPr>
        <a:xfrm>
          <a:off x="6583534" y="1941577"/>
          <a:ext cx="2960346" cy="125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Aligned with the Access to Information Bill, promoting proactive information sharing.</a:t>
          </a:r>
          <a:endParaRPr lang="en-US" sz="2400" kern="1200" dirty="0"/>
        </a:p>
      </dsp:txBody>
      <dsp:txXfrm>
        <a:off x="6583534" y="1941577"/>
        <a:ext cx="2960346" cy="1255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17675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110694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4509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90686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34209562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654262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46659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64986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06112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83169041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7869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4041089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08855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08820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84040521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57945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62266315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9678A0-A582-4988-BA65-765C2677DDAD}" type="datetimeFigureOut">
              <a:rPr lang="en-NA" smtClean="0"/>
              <a:t>08/11/2024</a:t>
            </a:fld>
            <a:endParaRPr lang="en-N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N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4CF516-F013-4E43-987B-D6A20565B540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159636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cover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hyperlink" Target="https://eia-tracker.org.na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ia-tracker.org.na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ia-tracker.org.n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E3107B-714A-461C-AC2A-394A70CFC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3F6FE8-AF7E-4703-AB78-FD9AFD2AC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E95CD8-B3B8-425C-8484-D08634E4B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95F701-DCB7-480C-817B-538CD262B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BFDE70-806B-4B63-9B0E-CC97A2E35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4FC4EAC-1FD8-4625-8AFF-04A043613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8F48A8-B3AA-B59D-98AD-7FFBAC338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884" y="1041401"/>
            <a:ext cx="4511664" cy="23452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ource Sans Pro Black" panose="020B0803030403020204" pitchFamily="34" charset="0"/>
              </a:rPr>
              <a:t>Namibia's Environmental Impact Assessment Tracker</a:t>
            </a:r>
            <a:endParaRPr lang="en-NA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ource Sans Pro Black" panose="020B08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B4ACF-1C8B-62D9-CFAC-115D767E1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201" y="4957701"/>
            <a:ext cx="3040808" cy="839595"/>
          </a:xfrm>
        </p:spPr>
        <p:txBody>
          <a:bodyPr>
            <a:normAutofit fontScale="25000" lnSpcReduction="20000"/>
          </a:bodyPr>
          <a:lstStyle/>
          <a:p>
            <a:pPr algn="l"/>
            <a:endParaRPr lang="en-GB" sz="4400" b="1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6400" b="1" dirty="0"/>
              <a:t>SIMEON N NAMWEYA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6400" b="1" dirty="0"/>
              <a:t>JOHN PALLETT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NA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6D75B7-CF09-4927-A857-F37750026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92636" y="3509772"/>
            <a:ext cx="3566160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E0A986F-4D9A-4E32-8DBD-A2B117A2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770" y="1092200"/>
            <a:ext cx="5003356" cy="470509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 with a goat head&#10;&#10;Description automatically generated">
            <a:extLst>
              <a:ext uri="{FF2B5EF4-FFF2-40B4-BE49-F238E27FC236}">
                <a16:creationId xmlns:a16="http://schemas.microsoft.com/office/drawing/2014/main" id="{58B4DEA7-6021-33D5-99CF-6965849AE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24" y="1253744"/>
            <a:ext cx="1871176" cy="2792802"/>
          </a:xfrm>
          <a:prstGeom prst="rect">
            <a:avLst/>
          </a:prstGeom>
        </p:spPr>
      </p:pic>
      <p:pic>
        <p:nvPicPr>
          <p:cNvPr id="5" name="Picture 4" descr="A logo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0824C911-3344-2913-5CBE-5F35E7081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4049549"/>
            <a:ext cx="3140749" cy="155470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67A2163-8827-A150-84A5-F66C31048126}"/>
              </a:ext>
            </a:extLst>
          </p:cNvPr>
          <p:cNvSpPr txBox="1">
            <a:spLocks/>
          </p:cNvSpPr>
          <p:nvPr/>
        </p:nvSpPr>
        <p:spPr>
          <a:xfrm>
            <a:off x="1272284" y="3809997"/>
            <a:ext cx="4265473" cy="10634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GB" b="1" i="1" dirty="0">
              <a:latin typeface="system-ui"/>
            </a:endParaRPr>
          </a:p>
          <a:p>
            <a:r>
              <a:rPr lang="en-GB" b="1" i="1" dirty="0">
                <a:solidFill>
                  <a:srgbClr val="808000"/>
                </a:solidFill>
                <a:latin typeface="system-ui"/>
              </a:rPr>
              <a:t>An online tool to promote transparency, public input and understanding of the EIA process in Namibia.</a:t>
            </a:r>
            <a:endParaRPr lang="en-NA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6940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38AB-737E-6770-79A3-5C65FE2C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EIA Tracker Features continues…</a:t>
            </a:r>
            <a:endParaRPr lang="en-NA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2DB820-5D68-39F7-448E-914651C165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250876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302451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0C5FAE-5705-49F6-E991-AEEB157E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77" y="728030"/>
            <a:ext cx="1784794" cy="1151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EIA Categories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34C71F-CCED-50A4-B5C2-A9FDD239A9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6974" y="4700303"/>
            <a:ext cx="2415426" cy="10411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u="sng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https://eia-tracker.org.na</a:t>
            </a:r>
            <a:endParaRPr lang="en-US" sz="2100" kern="1200" cap="none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21545F-A26B-4A8C-5A72-C6B5D7C5F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1381" y="980346"/>
            <a:ext cx="9774970" cy="5156294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75748086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CD07172-CD61-45EB-BEE3-F644503E5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DA5DB-ED12-413A-AAB5-6A8D1152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BA45E5C-ACB9-49E8-B4DB-5255C237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N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2A842-A60D-648A-E807-1A87D96B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52" y="872061"/>
            <a:ext cx="3073940" cy="3436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Projects Risk Ratings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B6EC58AE-90EE-FA18-3AAC-8500C6B3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851" y="4439732"/>
            <a:ext cx="3112851" cy="14526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Project Risk Ratings assess the potential environmental impact of projects</a:t>
            </a: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57E618C-1D7B-4A51-90C1-6106CD8A1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0FDA31-70CB-A5A3-0C7B-4BFD7606D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330" y="1407594"/>
            <a:ext cx="6792830" cy="40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9735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1299-6CD4-3D1D-8BF4-59A73FB6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Findings from tracking EIAs </a:t>
            </a:r>
            <a:endParaRPr lang="en-N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B031C-1181-67D2-1BC9-ADDBC2456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Many EIAs lack quality and fail to provide balanced information.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Public input is often minimized, and concerns from interested parties are overlooked.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EIA Practitioners lack regulated standards, unlike Engineers, Surveyors, or Doctors.</a:t>
            </a:r>
            <a:endParaRPr lang="en-NA" dirty="0"/>
          </a:p>
        </p:txBody>
      </p:sp>
    </p:spTree>
    <p:extLst>
      <p:ext uri="{BB962C8B-B14F-4D97-AF65-F5344CB8AC3E}">
        <p14:creationId xmlns:p14="http://schemas.microsoft.com/office/powerpoint/2010/main" val="132948246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8A15-9C37-1AC5-BB25-D5EECDFB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Professional body for EAPs</a:t>
            </a:r>
            <a:endParaRPr lang="en-N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998F6-E554-D014-9827-4E267E0D3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Establishing a formal Professional Council for Environmental Assessment Practitioners (EAPs)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 </a:t>
            </a: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EAPAN exists but lacks official government recognition and mandatory membership. Without legal authority, EAPAN cannot prevent poor or corrupt practices in the field.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76147-812A-0118-5567-70AC8362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83" t="12148" r="16417" b="62716"/>
          <a:stretch/>
        </p:blipFill>
        <p:spPr>
          <a:xfrm>
            <a:off x="1838960" y="3383280"/>
            <a:ext cx="3322320" cy="10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4307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BFA4D-8990-4F30-E254-FEE78FF4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</a:t>
            </a:r>
            <a:endParaRPr lang="en-N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DBF51-3E7E-29CD-13DB-E6277347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The EIA Tracker provides </a:t>
            </a:r>
          </a:p>
          <a:p>
            <a:pPr marL="0" indent="0" algn="ctr">
              <a:buNone/>
            </a:pPr>
            <a:r>
              <a:rPr lang="en-GB" dirty="0"/>
              <a:t>a </a:t>
            </a:r>
            <a:r>
              <a:rPr lang="en-GB" b="1" dirty="0"/>
              <a:t>public platform </a:t>
            </a:r>
            <a:r>
              <a:rPr lang="en-GB" dirty="0"/>
              <a:t>for EIA information, </a:t>
            </a:r>
          </a:p>
          <a:p>
            <a:pPr marL="0" indent="0" algn="ctr">
              <a:buNone/>
            </a:pPr>
            <a:r>
              <a:rPr lang="en-GB" dirty="0"/>
              <a:t>to enhance </a:t>
            </a:r>
            <a:r>
              <a:rPr lang="en-GB" b="1" dirty="0"/>
              <a:t>public participation </a:t>
            </a:r>
            <a:r>
              <a:rPr lang="en-GB" dirty="0"/>
              <a:t>in EIAs</a:t>
            </a:r>
          </a:p>
          <a:p>
            <a:pPr marL="0" indent="0" algn="ctr">
              <a:buNone/>
            </a:pPr>
            <a:r>
              <a:rPr lang="en-GB" dirty="0"/>
              <a:t>and </a:t>
            </a:r>
            <a:r>
              <a:rPr lang="en-GB" b="1" dirty="0"/>
              <a:t>improve overall environmental management </a:t>
            </a:r>
          </a:p>
          <a:p>
            <a:pPr marL="0" indent="0" algn="ctr">
              <a:buNone/>
            </a:pPr>
            <a:r>
              <a:rPr lang="en-GB" dirty="0"/>
              <a:t>by promoting a </a:t>
            </a:r>
          </a:p>
          <a:p>
            <a:pPr marL="0" indent="0" algn="ctr">
              <a:buNone/>
            </a:pPr>
            <a:r>
              <a:rPr lang="en-GB" b="1" dirty="0"/>
              <a:t>democratic and transparent process </a:t>
            </a:r>
          </a:p>
          <a:p>
            <a:pPr marL="0" indent="0" algn="ctr">
              <a:buNone/>
            </a:pPr>
            <a:r>
              <a:rPr lang="en-GB" dirty="0"/>
              <a:t>for EIAs.</a:t>
            </a:r>
          </a:p>
          <a:p>
            <a:pPr marL="0" indent="0" algn="ctr">
              <a:buNone/>
            </a:pPr>
            <a:endParaRPr lang="en-GB" dirty="0"/>
          </a:p>
          <a:p>
            <a:endParaRPr lang="en-N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D5035-90AA-A11E-4227-8CE418690FF2}"/>
              </a:ext>
            </a:extLst>
          </p:cNvPr>
          <p:cNvSpPr txBox="1"/>
          <p:nvPr/>
        </p:nvSpPr>
        <p:spPr>
          <a:xfrm>
            <a:off x="828673" y="5777469"/>
            <a:ext cx="2609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https://eia-tracker.org.na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DD125-55E3-ED99-FB30-119BCE0C46C9}"/>
              </a:ext>
            </a:extLst>
          </p:cNvPr>
          <p:cNvSpPr txBox="1"/>
          <p:nvPr/>
        </p:nvSpPr>
        <p:spPr>
          <a:xfrm>
            <a:off x="8753472" y="5777469"/>
            <a:ext cx="260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https://eia-tracker.org.na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4EB13B-8563-AE19-B27A-DD157056A8EF}"/>
              </a:ext>
            </a:extLst>
          </p:cNvPr>
          <p:cNvSpPr txBox="1"/>
          <p:nvPr/>
        </p:nvSpPr>
        <p:spPr>
          <a:xfrm>
            <a:off x="4862511" y="5777469"/>
            <a:ext cx="2466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https://eia-tracker.org.na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891921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FEEE78B-6EC9-4EE6-B42A-C56FE058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89D3D0-25DB-4F46-A08D-5FA66FBFD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2F2E3AD-002C-47F6-A7F8-7D07CE2BA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26D44A-571B-4B37-B312-F1EB96D07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12A71A-A72B-4A6F-92A9-2B170CE42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2A5FDC-0CB0-426A-A974-5B7A646F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EE4FB9-7E41-4891-95F4-17C1C7506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ADBD52-015C-4720-81DC-DF7B74FEE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C11B5BC-8312-4E22-BD1C-DBBC0FB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BA03B2-5DC4-462E-BA8D-2749C7B6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4C0211-75AA-454E-98D5-B47CB291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286746-4D90-A3A1-AF9B-EE253113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061" y="3992371"/>
            <a:ext cx="9989677" cy="11865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1EFD1-7023-4D26-F6F5-EC8E224DD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849" y="1880408"/>
            <a:ext cx="2252428" cy="110814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A9D0E-AB3B-5832-F5B7-95F37E694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940560" y="827063"/>
            <a:ext cx="2003833" cy="299488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701DD5-8993-46EC-941C-86DD0188E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81200" y="5262441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giraffe1.jpg">
            <a:extLst>
              <a:ext uri="{FF2B5EF4-FFF2-40B4-BE49-F238E27FC236}">
                <a16:creationId xmlns:a16="http://schemas.microsoft.com/office/drawing/2014/main" id="{CF7C5B19-E91E-1B53-294B-45C9737A7D0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48622" y="741681"/>
            <a:ext cx="3458271" cy="550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753197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73A1-43C0-4BA0-6BE2-A48847B4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5911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Namibia: Many projects, many EIAs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5E9D77-E0EB-E8B4-5FC0-ED874B87DA51}"/>
              </a:ext>
            </a:extLst>
          </p:cNvPr>
          <p:cNvSpPr/>
          <p:nvPr/>
        </p:nvSpPr>
        <p:spPr>
          <a:xfrm>
            <a:off x="7876545" y="4062331"/>
            <a:ext cx="2467927" cy="1438423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effectLst>
            <a:outerShdw blurRad="673100" dist="20000" dir="5400000" rotWithShape="0">
              <a:srgbClr val="000000">
                <a:alpha val="5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13" descr="rossing truck">
            <a:extLst>
              <a:ext uri="{FF2B5EF4-FFF2-40B4-BE49-F238E27FC236}">
                <a16:creationId xmlns:a16="http://schemas.microsoft.com/office/drawing/2014/main" id="{FF2485C9-491A-9C66-DC5E-601C2797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404" y="1755952"/>
            <a:ext cx="2374641" cy="17800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train on the tracks&#10;&#10;Description automatically generated">
            <a:extLst>
              <a:ext uri="{FF2B5EF4-FFF2-40B4-BE49-F238E27FC236}">
                <a16:creationId xmlns:a16="http://schemas.microsoft.com/office/drawing/2014/main" id="{C2C51366-C7CF-C385-120B-78FE696A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6401" r="12988" b="25851"/>
          <a:stretch/>
        </p:blipFill>
        <p:spPr>
          <a:xfrm>
            <a:off x="1216313" y="3886747"/>
            <a:ext cx="2699792" cy="1614006"/>
          </a:xfrm>
          <a:prstGeom prst="ellipse">
            <a:avLst/>
          </a:prstGeom>
        </p:spPr>
      </p:pic>
      <p:pic>
        <p:nvPicPr>
          <p:cNvPr id="10" name="Picture 7" descr="1269414979711_hz_fileserver1_249353">
            <a:extLst>
              <a:ext uri="{FF2B5EF4-FFF2-40B4-BE49-F238E27FC236}">
                <a16:creationId xmlns:a16="http://schemas.microsoft.com/office/drawing/2014/main" id="{9DDE70C0-272A-1C39-23F2-883B1F1B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9506" y="2103480"/>
            <a:ext cx="2988692" cy="19588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FE75C-7825-600E-41AA-8CEB6AED8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1243" r="37400" b="14845"/>
          <a:stretch/>
        </p:blipFill>
        <p:spPr>
          <a:xfrm>
            <a:off x="6143901" y="2023340"/>
            <a:ext cx="3249836" cy="2038991"/>
          </a:xfrm>
          <a:prstGeom prst="ellipse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BC7B9947-80DA-8728-C978-ED1EC6ACC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t="18743" r="11212" b="30485"/>
          <a:stretch/>
        </p:blipFill>
        <p:spPr bwMode="auto">
          <a:xfrm>
            <a:off x="4348153" y="4003682"/>
            <a:ext cx="3142699" cy="15131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1922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B52B-469C-FDED-1C29-C9CD5B0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172" y="651339"/>
            <a:ext cx="9601196" cy="10922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EIAs and the Environmental Management Act</a:t>
            </a:r>
            <a:endParaRPr lang="en-NA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235880-419F-4E19-6716-3784C14D24CF}"/>
              </a:ext>
            </a:extLst>
          </p:cNvPr>
          <p:cNvGrpSpPr/>
          <p:nvPr/>
        </p:nvGrpSpPr>
        <p:grpSpPr>
          <a:xfrm>
            <a:off x="958893" y="2525826"/>
            <a:ext cx="7301187" cy="3675987"/>
            <a:chOff x="984103" y="3438525"/>
            <a:chExt cx="7301187" cy="23953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E3A835-B157-A3B2-06E9-C36EC2CC50FD}"/>
                </a:ext>
              </a:extLst>
            </p:cNvPr>
            <p:cNvSpPr/>
            <p:nvPr/>
          </p:nvSpPr>
          <p:spPr>
            <a:xfrm>
              <a:off x="2325124" y="4203693"/>
              <a:ext cx="4386" cy="765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DEEC0C-4AFB-D826-318E-0D093BF234E6}"/>
                </a:ext>
              </a:extLst>
            </p:cNvPr>
            <p:cNvSpPr/>
            <p:nvPr/>
          </p:nvSpPr>
          <p:spPr>
            <a:xfrm>
              <a:off x="986545" y="3499069"/>
              <a:ext cx="1850472" cy="1148796"/>
            </a:xfrm>
            <a:custGeom>
              <a:avLst/>
              <a:gdLst>
                <a:gd name="connsiteX0" fmla="*/ 0 w 1850472"/>
                <a:gd name="connsiteY0" fmla="*/ 0 h 1148796"/>
                <a:gd name="connsiteX1" fmla="*/ 1850472 w 1850472"/>
                <a:gd name="connsiteY1" fmla="*/ 0 h 1148796"/>
                <a:gd name="connsiteX2" fmla="*/ 1850472 w 1850472"/>
                <a:gd name="connsiteY2" fmla="*/ 1148796 h 1148796"/>
                <a:gd name="connsiteX3" fmla="*/ 0 w 1850472"/>
                <a:gd name="connsiteY3" fmla="*/ 1148796 h 1148796"/>
                <a:gd name="connsiteX4" fmla="*/ 0 w 1850472"/>
                <a:gd name="connsiteY4" fmla="*/ 0 h 11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0472" h="1148796">
                  <a:moveTo>
                    <a:pt x="0" y="0"/>
                  </a:moveTo>
                  <a:lnTo>
                    <a:pt x="1850472" y="0"/>
                  </a:lnTo>
                  <a:lnTo>
                    <a:pt x="1850472" y="1148796"/>
                  </a:lnTo>
                  <a:lnTo>
                    <a:pt x="0" y="1148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/>
                <a:t>Most countries have laws to assess project impacts on the environment.</a:t>
              </a:r>
              <a:endParaRPr lang="en-US" sz="1600" kern="1200" dirty="0"/>
            </a:p>
          </p:txBody>
        </p:sp>
        <p:sp>
          <p:nvSpPr>
            <p:cNvPr id="12" name="Rectangle 11" descr="Park scene">
              <a:extLst>
                <a:ext uri="{FF2B5EF4-FFF2-40B4-BE49-F238E27FC236}">
                  <a16:creationId xmlns:a16="http://schemas.microsoft.com/office/drawing/2014/main" id="{4B087C0C-911C-F74F-9945-639E5A11994A}"/>
                </a:ext>
              </a:extLst>
            </p:cNvPr>
            <p:cNvSpPr/>
            <p:nvPr/>
          </p:nvSpPr>
          <p:spPr>
            <a:xfrm>
              <a:off x="4062554" y="3820294"/>
              <a:ext cx="810000" cy="810000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F4142B-4132-F829-CA68-B3BD833FF724}"/>
                </a:ext>
              </a:extLst>
            </p:cNvPr>
            <p:cNvSpPr/>
            <p:nvPr/>
          </p:nvSpPr>
          <p:spPr>
            <a:xfrm>
              <a:off x="984103" y="4675594"/>
              <a:ext cx="1800000" cy="1148796"/>
            </a:xfrm>
            <a:custGeom>
              <a:avLst/>
              <a:gdLst>
                <a:gd name="connsiteX0" fmla="*/ 0 w 1800000"/>
                <a:gd name="connsiteY0" fmla="*/ 0 h 1148796"/>
                <a:gd name="connsiteX1" fmla="*/ 1800000 w 1800000"/>
                <a:gd name="connsiteY1" fmla="*/ 0 h 1148796"/>
                <a:gd name="connsiteX2" fmla="*/ 1800000 w 1800000"/>
                <a:gd name="connsiteY2" fmla="*/ 1148796 h 1148796"/>
                <a:gd name="connsiteX3" fmla="*/ 0 w 1800000"/>
                <a:gd name="connsiteY3" fmla="*/ 1148796 h 1148796"/>
                <a:gd name="connsiteX4" fmla="*/ 0 w 1800000"/>
                <a:gd name="connsiteY4" fmla="*/ 0 h 11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148796">
                  <a:moveTo>
                    <a:pt x="0" y="0"/>
                  </a:moveTo>
                  <a:lnTo>
                    <a:pt x="1800000" y="0"/>
                  </a:lnTo>
                  <a:lnTo>
                    <a:pt x="1800000" y="1148796"/>
                  </a:lnTo>
                  <a:lnTo>
                    <a:pt x="0" y="1148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/>
                <a:t>EIAs in Namibia are governed by the  Environmental Management Act (EMA)</a:t>
              </a:r>
              <a:endParaRPr lang="en-US" sz="1600" kern="12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D15039-0002-041D-1E23-7913D5DD783E}"/>
                </a:ext>
              </a:extLst>
            </p:cNvPr>
            <p:cNvSpPr/>
            <p:nvPr/>
          </p:nvSpPr>
          <p:spPr>
            <a:xfrm>
              <a:off x="6381996" y="3438525"/>
              <a:ext cx="1800000" cy="1148796"/>
            </a:xfrm>
            <a:custGeom>
              <a:avLst/>
              <a:gdLst>
                <a:gd name="connsiteX0" fmla="*/ 0 w 1800000"/>
                <a:gd name="connsiteY0" fmla="*/ 0 h 1148796"/>
                <a:gd name="connsiteX1" fmla="*/ 1800000 w 1800000"/>
                <a:gd name="connsiteY1" fmla="*/ 0 h 1148796"/>
                <a:gd name="connsiteX2" fmla="*/ 1800000 w 1800000"/>
                <a:gd name="connsiteY2" fmla="*/ 1148796 h 1148796"/>
                <a:gd name="connsiteX3" fmla="*/ 0 w 1800000"/>
                <a:gd name="connsiteY3" fmla="*/ 1148796 h 1148796"/>
                <a:gd name="connsiteX4" fmla="*/ 0 w 1800000"/>
                <a:gd name="connsiteY4" fmla="*/ 0 h 11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148796">
                  <a:moveTo>
                    <a:pt x="0" y="0"/>
                  </a:moveTo>
                  <a:lnTo>
                    <a:pt x="1800000" y="0"/>
                  </a:lnTo>
                  <a:lnTo>
                    <a:pt x="1800000" y="1148796"/>
                  </a:lnTo>
                  <a:lnTo>
                    <a:pt x="0" y="1148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/>
                <a:t>An Environmental Clearance Certificate (ECC) is required for all projects, based on the EIA.</a:t>
              </a:r>
              <a:endParaRPr lang="en-US" sz="1600" kern="12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73FFD2-2747-1A16-F972-7E8F0235B9BD}"/>
                </a:ext>
              </a:extLst>
            </p:cNvPr>
            <p:cNvSpPr/>
            <p:nvPr/>
          </p:nvSpPr>
          <p:spPr>
            <a:xfrm>
              <a:off x="6041225" y="4685120"/>
              <a:ext cx="2244065" cy="1148796"/>
            </a:xfrm>
            <a:custGeom>
              <a:avLst/>
              <a:gdLst>
                <a:gd name="connsiteX0" fmla="*/ 0 w 2687562"/>
                <a:gd name="connsiteY0" fmla="*/ 0 h 1148796"/>
                <a:gd name="connsiteX1" fmla="*/ 2687562 w 2687562"/>
                <a:gd name="connsiteY1" fmla="*/ 0 h 1148796"/>
                <a:gd name="connsiteX2" fmla="*/ 2687562 w 2687562"/>
                <a:gd name="connsiteY2" fmla="*/ 1148796 h 1148796"/>
                <a:gd name="connsiteX3" fmla="*/ 0 w 2687562"/>
                <a:gd name="connsiteY3" fmla="*/ 1148796 h 1148796"/>
                <a:gd name="connsiteX4" fmla="*/ 0 w 2687562"/>
                <a:gd name="connsiteY4" fmla="*/ 0 h 11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7562" h="1148796">
                  <a:moveTo>
                    <a:pt x="0" y="0"/>
                  </a:moveTo>
                  <a:lnTo>
                    <a:pt x="2687562" y="0"/>
                  </a:lnTo>
                  <a:lnTo>
                    <a:pt x="2687562" y="1148796"/>
                  </a:lnTo>
                  <a:lnTo>
                    <a:pt x="0" y="1148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/>
                <a:t>The Department of Environmental Affairs (DEA) oversees EIAs, with the Environmental Commissioner responsible for ECC approval.</a:t>
              </a:r>
              <a:endParaRPr lang="en-US" sz="1600" kern="1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0F76-9BB1-9536-CDC6-3C38A0A558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50" t="10895" r="34250" b="10800"/>
          <a:stretch/>
        </p:blipFill>
        <p:spPr>
          <a:xfrm>
            <a:off x="3023734" y="2362199"/>
            <a:ext cx="2745892" cy="38396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7E7E2-C0D4-3329-868D-1C3EFE845E68}"/>
              </a:ext>
            </a:extLst>
          </p:cNvPr>
          <p:cNvGrpSpPr/>
          <p:nvPr/>
        </p:nvGrpSpPr>
        <p:grpSpPr>
          <a:xfrm>
            <a:off x="8983989" y="1602837"/>
            <a:ext cx="2854003" cy="3975003"/>
            <a:chOff x="4794451" y="567996"/>
            <a:chExt cx="5076502" cy="61471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E15828-E922-01CF-A7FA-578F303AE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463" t="10800" r="32675" b="16304"/>
            <a:stretch/>
          </p:blipFill>
          <p:spPr>
            <a:xfrm rot="478810">
              <a:off x="4794451" y="567996"/>
              <a:ext cx="5076502" cy="61471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DD241F-57C5-EB12-63AB-D90B75F04A2F}"/>
                </a:ext>
              </a:extLst>
            </p:cNvPr>
            <p:cNvSpPr/>
            <p:nvPr/>
          </p:nvSpPr>
          <p:spPr>
            <a:xfrm rot="465224">
              <a:off x="5289896" y="2885757"/>
              <a:ext cx="559435" cy="316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6512DA-0856-BA08-BCFA-6D1B31CD6D07}"/>
                </a:ext>
              </a:extLst>
            </p:cNvPr>
            <p:cNvSpPr/>
            <p:nvPr/>
          </p:nvSpPr>
          <p:spPr>
            <a:xfrm rot="567887">
              <a:off x="7976399" y="4145875"/>
              <a:ext cx="1207843" cy="233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29936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4CE7-3F2E-95BD-0070-4919C39C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EIA Documents on the EIS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856B14-EC2C-42A7-6B58-E61F95279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897" y="2235200"/>
            <a:ext cx="6115898" cy="331787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5E433C3-DE73-2E1A-7669-8DCC71CC3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16628" r="12351"/>
          <a:stretch/>
        </p:blipFill>
        <p:spPr>
          <a:xfrm>
            <a:off x="6692345" y="2033097"/>
            <a:ext cx="5499655" cy="451793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6924BA-4D91-1EC6-8ABD-2718143215A8}"/>
              </a:ext>
            </a:extLst>
          </p:cNvPr>
          <p:cNvSpPr/>
          <p:nvPr/>
        </p:nvSpPr>
        <p:spPr>
          <a:xfrm>
            <a:off x="4450081" y="4805680"/>
            <a:ext cx="1158240" cy="38608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A" dirty="0"/>
          </a:p>
        </p:txBody>
      </p:sp>
    </p:spTree>
    <p:extLst>
      <p:ext uri="{BB962C8B-B14F-4D97-AF65-F5344CB8AC3E}">
        <p14:creationId xmlns:p14="http://schemas.microsoft.com/office/powerpoint/2010/main" val="1560199776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4B7E-0914-181C-5E21-B0E8711F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ZA" sz="5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EIA Tracker</a:t>
            </a:r>
            <a:endParaRPr lang="en-NA" sz="5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75B2C-EE70-51E4-E646-230C249F1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2200">
                <a:hlinkClick r:id="rId2"/>
              </a:rPr>
              <a:t>https://eia-tracker.org.na</a:t>
            </a:r>
            <a:endParaRPr lang="en-GB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3B067-0CA4-9C8F-1672-1E6FA576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676141"/>
            <a:ext cx="6903720" cy="5505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4F931-54A8-B041-A422-588629528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6" y="5729624"/>
            <a:ext cx="911202" cy="4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6782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7 - NEW.jpg">
            <a:extLst>
              <a:ext uri="{FF2B5EF4-FFF2-40B4-BE49-F238E27FC236}">
                <a16:creationId xmlns:a16="http://schemas.microsoft.com/office/drawing/2014/main" id="{7CEE189E-9D94-0FB5-2553-6791B407B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77" y="692696"/>
            <a:ext cx="9032171" cy="534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17410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0124-D4B9-D653-6CB8-89ED8483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EIA Tracker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is it necessary?</a:t>
            </a:r>
            <a:endParaRPr lang="en-N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F0768-250D-42FE-9529-5F545FA05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Concerns About EIA Effectiveness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Low Public Trust in the EIA Process</a:t>
            </a:r>
            <a:endParaRPr lang="en-N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A3B3B-DA1B-B7B0-9409-66DF74CD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680" y="3630432"/>
            <a:ext cx="4479214" cy="13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10A7D-CD53-ED6B-81C1-981B563D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147" y="2459457"/>
            <a:ext cx="3152813" cy="1636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DAA41-1A44-4CC1-2019-F31DD16C6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40" y="4398049"/>
            <a:ext cx="4904588" cy="604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C5C1D-40AE-E368-68C7-3CA014322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40" y="5139688"/>
            <a:ext cx="5254551" cy="100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34386-7EE7-E6AE-774C-ABA36D6BC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015" y="4309721"/>
            <a:ext cx="3644543" cy="19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7894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C0FE-341C-A38B-5F65-36200692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Aims of the EIA Tracker</a:t>
            </a:r>
            <a:endParaRPr lang="en-N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0BA03-63A7-607F-3F94-F8F6A1584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Promote transparency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Enable public participation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Build understanding of the EIA process in Namibia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b="1" i="1" dirty="0">
                <a:solidFill>
                  <a:srgbClr val="FF0000"/>
                </a:solidFill>
              </a:rPr>
              <a:t>The Tracker provides a public platform </a:t>
            </a:r>
          </a:p>
          <a:p>
            <a:pPr marL="0" indent="0" algn="just">
              <a:buNone/>
            </a:pPr>
            <a:r>
              <a:rPr lang="en-US" b="1" i="1" dirty="0">
                <a:solidFill>
                  <a:srgbClr val="FF0000"/>
                </a:solidFill>
              </a:rPr>
              <a:t>for EIA information, </a:t>
            </a:r>
          </a:p>
          <a:p>
            <a:pPr marL="0" indent="0" algn="just">
              <a:buNone/>
            </a:pPr>
            <a:r>
              <a:rPr lang="en-US" b="1" i="1" dirty="0">
                <a:solidFill>
                  <a:srgbClr val="FF0000"/>
                </a:solidFill>
              </a:rPr>
              <a:t>enabling interested and affected parties </a:t>
            </a:r>
          </a:p>
          <a:p>
            <a:pPr marL="0" indent="0" algn="just">
              <a:buNone/>
            </a:pPr>
            <a:r>
              <a:rPr lang="en-US" b="1" i="1" dirty="0">
                <a:solidFill>
                  <a:srgbClr val="FF0000"/>
                </a:solidFill>
              </a:rPr>
              <a:t>to shine a light on issues and concerns  </a:t>
            </a:r>
          </a:p>
          <a:p>
            <a:pPr marL="0" indent="0" algn="just">
              <a:buNone/>
            </a:pPr>
            <a:r>
              <a:rPr lang="en-US" b="1" i="1" dirty="0">
                <a:solidFill>
                  <a:srgbClr val="FF0000"/>
                </a:solidFill>
              </a:rPr>
              <a:t>that are useful for a successful EIA. </a:t>
            </a:r>
          </a:p>
        </p:txBody>
      </p:sp>
    </p:spTree>
    <p:extLst>
      <p:ext uri="{BB962C8B-B14F-4D97-AF65-F5344CB8AC3E}">
        <p14:creationId xmlns:p14="http://schemas.microsoft.com/office/powerpoint/2010/main" val="783682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F24BE3-FDDF-8C38-1A10-3C377852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804918" cy="1325373"/>
          </a:xfrm>
        </p:spPr>
        <p:txBody>
          <a:bodyPr anchor="b">
            <a:normAutofit/>
          </a:bodyPr>
          <a:lstStyle/>
          <a:p>
            <a:r>
              <a:rPr lang="en-GB" sz="2800" b="1" dirty="0">
                <a:solidFill>
                  <a:srgbClr val="262626"/>
                </a:solidFill>
              </a:rPr>
              <a:t>EIA Tracker Features</a:t>
            </a:r>
            <a:br>
              <a:rPr lang="en-GB" sz="2800" b="1" dirty="0">
                <a:solidFill>
                  <a:srgbClr val="262626"/>
                </a:solidFill>
              </a:rPr>
            </a:br>
            <a:endParaRPr lang="en-NA" sz="2800" b="1" dirty="0">
              <a:solidFill>
                <a:srgbClr val="262626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E0709-D2E9-D6A5-EA8C-61743E448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804919" cy="361238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262626"/>
                </a:solidFill>
              </a:rPr>
              <a:t> Easy access and navigation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262626"/>
                </a:solidFill>
              </a:rPr>
              <a:t> Information displayed on an interactive Namibia map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262626"/>
                </a:solidFill>
              </a:rPr>
              <a:t> Up-to-date EIA info from newspaper ads and DEA website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262626"/>
                </a:solidFill>
              </a:rPr>
              <a:t> Permanent access to all relevant EIA info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262626"/>
                </a:solidFill>
              </a:rPr>
              <a:t> Searchable database with clear spatial overview</a:t>
            </a:r>
            <a:endParaRPr lang="en-NA" sz="2000" dirty="0">
              <a:solidFill>
                <a:srgbClr val="26262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8E129-2A18-AF38-B0F1-0A75D9ADE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847" y="1276094"/>
            <a:ext cx="5469466" cy="436190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492025209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184</TotalTime>
  <Words>461</Words>
  <Application>Microsoft Office PowerPoint</Application>
  <PresentationFormat>Widescreen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Garamond</vt:lpstr>
      <vt:lpstr>Source Sans Pro Black</vt:lpstr>
      <vt:lpstr>system-ui</vt:lpstr>
      <vt:lpstr>Wingdings</vt:lpstr>
      <vt:lpstr>Organic</vt:lpstr>
      <vt:lpstr>Namibia's Environmental Impact Assessment Tracker</vt:lpstr>
      <vt:lpstr>Namibia: Many projects, many EIAs</vt:lpstr>
      <vt:lpstr>EIAs and the Environmental Management Act</vt:lpstr>
      <vt:lpstr>EIA Documents on the EIS</vt:lpstr>
      <vt:lpstr> EIA Tracker</vt:lpstr>
      <vt:lpstr>PowerPoint Presentation</vt:lpstr>
      <vt:lpstr>EIA Tracker Why is it necessary?</vt:lpstr>
      <vt:lpstr>Aims of the EIA Tracker</vt:lpstr>
      <vt:lpstr>EIA Tracker Features </vt:lpstr>
      <vt:lpstr>EIA Tracker Features continues…</vt:lpstr>
      <vt:lpstr>EIA Categories </vt:lpstr>
      <vt:lpstr>Projects Risk Ratings</vt:lpstr>
      <vt:lpstr>Findings from tracking EIAs </vt:lpstr>
      <vt:lpstr>Professional body for EAPs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Simeon Namweya</dc:creator>
  <cp:lastModifiedBy>John Pallett</cp:lastModifiedBy>
  <cp:revision>5</cp:revision>
  <cp:lastPrinted>2024-11-08T10:00:57Z</cp:lastPrinted>
  <dcterms:created xsi:type="dcterms:W3CDTF">2024-11-07T23:01:56Z</dcterms:created>
  <dcterms:modified xsi:type="dcterms:W3CDTF">2024-11-08T10:53:42Z</dcterms:modified>
</cp:coreProperties>
</file>