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4" r:id="rId2"/>
    <p:sldId id="320" r:id="rId3"/>
    <p:sldId id="337" r:id="rId4"/>
    <p:sldId id="286" r:id="rId5"/>
    <p:sldId id="354" r:id="rId6"/>
    <p:sldId id="349" r:id="rId7"/>
    <p:sldId id="355" r:id="rId8"/>
    <p:sldId id="357" r:id="rId9"/>
    <p:sldId id="322" r:id="rId10"/>
    <p:sldId id="323" r:id="rId11"/>
    <p:sldId id="328" r:id="rId12"/>
    <p:sldId id="329" r:id="rId13"/>
    <p:sldId id="341" r:id="rId14"/>
    <p:sldId id="353" r:id="rId15"/>
    <p:sldId id="299" r:id="rId16"/>
    <p:sldId id="300" r:id="rId17"/>
    <p:sldId id="301" r:id="rId18"/>
    <p:sldId id="302" r:id="rId19"/>
    <p:sldId id="303" r:id="rId20"/>
    <p:sldId id="342" r:id="rId21"/>
    <p:sldId id="343" r:id="rId22"/>
    <p:sldId id="304" r:id="rId23"/>
    <p:sldId id="345" r:id="rId24"/>
    <p:sldId id="356" r:id="rId25"/>
    <p:sldId id="350" r:id="rId26"/>
    <p:sldId id="348" r:id="rId27"/>
    <p:sldId id="347" r:id="rId2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666633"/>
    <a:srgbClr val="292929"/>
    <a:srgbClr val="777777"/>
    <a:srgbClr val="333333"/>
    <a:srgbClr val="4D4D4D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22" autoAdjust="0"/>
    <p:restoredTop sz="94660"/>
  </p:normalViewPr>
  <p:slideViewPr>
    <p:cSldViewPr>
      <p:cViewPr varScale="1">
        <p:scale>
          <a:sx n="86" d="100"/>
          <a:sy n="86" d="100"/>
        </p:scale>
        <p:origin x="1170" y="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14508A53-F978-B5A7-2AF2-B1214AB9566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67B8FD04-2FC8-A810-0601-1629181D82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D7C60E55-8B76-AC13-AF2E-92655C2F913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5DEB2C85-CBC2-718B-7B56-60D538F0D2E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3678638-FFAF-4DB3-BFCF-4AF14571FB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A938C43A-B5B9-E5F1-8A21-33645F1D02E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E87CBDC-8EA8-861F-2D1B-80A0CD140106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A1FABC73-310E-56CB-FA77-D4F45FC5CB37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4588" y="687388"/>
            <a:ext cx="4568825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6281846C-00E0-CB9C-1F8A-BFE493ECAF7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CFC4F2CE-08E1-F140-6E37-1B21BB0165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D06F247E-7E00-EE34-9CC1-9BE10B4B73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BE986FC-E68D-4A40-82B1-84DB459CEE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9848E9F-62E4-092A-3373-2D53C0294F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BF4458E-30C2-4CE5-96F5-D887B9FC109E}" type="slidenum">
              <a:rPr lang="en-US" altLang="en-US" smtClean="0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5809BEF-0FB5-9E53-8DC6-0FD2898AC62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7F1AF07-A058-F64C-BA55-307E0E6B1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643302-1842-F536-C4EF-B4839F56AC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4D6AF0A-E8EB-4D81-D9CA-3845BB0B2F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341D10-2B55-3719-4252-D43A42AEE1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3181A-C088-4954-A738-A322B33200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136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8FB74C-11DF-75AA-1E67-6CEF23507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528E919-0111-A5D7-DBF3-FA6024C65C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9683D8-630A-6309-0EA8-6D8147016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AFBFF4-EB6E-47FB-9651-2ECDE96F8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00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33375"/>
            <a:ext cx="2171700" cy="57927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333375"/>
            <a:ext cx="6362700" cy="57927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83AC6D-8D3D-E88B-1164-E5F96205CF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50F8EC-60EB-70BF-D322-80EE6044C9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297FC6-3E02-C864-352D-58CB05E0D4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E2240-8A3B-4EC0-AF3B-6B06B4BD1B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7408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75"/>
            <a:ext cx="8686800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2D1092-55A3-823F-CF44-93F39DCC8E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B34C21-7EDF-D376-C4E7-3A07587C40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A42E2D-FC40-AD0B-1B8C-BFC1D7FF65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C0BB6-1849-44C5-81BF-5E7C817993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057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526721-7AC9-7789-7A1F-CC8BA10110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B1D463-C0F2-314F-5F85-986F2ED406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67646-68BA-5DE3-8D8D-A18CBE69AD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AB4F6-CC5B-4C3E-8A24-030D2BF7E0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22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68CC8C-380C-A498-5CED-167C3113A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A423AC1-FCE8-0DAD-0932-21F5BD5F71A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C0AAE-090E-A64D-8EE2-6B4836033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3DA28-01E1-4EBA-B012-71079F0142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599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E3159B-AC66-AD30-BCFC-115DF2C72D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17C859-E120-A06B-DCA7-7DD3343C2A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AF05D99-4DAD-A62E-6C4D-A052188B14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B4F7A-5E9A-4E6E-84E4-4FD6E7B00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134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EAB62A-492C-A68E-A624-201AE84DB3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9CB37DA-2186-E2F1-69B5-E4CC84B0D8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3E49F52-5C89-9D28-1F12-C5CC6F12B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DCA1A-E427-4229-8CF9-5A2B24F117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1379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10F9F7-AFD5-7A2B-91A7-46DC6470F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C9EBD79-8B06-B346-1B6E-F125223E83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C7DF03B-C12E-2FC0-2D6F-1C9AF44389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86FE1-2B6B-41ED-A8BC-E19F44F18B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30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64B19C9-ABC4-1816-EBB3-1093213E6D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5267DA3-597E-9787-9549-64E5D2AD52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08BE624-8E70-915C-9205-4BCA3FBC0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E2FC8-56B1-4E93-A76D-B81CF738E2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4920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154770-8F54-719C-59CD-3ECC2841EFF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51C3FC-2E96-9FFC-00E8-EFCB444C09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DF4842-FB4E-C3DA-B335-2495B9D2E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5F419-003D-46B4-AF8A-B88479286A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637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BBF983-1E83-7268-0BA5-BE64F61F73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EF5909-CAA5-5F95-D904-7E0B47D9A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969B47-D695-7B04-B9EC-B6BD977143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1621C-A1A3-4222-927D-9BA91F4647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52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4F95B0A-6ECC-9745-FE40-7BB5A5A767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8686800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Environmental Information Service Namibia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14B9F5-111D-DC80-EE6F-11ABDA1E1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8B23226-533C-FDBC-6A85-D6228B43EB8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3286633-6122-15AC-EC06-8E1815A0DB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8709A5-6BDF-CFE6-5D9D-90E2BF6115C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762CEC8-0A48-4A45-9E52-A99CB061CD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ubtitle 2">
            <a:extLst>
              <a:ext uri="{FF2B5EF4-FFF2-40B4-BE49-F238E27FC236}">
                <a16:creationId xmlns:a16="http://schemas.microsoft.com/office/drawing/2014/main" id="{5ED38B1E-42D4-5196-9D0B-E4D5B5035E5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92300" y="6369050"/>
            <a:ext cx="5359400" cy="300038"/>
          </a:xfrm>
        </p:spPr>
        <p:txBody>
          <a:bodyPr/>
          <a:lstStyle/>
          <a:p>
            <a:r>
              <a:rPr lang="en-GB" altLang="en-US" sz="2000" i="1">
                <a:solidFill>
                  <a:srgbClr val="0070C0"/>
                </a:solidFill>
              </a:rPr>
              <a:t>By Alice Jarvis</a:t>
            </a:r>
          </a:p>
        </p:txBody>
      </p:sp>
      <p:cxnSp>
        <p:nvCxnSpPr>
          <p:cNvPr id="4099" name="Straight Connector 16">
            <a:extLst>
              <a:ext uri="{FF2B5EF4-FFF2-40B4-BE49-F238E27FC236}">
                <a16:creationId xmlns:a16="http://schemas.microsoft.com/office/drawing/2014/main" id="{0EAFAC9B-8C08-B794-8F26-84C584B735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950" y="6237288"/>
            <a:ext cx="892810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0" name="Title 1">
            <a:extLst>
              <a:ext uri="{FF2B5EF4-FFF2-40B4-BE49-F238E27FC236}">
                <a16:creationId xmlns:a16="http://schemas.microsoft.com/office/drawing/2014/main" id="{4C69B297-5CDA-D233-7F8B-310B9E8BA12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043363"/>
            <a:ext cx="7772400" cy="2062162"/>
          </a:xfrm>
        </p:spPr>
        <p:txBody>
          <a:bodyPr/>
          <a:lstStyle/>
          <a:p>
            <a:r>
              <a:rPr lang="en-GB" altLang="en-US" sz="3200" i="0"/>
              <a:t>Citizen Science: Atlasing in Namibia</a:t>
            </a:r>
            <a:br>
              <a:rPr lang="en-GB" altLang="en-US" i="0"/>
            </a:br>
            <a:br>
              <a:rPr lang="en-GB" altLang="en-US" i="0"/>
            </a:br>
            <a:r>
              <a:rPr lang="en-GB" altLang="en-US" i="0"/>
              <a:t>www.the-eis.com/atlas</a:t>
            </a: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AC53C7D2-FBEB-7FDD-2E1B-1885E8A9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BAA43BB8-F5C1-4429-0605-0755F2D5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55625"/>
            <a:ext cx="8532813" cy="632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itle 1">
            <a:extLst>
              <a:ext uri="{FF2B5EF4-FFF2-40B4-BE49-F238E27FC236}">
                <a16:creationId xmlns:a16="http://schemas.microsoft.com/office/drawing/2014/main" id="{3197408C-289D-5A74-6CBA-96FAC9377D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75" y="-171450"/>
            <a:ext cx="8686800" cy="1084263"/>
          </a:xfrm>
        </p:spPr>
        <p:txBody>
          <a:bodyPr/>
          <a:lstStyle/>
          <a:p>
            <a:pPr algn="l"/>
            <a:r>
              <a:rPr lang="en-GB" altLang="en-US"/>
              <a:t>Register on the website…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059BEF-DC70-380F-DFDE-B3829051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692150"/>
            <a:ext cx="9228138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>
            <a:extLst>
              <a:ext uri="{FF2B5EF4-FFF2-40B4-BE49-F238E27FC236}">
                <a16:creationId xmlns:a16="http://schemas.microsoft.com/office/drawing/2014/main" id="{53E8F458-A79D-033C-4A5E-15190826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850" y="-26988"/>
            <a:ext cx="9212263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>
            <a:extLst>
              <a:ext uri="{FF2B5EF4-FFF2-40B4-BE49-F238E27FC236}">
                <a16:creationId xmlns:a16="http://schemas.microsoft.com/office/drawing/2014/main" id="{8B7074E6-4AD9-8BAA-A1E9-5688CD0B9E8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043363"/>
            <a:ext cx="7772400" cy="565150"/>
          </a:xfrm>
        </p:spPr>
        <p:txBody>
          <a:bodyPr/>
          <a:lstStyle/>
          <a:p>
            <a:r>
              <a:rPr lang="en-GB" altLang="en-US"/>
              <a:t>Citizen Science: Atlasing in Namibia</a:t>
            </a:r>
          </a:p>
        </p:txBody>
      </p:sp>
      <p:sp>
        <p:nvSpPr>
          <p:cNvPr id="15364" name="Subtitle 2">
            <a:extLst>
              <a:ext uri="{FF2B5EF4-FFF2-40B4-BE49-F238E27FC236}">
                <a16:creationId xmlns:a16="http://schemas.microsoft.com/office/drawing/2014/main" id="{77B2E016-33FE-2F75-1BE3-F2F88244CAE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950" y="4746625"/>
            <a:ext cx="8785225" cy="674688"/>
          </a:xfrm>
        </p:spPr>
        <p:txBody>
          <a:bodyPr/>
          <a:lstStyle/>
          <a:p>
            <a:r>
              <a:rPr lang="en-GB" altLang="en-US"/>
              <a:t>How do I contribute…?</a:t>
            </a:r>
          </a:p>
        </p:txBody>
      </p:sp>
      <p:sp>
        <p:nvSpPr>
          <p:cNvPr id="15365" name="TextBox 1">
            <a:extLst>
              <a:ext uri="{FF2B5EF4-FFF2-40B4-BE49-F238E27FC236}">
                <a16:creationId xmlns:a16="http://schemas.microsoft.com/office/drawing/2014/main" id="{F31DFE7C-1AD8-15C7-1E00-BAD521FB3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73725"/>
            <a:ext cx="8281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>
                <a:solidFill>
                  <a:srgbClr val="B2B2B2"/>
                </a:solidFill>
              </a:rPr>
              <a:t>Register on the website and submit records there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18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>
                <a:solidFill>
                  <a:srgbClr val="FF0000"/>
                </a:solidFill>
              </a:rPr>
              <a:t>Register on the website then submit records on the App</a:t>
            </a:r>
          </a:p>
        </p:txBody>
      </p:sp>
      <p:sp>
        <p:nvSpPr>
          <p:cNvPr id="15366" name="Oval 2">
            <a:extLst>
              <a:ext uri="{FF2B5EF4-FFF2-40B4-BE49-F238E27FC236}">
                <a16:creationId xmlns:a16="http://schemas.microsoft.com/office/drawing/2014/main" id="{2D37326D-D517-0C81-A668-22CA06B286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2450" y="44450"/>
            <a:ext cx="969963" cy="5048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53834-48A5-BCF9-14B4-30D151549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912813"/>
            <a:ext cx="3455988" cy="4100512"/>
          </a:xfrm>
        </p:spPr>
        <p:txBody>
          <a:bodyPr/>
          <a:lstStyle/>
          <a:p>
            <a:pPr marL="0" indent="0">
              <a:spcBef>
                <a:spcPts val="1200"/>
              </a:spcBef>
              <a:buFontTx/>
              <a:buNone/>
              <a:defRPr/>
            </a:pPr>
            <a:r>
              <a:rPr lang="en-GB" sz="2400" dirty="0"/>
              <a:t>On your device:</a:t>
            </a:r>
          </a:p>
          <a:p>
            <a:pPr marL="0" indent="0">
              <a:spcBef>
                <a:spcPts val="1200"/>
              </a:spcBef>
              <a:buFontTx/>
              <a:buNone/>
              <a:defRPr/>
            </a:pPr>
            <a:endParaRPr lang="en-GB" sz="1000" dirty="0"/>
          </a:p>
          <a:p>
            <a:pPr>
              <a:spcBef>
                <a:spcPts val="1200"/>
              </a:spcBef>
              <a:defRPr/>
            </a:pPr>
            <a:r>
              <a:rPr lang="en-GB" sz="1800" dirty="0"/>
              <a:t>Find the </a:t>
            </a:r>
            <a:r>
              <a:rPr lang="en-GB" sz="1800" u="sng" dirty="0" err="1"/>
              <a:t>Atlasing</a:t>
            </a:r>
            <a:r>
              <a:rPr lang="en-GB" sz="1800" u="sng" dirty="0"/>
              <a:t> in Namibia</a:t>
            </a:r>
            <a:r>
              <a:rPr lang="en-GB" sz="1800" dirty="0"/>
              <a:t> app on Play Store</a:t>
            </a:r>
          </a:p>
          <a:p>
            <a:pPr>
              <a:spcBef>
                <a:spcPts val="1200"/>
              </a:spcBef>
              <a:defRPr/>
            </a:pPr>
            <a:r>
              <a:rPr lang="en-GB" sz="1800" dirty="0"/>
              <a:t>Click on Install. Allow it to have access to your location and camera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Once successfully installed, you will see a new icon on your device's homepage which says "</a:t>
            </a:r>
            <a:r>
              <a:rPr lang="en-GB" sz="1800" dirty="0" err="1"/>
              <a:t>Atlasing</a:t>
            </a:r>
            <a:r>
              <a:rPr lang="en-GB" sz="1800" dirty="0"/>
              <a:t>"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823C8DC-D8BD-4800-D1DE-3518203F6813}"/>
              </a:ext>
            </a:extLst>
          </p:cNvPr>
          <p:cNvSpPr txBox="1">
            <a:spLocks/>
          </p:cNvSpPr>
          <p:nvPr/>
        </p:nvSpPr>
        <p:spPr bwMode="auto">
          <a:xfrm>
            <a:off x="133350" y="-171450"/>
            <a:ext cx="8686800" cy="1084263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kern="0" dirty="0"/>
              <a:t>Install the App and submit records there</a:t>
            </a:r>
          </a:p>
        </p:txBody>
      </p:sp>
      <p:pic>
        <p:nvPicPr>
          <p:cNvPr id="32773" name="Picture 8">
            <a:extLst>
              <a:ext uri="{FF2B5EF4-FFF2-40B4-BE49-F238E27FC236}">
                <a16:creationId xmlns:a16="http://schemas.microsoft.com/office/drawing/2014/main" id="{DA9BC1C9-AD2D-2752-5705-A64CE1828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" b="2614"/>
          <a:stretch>
            <a:fillRect/>
          </a:stretch>
        </p:blipFill>
        <p:spPr bwMode="auto">
          <a:xfrm>
            <a:off x="5002213" y="4745038"/>
            <a:ext cx="3455987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9">
            <a:extLst>
              <a:ext uri="{FF2B5EF4-FFF2-40B4-BE49-F238E27FC236}">
                <a16:creationId xmlns:a16="http://schemas.microsoft.com/office/drawing/2014/main" id="{FD213B59-D830-28CC-84BA-24321F7FF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5327650"/>
            <a:ext cx="35290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</a:rPr>
              <a:t>For iPhones and iPads: the app is downloaded via a link on the website. Full details are here:</a:t>
            </a:r>
          </a:p>
        </p:txBody>
      </p:sp>
      <p:sp>
        <p:nvSpPr>
          <p:cNvPr id="32775" name="Oval 10">
            <a:extLst>
              <a:ext uri="{FF2B5EF4-FFF2-40B4-BE49-F238E27FC236}">
                <a16:creationId xmlns:a16="http://schemas.microsoft.com/office/drawing/2014/main" id="{F0D968A7-12A8-CA9E-E65D-A3E138FA7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425" y="5837238"/>
            <a:ext cx="971550" cy="32861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A692F54-237B-3FE6-442C-E88C8B16DC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635375" y="6000750"/>
            <a:ext cx="2160588" cy="92075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2" name="Picture 4">
            <a:extLst>
              <a:ext uri="{FF2B5EF4-FFF2-40B4-BE49-F238E27FC236}">
                <a16:creationId xmlns:a16="http://schemas.microsoft.com/office/drawing/2014/main" id="{E8B86179-14F5-5664-F175-3EE4606A0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5" y="912813"/>
            <a:ext cx="5522913" cy="334486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4" grpId="0"/>
      <p:bldP spid="3277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84793889-19E8-B9CC-7B1B-3E9F350D7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08400" y="333375"/>
            <a:ext cx="4978400" cy="2374900"/>
          </a:xfrm>
        </p:spPr>
        <p:txBody>
          <a:bodyPr/>
          <a:lstStyle/>
          <a:p>
            <a:r>
              <a:rPr lang="en-GB" altLang="en-US" sz="2400"/>
              <a:t>Open the app. Fill in your name and email and click on Save. </a:t>
            </a:r>
            <a:br>
              <a:rPr lang="en-GB" altLang="en-US" sz="2400"/>
            </a:br>
            <a:br>
              <a:rPr lang="en-GB" altLang="en-US" sz="2400"/>
            </a:br>
            <a:r>
              <a:rPr lang="en-GB" altLang="en-US" sz="2400"/>
              <a:t>You only need to do this once - the first time you open the app after you install it. </a:t>
            </a:r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DFA11CCA-DA61-6764-9C69-256AE042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19075"/>
            <a:ext cx="32099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7F30EC8D-C610-FDF8-09AF-24AB1F7FA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265613"/>
            <a:ext cx="2674937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Oval 5">
            <a:extLst>
              <a:ext uri="{FF2B5EF4-FFF2-40B4-BE49-F238E27FC236}">
                <a16:creationId xmlns:a16="http://schemas.microsoft.com/office/drawing/2014/main" id="{6DB92C1B-5C18-9125-D895-27A7B521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863" y="4437063"/>
            <a:ext cx="431800" cy="431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414" name="TextBox 6">
            <a:extLst>
              <a:ext uri="{FF2B5EF4-FFF2-40B4-BE49-F238E27FC236}">
                <a16:creationId xmlns:a16="http://schemas.microsoft.com/office/drawing/2014/main" id="{368B2971-0764-7FE5-291E-AEB00B6FE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3" y="4214813"/>
            <a:ext cx="20653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If you want to change this at any time, you can click on the menu icon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BE9AF9-80B2-8212-BB71-ED9B80A43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913" y="3025775"/>
            <a:ext cx="541813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/>
              <a:t>Use the same first and last name, and email address that you used on the website so we can attribute all of your records to you.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device&#10;&#10;Description automatically generated">
            <a:extLst>
              <a:ext uri="{FF2B5EF4-FFF2-40B4-BE49-F238E27FC236}">
                <a16:creationId xmlns:a16="http://schemas.microsoft.com/office/drawing/2014/main" id="{3FB0B2C2-3FC3-9B41-E7CA-39FB14E75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13" y="2708275"/>
            <a:ext cx="1692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DE06F3F-D530-0657-9CFE-14BDD11E3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708275"/>
            <a:ext cx="1681162" cy="336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 screenshot of a phone&#10;&#10;Description automatically generated">
            <a:extLst>
              <a:ext uri="{FF2B5EF4-FFF2-40B4-BE49-F238E27FC236}">
                <a16:creationId xmlns:a16="http://schemas.microsoft.com/office/drawing/2014/main" id="{E43FC3A2-423C-F039-69E2-9B9011C5E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08275"/>
            <a:ext cx="1692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black and white screen with yellow text&#10;&#10;Description automatically generated">
            <a:extLst>
              <a:ext uri="{FF2B5EF4-FFF2-40B4-BE49-F238E27FC236}">
                <a16:creationId xmlns:a16="http://schemas.microsoft.com/office/drawing/2014/main" id="{BC506FEA-E813-7A22-CAA5-B698A151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100" y="2708275"/>
            <a:ext cx="1692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screenshot of a computer&#10;&#10;Description automatically generated">
            <a:extLst>
              <a:ext uri="{FF2B5EF4-FFF2-40B4-BE49-F238E27FC236}">
                <a16:creationId xmlns:a16="http://schemas.microsoft.com/office/drawing/2014/main" id="{DC4B16F0-3807-1876-A475-30766A96B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713" y="2708275"/>
            <a:ext cx="16922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Box 14">
            <a:extLst>
              <a:ext uri="{FF2B5EF4-FFF2-40B4-BE49-F238E27FC236}">
                <a16:creationId xmlns:a16="http://schemas.microsoft.com/office/drawing/2014/main" id="{098F701E-1954-73B5-BE68-C610B06FE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130300"/>
            <a:ext cx="83534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b="1"/>
              <a:t>You don't need to be online (connected to the internet) to use the app</a:t>
            </a:r>
            <a:r>
              <a:rPr lang="en-GB" altLang="en-US" sz="1800"/>
              <a:t> but you do need to have your device's </a:t>
            </a:r>
            <a:r>
              <a:rPr lang="en-GB" altLang="en-US" sz="1800" b="1"/>
              <a:t>GPS switched on</a:t>
            </a:r>
            <a:r>
              <a:rPr lang="en-GB" altLang="en-US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Tap the </a:t>
            </a:r>
            <a:r>
              <a:rPr lang="en-GB" altLang="en-US" sz="1800" b="1"/>
              <a:t>“Info”</a:t>
            </a:r>
            <a:r>
              <a:rPr lang="en-GB" altLang="en-US" sz="1800"/>
              <a:t> icon to go through the 5 info screens that tell you about the app.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E29626-D490-C183-D215-69FFB89C57F5}"/>
              </a:ext>
            </a:extLst>
          </p:cNvPr>
          <p:cNvSpPr txBox="1">
            <a:spLocks/>
          </p:cNvSpPr>
          <p:nvPr/>
        </p:nvSpPr>
        <p:spPr bwMode="auto">
          <a:xfrm>
            <a:off x="323850" y="6350"/>
            <a:ext cx="2771775" cy="1084263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kern="0" dirty="0"/>
              <a:t>Using the App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C31F572-F580-C560-020B-1D3FEB0EA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836613"/>
            <a:ext cx="3673475" cy="2586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/>
              <a:t>You don't need to be online (connected to the internet) to use the app</a:t>
            </a:r>
            <a:r>
              <a:rPr lang="en-GB" altLang="en-US" sz="1800" dirty="0"/>
              <a:t> but you do need: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endParaRPr lang="en-GB" altLang="en-US" sz="1800" dirty="0"/>
          </a:p>
          <a:p>
            <a:pPr marL="342900" indent="-342900">
              <a:spcBef>
                <a:spcPct val="0"/>
              </a:spcBef>
              <a:buFontTx/>
              <a:buAutoNum type="arabicParenR"/>
              <a:defRPr/>
            </a:pPr>
            <a:r>
              <a:rPr lang="en-GB" altLang="en-US" sz="1800" dirty="0"/>
              <a:t>to have your device’s </a:t>
            </a:r>
            <a:r>
              <a:rPr lang="en-GB" altLang="en-US" sz="1800" b="1" dirty="0"/>
              <a:t>GPS switched on</a:t>
            </a:r>
          </a:p>
          <a:p>
            <a:pPr marL="342900" indent="-342900">
              <a:spcBef>
                <a:spcPct val="0"/>
              </a:spcBef>
              <a:buFontTx/>
              <a:buAutoNum type="arabicParenR"/>
              <a:defRPr/>
            </a:pPr>
            <a:endParaRPr lang="en-GB" altLang="en-US" sz="1800" dirty="0"/>
          </a:p>
          <a:p>
            <a:pPr marL="342900" indent="-342900">
              <a:spcBef>
                <a:spcPct val="0"/>
              </a:spcBef>
              <a:buFontTx/>
              <a:buAutoNum type="arabicParenR"/>
              <a:defRPr/>
            </a:pPr>
            <a:r>
              <a:rPr lang="en-GB" altLang="en-US" sz="1800" dirty="0"/>
              <a:t>to have given the app </a:t>
            </a:r>
            <a:r>
              <a:rPr lang="en-GB" altLang="en-US" sz="1800" b="1" dirty="0"/>
              <a:t>permission to use Location</a:t>
            </a:r>
          </a:p>
        </p:txBody>
      </p:sp>
      <p:pic>
        <p:nvPicPr>
          <p:cNvPr id="19459" name="Picture 6">
            <a:extLst>
              <a:ext uri="{FF2B5EF4-FFF2-40B4-BE49-F238E27FC236}">
                <a16:creationId xmlns:a16="http://schemas.microsoft.com/office/drawing/2014/main" id="{C7BA8248-B76F-538E-6350-AFC05B622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0025"/>
            <a:ext cx="32289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3">
            <a:extLst>
              <a:ext uri="{FF2B5EF4-FFF2-40B4-BE49-F238E27FC236}">
                <a16:creationId xmlns:a16="http://schemas.microsoft.com/office/drawing/2014/main" id="{20BE7664-4E69-12C0-C594-7374C68F7D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575" y="1196975"/>
            <a:ext cx="719138" cy="85566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6" name="Picture 5" descr="A screenshot of a phone&#10;&#10;Description automatically generated">
            <a:extLst>
              <a:ext uri="{FF2B5EF4-FFF2-40B4-BE49-F238E27FC236}">
                <a16:creationId xmlns:a16="http://schemas.microsoft.com/office/drawing/2014/main" id="{3A676D39-EA88-5DC6-0BBB-9F1E48DF6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0025"/>
            <a:ext cx="3203575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>
            <a:extLst>
              <a:ext uri="{FF2B5EF4-FFF2-40B4-BE49-F238E27FC236}">
                <a16:creationId xmlns:a16="http://schemas.microsoft.com/office/drawing/2014/main" id="{0FC1021D-8E9D-AB47-81BB-BC6EF6E5B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0025"/>
            <a:ext cx="3228975" cy="64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C73723-F1E2-0382-D1FD-90C751C32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209550"/>
            <a:ext cx="321945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Box 5">
            <a:extLst>
              <a:ext uri="{FF2B5EF4-FFF2-40B4-BE49-F238E27FC236}">
                <a16:creationId xmlns:a16="http://schemas.microsoft.com/office/drawing/2014/main" id="{2C47E5C1-0F3D-3C20-1C35-19140AE0E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375" y="3875088"/>
            <a:ext cx="16573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Record sightings any time even if  you don’t have an internet connection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164AE826-5C29-9F9F-8E8A-DD5ADBBB6D96}"/>
              </a:ext>
            </a:extLst>
          </p:cNvPr>
          <p:cNvSpPr>
            <a:spLocks noChangeArrowheads="1"/>
          </p:cNvSpPr>
          <p:nvPr/>
        </p:nvSpPr>
        <p:spPr bwMode="auto">
          <a:xfrm rot="985149">
            <a:off x="1495425" y="2181225"/>
            <a:ext cx="4051300" cy="431800"/>
          </a:xfrm>
          <a:prstGeom prst="rightArrow">
            <a:avLst>
              <a:gd name="adj1" fmla="val 100000"/>
              <a:gd name="adj2" fmla="val 50039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EA77AC-A132-6AB1-2953-992C8F3F8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538" y="22225"/>
            <a:ext cx="3254375" cy="650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">
            <a:extLst>
              <a:ext uri="{FF2B5EF4-FFF2-40B4-BE49-F238E27FC236}">
                <a16:creationId xmlns:a16="http://schemas.microsoft.com/office/drawing/2014/main" id="{52110B7A-B52B-68A5-EC4A-1001A5C50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34950"/>
            <a:ext cx="31908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2EF34BF-139A-6270-B09D-6A19F3152225}"/>
              </a:ext>
            </a:extLst>
          </p:cNvPr>
          <p:cNvSpPr>
            <a:spLocks noChangeArrowheads="1"/>
          </p:cNvSpPr>
          <p:nvPr/>
        </p:nvSpPr>
        <p:spPr bwMode="auto">
          <a:xfrm rot="-1505521">
            <a:off x="3424238" y="4090988"/>
            <a:ext cx="1858962" cy="431800"/>
          </a:xfrm>
          <a:prstGeom prst="rightArrow">
            <a:avLst>
              <a:gd name="adj1" fmla="val 50000"/>
              <a:gd name="adj2" fmla="val 50027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1509" name="Oval 3">
            <a:extLst>
              <a:ext uri="{FF2B5EF4-FFF2-40B4-BE49-F238E27FC236}">
                <a16:creationId xmlns:a16="http://schemas.microsoft.com/office/drawing/2014/main" id="{52E45A5E-F2AC-C0B2-F9A0-DDF7A552A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7325" y="4556125"/>
            <a:ext cx="719138" cy="7112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243066-21EC-7D94-1D70-ABD32C0D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288" y="123825"/>
            <a:ext cx="32893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>
            <a:extLst>
              <a:ext uri="{FF2B5EF4-FFF2-40B4-BE49-F238E27FC236}">
                <a16:creationId xmlns:a16="http://schemas.microsoft.com/office/drawing/2014/main" id="{84E07A6C-A047-B25C-E96C-5E70A90C9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219075"/>
            <a:ext cx="32099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D170332C-07B6-FFFB-87C5-BE93C8CC2EAF}"/>
              </a:ext>
            </a:extLst>
          </p:cNvPr>
          <p:cNvSpPr>
            <a:spLocks noChangeArrowheads="1"/>
          </p:cNvSpPr>
          <p:nvPr/>
        </p:nvSpPr>
        <p:spPr bwMode="auto">
          <a:xfrm rot="-1505521">
            <a:off x="3578225" y="2146300"/>
            <a:ext cx="1858963" cy="431800"/>
          </a:xfrm>
          <a:prstGeom prst="rightArrow">
            <a:avLst>
              <a:gd name="adj1" fmla="val 50000"/>
              <a:gd name="adj2" fmla="val 50027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2533" name="Oval 3">
            <a:extLst>
              <a:ext uri="{FF2B5EF4-FFF2-40B4-BE49-F238E27FC236}">
                <a16:creationId xmlns:a16="http://schemas.microsoft.com/office/drawing/2014/main" id="{52BC6119-D399-DCBA-DF26-6E2EEAE6A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2597150"/>
            <a:ext cx="720725" cy="70961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FC9E76CF-7A35-53CB-E476-8DC87499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266700"/>
            <a:ext cx="31623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A3E09-E34F-C8E4-8E89-88737092B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013" y="193675"/>
            <a:ext cx="323532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03EDFDB-F354-482F-0CCA-AB4F125C42C6}"/>
              </a:ext>
            </a:extLst>
          </p:cNvPr>
          <p:cNvSpPr>
            <a:spLocks noChangeArrowheads="1"/>
          </p:cNvSpPr>
          <p:nvPr/>
        </p:nvSpPr>
        <p:spPr bwMode="auto">
          <a:xfrm rot="647517">
            <a:off x="1247775" y="3459163"/>
            <a:ext cx="2805113" cy="431800"/>
          </a:xfrm>
          <a:prstGeom prst="rightArrow">
            <a:avLst>
              <a:gd name="adj1" fmla="val 50000"/>
              <a:gd name="adj2" fmla="val 50016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8917" name="Oval 4">
            <a:extLst>
              <a:ext uri="{FF2B5EF4-FFF2-40B4-BE49-F238E27FC236}">
                <a16:creationId xmlns:a16="http://schemas.microsoft.com/office/drawing/2014/main" id="{F5EF2C6B-33DD-9554-EA70-1497BA7290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2946400"/>
            <a:ext cx="720725" cy="7112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31157-CC92-310D-D240-463F283B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619125"/>
            <a:ext cx="2633662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2E12ACE-6B7E-6B77-11DE-345534F68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2725" y="4591050"/>
            <a:ext cx="866775" cy="70961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8917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DBC5C37-85AC-42A9-24B7-3BC88C8BE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463" y="665163"/>
            <a:ext cx="6808787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1">
            <a:extLst>
              <a:ext uri="{FF2B5EF4-FFF2-40B4-BE49-F238E27FC236}">
                <a16:creationId xmlns:a16="http://schemas.microsoft.com/office/drawing/2014/main" id="{6A34440A-3316-2511-F8CB-6C1C2D482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2444750"/>
            <a:ext cx="22987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</a:rPr>
              <a:t>Atlasing in Namibia (Citizen Science)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Namibian Journal of Environment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EIA Tracker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Photo Library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Birds &amp; Powerlines tool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Bird Information System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Plant Information System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49835E6-74A1-C064-2504-0A3974B72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130175"/>
            <a:ext cx="2449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chemeClr val="tx2"/>
                </a:solidFill>
              </a:rPr>
              <a:t>the-eis.com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4FF2F1D-C211-E2B5-9EA7-76EE7C5D2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" y="454025"/>
            <a:ext cx="22987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 u="sng">
                <a:solidFill>
                  <a:schemeClr val="tx2"/>
                </a:solidFill>
              </a:rPr>
              <a:t>Components: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eLibrary of resources (reports, articles, papers, datasets, shapefiles, gazettes, theses, databases etc)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>
            <a:extLst>
              <a:ext uri="{FF2B5EF4-FFF2-40B4-BE49-F238E27FC236}">
                <a16:creationId xmlns:a16="http://schemas.microsoft.com/office/drawing/2014/main" id="{479693A7-1D80-16C3-40CB-516B0ABCC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250825"/>
            <a:ext cx="3178175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94BE9-1E65-304F-C99B-0CC9A1C4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188" y="195263"/>
            <a:ext cx="332422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EE201C9-3004-C87B-FBD8-739A30A39761}"/>
              </a:ext>
            </a:extLst>
          </p:cNvPr>
          <p:cNvSpPr>
            <a:spLocks noChangeArrowheads="1"/>
          </p:cNvSpPr>
          <p:nvPr/>
        </p:nvSpPr>
        <p:spPr bwMode="auto">
          <a:xfrm rot="-1505521">
            <a:off x="3290888" y="2332038"/>
            <a:ext cx="1858962" cy="431800"/>
          </a:xfrm>
          <a:prstGeom prst="rightArrow">
            <a:avLst>
              <a:gd name="adj1" fmla="val 50000"/>
              <a:gd name="adj2" fmla="val 50027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" name="Oval 3">
            <a:extLst>
              <a:ext uri="{FF2B5EF4-FFF2-40B4-BE49-F238E27FC236}">
                <a16:creationId xmlns:a16="http://schemas.microsoft.com/office/drawing/2014/main" id="{D34D05AB-804F-80CB-CC38-5894F6981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6988" y="2782888"/>
            <a:ext cx="720725" cy="709612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60B0EA39-55E0-D07F-3C05-99FCBBB8E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2997200"/>
            <a:ext cx="20002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For snakes, you can choose to ‘blur’ the display of the coordinates on the website.</a:t>
            </a:r>
            <a:endParaRPr lang="en-GB" altLang="en-US" sz="1600" i="1"/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F82753A9-45AD-EC2D-5CA4-F46EAB6C9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584700"/>
            <a:ext cx="200025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600" i="1"/>
              <a:t>This is automatic for 4 species of vulnerable snakes.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600" i="1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600" i="1"/>
              <a:t>Rhino and pangolin locations are never shown on the website.</a:t>
            </a:r>
          </a:p>
        </p:txBody>
      </p:sp>
      <p:sp>
        <p:nvSpPr>
          <p:cNvPr id="24584" name="TextBox 5">
            <a:extLst>
              <a:ext uri="{FF2B5EF4-FFF2-40B4-BE49-F238E27FC236}">
                <a16:creationId xmlns:a16="http://schemas.microsoft.com/office/drawing/2014/main" id="{59A5B94D-9209-EB2B-BDC8-5681D769C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161925"/>
            <a:ext cx="20002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Take a photo or choose one from your gallery.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Add up to three photos.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C2981B05-3AD0-A933-0875-F46B17E92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42875"/>
            <a:ext cx="3286125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5F419684-3A98-D6F1-6854-C022C07A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4888" y="1228725"/>
            <a:ext cx="2227262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Add any comments on e.g. group size, habitat, behaviour, weather.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1800" i="1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1800" i="1"/>
              <a:t>Click Save to finish the record.</a:t>
            </a:r>
            <a:endParaRPr lang="en-GB" altLang="en-US" sz="1600" i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C71B3576-4C95-475A-3688-9493D56A0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206375"/>
            <a:ext cx="3222625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7C4A35-5C28-CCDF-8471-CBAF151C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1312863"/>
            <a:ext cx="1646238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4B4A15B-D578-A30D-2181-F2567436C3C0}"/>
              </a:ext>
            </a:extLst>
          </p:cNvPr>
          <p:cNvSpPr>
            <a:spLocks noChangeArrowheads="1"/>
          </p:cNvSpPr>
          <p:nvPr/>
        </p:nvSpPr>
        <p:spPr bwMode="auto">
          <a:xfrm rot="2771642">
            <a:off x="3476625" y="1235075"/>
            <a:ext cx="1352550" cy="431800"/>
          </a:xfrm>
          <a:prstGeom prst="rightArrow">
            <a:avLst>
              <a:gd name="adj1" fmla="val 50000"/>
              <a:gd name="adj2" fmla="val 50016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6629" name="Oval 4">
            <a:extLst>
              <a:ext uri="{FF2B5EF4-FFF2-40B4-BE49-F238E27FC236}">
                <a16:creationId xmlns:a16="http://schemas.microsoft.com/office/drawing/2014/main" id="{87BB2119-0E77-E72A-1264-F16FC442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265113"/>
            <a:ext cx="720725" cy="7112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02BDF-79F8-B002-9CFA-ABFD3F326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715963"/>
            <a:ext cx="2954337" cy="590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B5C551-F8B0-663E-6887-430883639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9038" y="4668838"/>
            <a:ext cx="230187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Tap on “Sync” to synchronise when you have internet. This uploads your records and downloads any app upgrades.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B84B9D-02C8-C3AB-C2A0-F3413B98F1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3297238"/>
            <a:ext cx="3514725" cy="1200150"/>
          </a:xfrm>
          <a:prstGeom prst="rect">
            <a:avLst/>
          </a:prstGeom>
          <a:solidFill>
            <a:schemeClr val="bg1"/>
          </a:solidFill>
          <a:ln w="28575">
            <a:solidFill>
              <a:srgbClr val="292929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1800">
                <a:solidFill>
                  <a:srgbClr val="FF0000"/>
                </a:solidFill>
              </a:rPr>
              <a:t>Note that your App records will not appear instantly on the website. They are uploaded regularly in batches.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2376A-BF6A-AEF3-7CDA-44773CC41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115888"/>
            <a:ext cx="2771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1800"/>
              <a:t>The number tells you how many records are stored on the app.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2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AEAC4FBD-8949-24CE-1B71-5CE67420A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752475"/>
            <a:ext cx="2954337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3B4492-CB74-2975-8488-0D2B9738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338" y="115888"/>
            <a:ext cx="2089150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6780AC06-032C-1B9C-3A6E-ED7673C940DD}"/>
              </a:ext>
            </a:extLst>
          </p:cNvPr>
          <p:cNvSpPr>
            <a:spLocks noChangeArrowheads="1"/>
          </p:cNvSpPr>
          <p:nvPr/>
        </p:nvSpPr>
        <p:spPr bwMode="auto">
          <a:xfrm rot="-488064">
            <a:off x="1020763" y="1460500"/>
            <a:ext cx="2212975" cy="431800"/>
          </a:xfrm>
          <a:prstGeom prst="rightArrow">
            <a:avLst>
              <a:gd name="adj1" fmla="val 50000"/>
              <a:gd name="adj2" fmla="val 50016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" name="Oval 4">
            <a:extLst>
              <a:ext uri="{FF2B5EF4-FFF2-40B4-BE49-F238E27FC236}">
                <a16:creationId xmlns:a16="http://schemas.microsoft.com/office/drawing/2014/main" id="{C9344317-7760-C521-368B-5563AC7D1B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1692275"/>
            <a:ext cx="720725" cy="70961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A9E6FD-6ABB-A4F5-922D-236D80D6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763"/>
            <a:ext cx="3389312" cy="677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4C146FA3-E392-7ABF-3CC8-77E6003172AC}"/>
              </a:ext>
            </a:extLst>
          </p:cNvPr>
          <p:cNvSpPr>
            <a:spLocks noChangeArrowheads="1"/>
          </p:cNvSpPr>
          <p:nvPr/>
        </p:nvSpPr>
        <p:spPr bwMode="auto">
          <a:xfrm rot="-488064">
            <a:off x="4791075" y="1152525"/>
            <a:ext cx="874713" cy="431800"/>
          </a:xfrm>
          <a:prstGeom prst="rightArrow">
            <a:avLst>
              <a:gd name="adj1" fmla="val 50000"/>
              <a:gd name="adj2" fmla="val 50024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A screenshot of a graph&#10;&#10;Description automatically generated">
            <a:extLst>
              <a:ext uri="{FF2B5EF4-FFF2-40B4-BE49-F238E27FC236}">
                <a16:creationId xmlns:a16="http://schemas.microsoft.com/office/drawing/2014/main" id="{06D363C6-A529-2991-1597-D0150DAF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187325"/>
            <a:ext cx="2197100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1AA1D779-80AE-53AE-E025-EC110103F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3450"/>
            <a:ext cx="2319337" cy="46355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486A407-A3F6-1165-8B96-DA57BC7E7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341438"/>
            <a:ext cx="27003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709118B9-7B15-95BC-1093-D4687DC2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341438"/>
            <a:ext cx="27003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35E814B-D596-E2B0-81A3-AC79A405BE9F}"/>
              </a:ext>
            </a:extLst>
          </p:cNvPr>
          <p:cNvSpPr>
            <a:spLocks noChangeArrowheads="1"/>
          </p:cNvSpPr>
          <p:nvPr/>
        </p:nvSpPr>
        <p:spPr bwMode="auto">
          <a:xfrm rot="-1468901">
            <a:off x="6180138" y="5311775"/>
            <a:ext cx="447675" cy="214313"/>
          </a:xfrm>
          <a:prstGeom prst="rightArrow">
            <a:avLst>
              <a:gd name="adj1" fmla="val 50000"/>
              <a:gd name="adj2" fmla="val 49901"/>
            </a:avLst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Oval 4">
            <a:extLst>
              <a:ext uri="{FF2B5EF4-FFF2-40B4-BE49-F238E27FC236}">
                <a16:creationId xmlns:a16="http://schemas.microsoft.com/office/drawing/2014/main" id="{88044251-2460-6322-5CB1-CD171B66F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038" y="5364163"/>
            <a:ext cx="2771775" cy="355600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747CF6D-9AE0-6C76-7FAB-25CA08FEAA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333375"/>
            <a:ext cx="7170738" cy="56515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en-GB" altLang="en-US" kern="0" dirty="0"/>
              <a:t>App or website?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024053-749D-1A7A-B076-4D52ACAD1CC2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3716338"/>
            <a:ext cx="8778875" cy="2555875"/>
            <a:chOff x="171267" y="3716338"/>
            <a:chExt cx="8779058" cy="2555875"/>
          </a:xfrm>
        </p:grpSpPr>
        <p:sp>
          <p:nvSpPr>
            <p:cNvPr id="5" name="TextBox 1">
              <a:extLst>
                <a:ext uri="{FF2B5EF4-FFF2-40B4-BE49-F238E27FC236}">
                  <a16:creationId xmlns:a16="http://schemas.microsoft.com/office/drawing/2014/main" id="{76E0EFF5-EEA5-252E-175A-59E5345581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9651" y="3716338"/>
              <a:ext cx="3530674" cy="255587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indent="0">
                <a:spcBef>
                  <a:spcPct val="0"/>
                </a:spcBef>
                <a:spcAft>
                  <a:spcPts val="1200"/>
                </a:spcAft>
                <a:buFontTx/>
                <a:buNone/>
                <a:defRPr/>
              </a:pPr>
              <a:r>
                <a:rPr lang="en-GB" altLang="en-US" sz="2000" b="1" dirty="0"/>
                <a:t>Use the website</a:t>
              </a:r>
              <a:r>
                <a:rPr lang="en-GB" altLang="en-US" sz="2000" dirty="0"/>
                <a:t>:</a:t>
              </a:r>
            </a:p>
            <a:p>
              <a:pPr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GB" altLang="en-US" sz="2000" dirty="0"/>
                <a:t>To submit any records where you need to attribute a different date and time, or location</a:t>
              </a:r>
            </a:p>
            <a:p>
              <a:pPr>
                <a:spcBef>
                  <a:spcPct val="0"/>
                </a:spcBef>
                <a:spcAft>
                  <a:spcPts val="1200"/>
                </a:spcAft>
                <a:defRPr/>
              </a:pPr>
              <a:r>
                <a:rPr lang="en-GB" altLang="en-US" sz="2000" dirty="0"/>
                <a:t>To view your records and to edit them if necessary</a:t>
              </a:r>
            </a:p>
          </p:txBody>
        </p:sp>
        <p:pic>
          <p:nvPicPr>
            <p:cNvPr id="29703" name="Picture 6">
              <a:extLst>
                <a:ext uri="{FF2B5EF4-FFF2-40B4-BE49-F238E27FC236}">
                  <a16:creationId xmlns:a16="http://schemas.microsoft.com/office/drawing/2014/main" id="{B341E048-F26C-880A-CB80-A7CE2EBC59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67" y="4241800"/>
              <a:ext cx="4989878" cy="191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700" name="Picture 1">
            <a:extLst>
              <a:ext uri="{FF2B5EF4-FFF2-40B4-BE49-F238E27FC236}">
                <a16:creationId xmlns:a16="http://schemas.microsoft.com/office/drawing/2014/main" id="{9C5E813E-B455-438D-F182-D86AC9AD4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1344">
            <a:off x="684213" y="663575"/>
            <a:ext cx="1512887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1">
            <a:extLst>
              <a:ext uri="{FF2B5EF4-FFF2-40B4-BE49-F238E27FC236}">
                <a16:creationId xmlns:a16="http://schemas.microsoft.com/office/drawing/2014/main" id="{B3E3606B-7BBF-A8EE-3563-8E870FAECF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4300" y="1668463"/>
            <a:ext cx="554513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b="1"/>
              <a:t>Use the App</a:t>
            </a:r>
            <a:r>
              <a:rPr lang="en-GB" altLang="en-US" sz="2000"/>
              <a:t> when you are out and about and want your records to be submitted with your current location and the current date and time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80959-3983-9A10-B72F-666A9FF76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19475" y="1144588"/>
            <a:ext cx="4608513" cy="1417637"/>
          </a:xfrm>
        </p:spPr>
        <p:txBody>
          <a:bodyPr/>
          <a:lstStyle/>
          <a:p>
            <a:pPr algn="l">
              <a:defRPr/>
            </a:pPr>
            <a:r>
              <a:rPr lang="en-GB" sz="24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GB" sz="2400" b="0" i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Atlasing</a:t>
            </a:r>
            <a:r>
              <a:rPr lang="en-GB" sz="2400" b="0" i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Namibia App was designed and developed by Tony Robertson.</a:t>
            </a:r>
          </a:p>
        </p:txBody>
      </p:sp>
      <p:sp>
        <p:nvSpPr>
          <p:cNvPr id="30723" name="Subtitle 2">
            <a:extLst>
              <a:ext uri="{FF2B5EF4-FFF2-40B4-BE49-F238E27FC236}">
                <a16:creationId xmlns:a16="http://schemas.microsoft.com/office/drawing/2014/main" id="{A21439C7-B175-CDE4-B982-87B2553304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419475" y="3000375"/>
            <a:ext cx="5256213" cy="857250"/>
          </a:xfrm>
        </p:spPr>
        <p:txBody>
          <a:bodyPr/>
          <a:lstStyle/>
          <a:p>
            <a:pPr algn="l"/>
            <a:r>
              <a:rPr lang="en-GB" altLang="en-US" sz="2400"/>
              <a:t>The EIS is currently supported by the Namibian Chamber of Environment.</a:t>
            </a: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28EBC5BB-6B2C-1D7D-0D13-192F35474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87450"/>
            <a:ext cx="2735263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8AAFF8D-587A-40A7-21E9-CBE4C67E0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9475" y="260350"/>
            <a:ext cx="3816350" cy="56515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kern="0" dirty="0"/>
              <a:t>Credits</a:t>
            </a:r>
          </a:p>
        </p:txBody>
      </p:sp>
      <p:pic>
        <p:nvPicPr>
          <p:cNvPr id="30726" name="Picture 2" descr="Home">
            <a:extLst>
              <a:ext uri="{FF2B5EF4-FFF2-40B4-BE49-F238E27FC236}">
                <a16:creationId xmlns:a16="http://schemas.microsoft.com/office/drawing/2014/main" id="{CD5194AD-354D-D910-A74E-53A45F29B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860800"/>
            <a:ext cx="24225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7" name="Group 2">
            <a:extLst>
              <a:ext uri="{FF2B5EF4-FFF2-40B4-BE49-F238E27FC236}">
                <a16:creationId xmlns:a16="http://schemas.microsoft.com/office/drawing/2014/main" id="{D5258218-5926-09EB-1BDC-A2772C047FC2}"/>
              </a:ext>
            </a:extLst>
          </p:cNvPr>
          <p:cNvGrpSpPr>
            <a:grpSpLocks/>
          </p:cNvGrpSpPr>
          <p:nvPr/>
        </p:nvGrpSpPr>
        <p:grpSpPr bwMode="auto">
          <a:xfrm>
            <a:off x="4211638" y="5713413"/>
            <a:ext cx="4635500" cy="857250"/>
            <a:chOff x="4315669" y="4856161"/>
            <a:chExt cx="4635053" cy="857251"/>
          </a:xfrm>
        </p:grpSpPr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765D2EAC-B4C5-7755-0358-47BF2BFC40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669" y="4856161"/>
              <a:ext cx="2663568" cy="857251"/>
            </a:xfrm>
            <a:prstGeom prst="rect">
              <a:avLst/>
            </a:prstGeom>
            <a:noFill/>
            <a:ln>
              <a:noFill/>
            </a:ln>
          </p:spPr>
          <p:txBody>
            <a:bodyPr lIns="92075" tIns="46038" rIns="92075" bIns="46038"/>
            <a:lstStyle>
              <a:lvl1pPr marL="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9144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3716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1828800" indent="0" algn="ctr" rtl="0" eaLnBrk="0" fontAlgn="base" hangingPunct="0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2860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7432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2004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657600" indent="0" algn="ctr" rtl="0" fontAlgn="base">
                <a:spcBef>
                  <a:spcPct val="20000"/>
                </a:spcBef>
                <a:spcAft>
                  <a:spcPct val="0"/>
                </a:spcAft>
                <a:buNone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algn="l">
                <a:defRPr/>
              </a:pPr>
              <a:r>
                <a:rPr lang="en-GB" altLang="en-US" sz="2400" kern="0" dirty="0"/>
                <a:t>EIS is hosted by </a:t>
              </a:r>
              <a:r>
                <a:rPr lang="en-GB" altLang="en-US" sz="2400" kern="0" dirty="0" err="1"/>
                <a:t>Paratus</a:t>
              </a:r>
              <a:r>
                <a:rPr lang="en-GB" altLang="en-US" sz="2400" kern="0" dirty="0"/>
                <a:t> Telecom.</a:t>
              </a:r>
            </a:p>
          </p:txBody>
        </p:sp>
        <p:pic>
          <p:nvPicPr>
            <p:cNvPr id="30729" name="Picture 9" descr="http://www.the-eis.com/images/paratus_logo.jpg">
              <a:extLst>
                <a:ext uri="{FF2B5EF4-FFF2-40B4-BE49-F238E27FC236}">
                  <a16:creationId xmlns:a16="http://schemas.microsoft.com/office/drawing/2014/main" id="{F7A5C8ED-7B21-8040-0ABB-AD36490A0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6222" y="4856161"/>
              <a:ext cx="1714500" cy="666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6">
            <a:extLst>
              <a:ext uri="{FF2B5EF4-FFF2-40B4-BE49-F238E27FC236}">
                <a16:creationId xmlns:a16="http://schemas.microsoft.com/office/drawing/2014/main" id="{951C77EE-C381-012B-B4FE-B54FDDE3E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88913"/>
            <a:ext cx="9107487" cy="349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itle 1">
            <a:extLst>
              <a:ext uri="{FF2B5EF4-FFF2-40B4-BE49-F238E27FC236}">
                <a16:creationId xmlns:a16="http://schemas.microsoft.com/office/drawing/2014/main" id="{935BAC35-C5D1-A9DA-3912-F15E62A2B55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043363"/>
            <a:ext cx="7772400" cy="565150"/>
          </a:xfrm>
        </p:spPr>
        <p:txBody>
          <a:bodyPr/>
          <a:lstStyle/>
          <a:p>
            <a:r>
              <a:rPr lang="en-GB" altLang="en-US"/>
              <a:t>Citizen Science: Atlasing in Namibia</a:t>
            </a:r>
          </a:p>
        </p:txBody>
      </p:sp>
      <p:sp>
        <p:nvSpPr>
          <p:cNvPr id="31748" name="Subtitle 2">
            <a:extLst>
              <a:ext uri="{FF2B5EF4-FFF2-40B4-BE49-F238E27FC236}">
                <a16:creationId xmlns:a16="http://schemas.microsoft.com/office/drawing/2014/main" id="{30D1C663-262D-1950-AFBB-B82E5A8666C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42875" y="5876925"/>
            <a:ext cx="8785225" cy="674688"/>
          </a:xfrm>
        </p:spPr>
        <p:txBody>
          <a:bodyPr/>
          <a:lstStyle/>
          <a:p>
            <a:r>
              <a:rPr lang="en-GB" altLang="en-US"/>
              <a:t>Thank you</a:t>
            </a:r>
          </a:p>
        </p:txBody>
      </p:sp>
      <p:sp>
        <p:nvSpPr>
          <p:cNvPr id="31749" name="TextBox 1">
            <a:extLst>
              <a:ext uri="{FF2B5EF4-FFF2-40B4-BE49-F238E27FC236}">
                <a16:creationId xmlns:a16="http://schemas.microsoft.com/office/drawing/2014/main" id="{1D248137-D7BE-E1DE-4ED3-95626034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4637088"/>
            <a:ext cx="828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400"/>
              <a:t>www.the-eis.com/atlas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D36A0EDF-018A-9FF7-FF25-622CC3F4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5013325"/>
            <a:ext cx="32480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6A127881-1619-4075-2DE4-DEF8E0F13A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87338" y="149225"/>
            <a:ext cx="6408737" cy="1871663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/>
              <a:t>What is citizen science?</a:t>
            </a:r>
          </a:p>
          <a:p>
            <a:pPr marL="0" indent="0">
              <a:buFontTx/>
              <a:buNone/>
            </a:pPr>
            <a:r>
              <a:rPr lang="en-GB" altLang="en-US" sz="2000" i="1"/>
              <a:t>“the collection and analysis of data relating to the natural world by members of the general public, typically as part of a collaborative project with professional scientists”</a:t>
            </a:r>
            <a:endParaRPr lang="en-GB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B52B-C428-C6DA-C3C7-3D79C4B15CB0}"/>
              </a:ext>
            </a:extLst>
          </p:cNvPr>
          <p:cNvSpPr txBox="1"/>
          <p:nvPr/>
        </p:nvSpPr>
        <p:spPr>
          <a:xfrm>
            <a:off x="290513" y="2346325"/>
            <a:ext cx="5794375" cy="2882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ts val="2160"/>
              </a:lnSpc>
              <a:spcAft>
                <a:spcPts val="600"/>
              </a:spcAft>
              <a:defRPr/>
            </a:pPr>
            <a:r>
              <a:rPr lang="en-GB" dirty="0"/>
              <a:t>Some examples in Namibia: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Southern African Bird Atlas Project – </a:t>
            </a:r>
            <a:r>
              <a:rPr lang="en-GB" dirty="0" err="1"/>
              <a:t>BirdLasser</a:t>
            </a:r>
            <a:r>
              <a:rPr lang="en-GB" dirty="0"/>
              <a:t> app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Tree Atlas Project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Raptor Road Counts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Giraffe Spotter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Baboon Spider atlas</a:t>
            </a:r>
          </a:p>
          <a:p>
            <a:pPr marL="285750" indent="-285750">
              <a:lnSpc>
                <a:spcPts val="216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dirty="0"/>
              <a:t>Bird Ringing</a:t>
            </a:r>
          </a:p>
          <a:p>
            <a:pPr>
              <a:defRPr/>
            </a:pPr>
            <a:endParaRPr lang="en-GB" dirty="0"/>
          </a:p>
        </p:txBody>
      </p:sp>
      <p:pic>
        <p:nvPicPr>
          <p:cNvPr id="6" name="Picture 5" descr="A picture containing nature, outdoor&#10;&#10;Description generated with high confidence">
            <a:extLst>
              <a:ext uri="{FF2B5EF4-FFF2-40B4-BE49-F238E27FC236}">
                <a16:creationId xmlns:a16="http://schemas.microsoft.com/office/drawing/2014/main" id="{8F0C9DF7-5ED3-AA40-CC60-6C12351A9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61925"/>
            <a:ext cx="17145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9" descr="https://citizensciencepartnerships.files.wordpress.com/2016/03/desert.gif">
            <a:extLst>
              <a:ext uri="{FF2B5EF4-FFF2-40B4-BE49-F238E27FC236}">
                <a16:creationId xmlns:a16="http://schemas.microsoft.com/office/drawing/2014/main" id="{D28E5D3B-24ED-5E8B-DB48-0DDAC6472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538" y="3098800"/>
            <a:ext cx="372745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E09025B9-B6A3-2FA5-E929-043F00B0BB5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90" r="-5290"/>
          <a:stretch>
            <a:fillRect/>
          </a:stretch>
        </p:blipFill>
        <p:spPr bwMode="auto">
          <a:xfrm>
            <a:off x="6024563" y="2695575"/>
            <a:ext cx="3419475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68A12F2-3164-8D38-CA1D-F78040D8D9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476250"/>
            <a:ext cx="4103688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the-eis.com/atlas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endParaRPr lang="en-US" altLang="en-US" sz="2800" b="1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2800" b="1"/>
              <a:t>Atlasing in Namibia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ym typeface="Wingdings" panose="05000000000000000000" pitchFamily="2" charset="2"/>
              </a:rPr>
              <a:t>C</a:t>
            </a:r>
            <a:r>
              <a:rPr lang="en-US" altLang="en-US" sz="1800" b="1"/>
              <a:t>itizen science programmes for biodiversity recording:</a:t>
            </a:r>
          </a:p>
        </p:txBody>
      </p:sp>
      <p:pic>
        <p:nvPicPr>
          <p:cNvPr id="8195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4D8C829A-635F-FB42-074B-712A9515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3" y="0"/>
            <a:ext cx="4846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19E1A6-94EC-E41F-6865-FDDCF3ECD775}"/>
              </a:ext>
            </a:extLst>
          </p:cNvPr>
          <p:cNvSpPr/>
          <p:nvPr/>
        </p:nvSpPr>
        <p:spPr>
          <a:xfrm>
            <a:off x="107950" y="2700338"/>
            <a:ext cx="4103688" cy="33496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Mammals (terrestrial and marine)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Snakes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Other reptiles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Indigenous plants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Alien plants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Frogs &amp; toads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Butterflies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Dragonflies &amp; damselflies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Breeding birds</a:t>
            </a:r>
          </a:p>
          <a:p>
            <a:pPr marL="285750" indent="-285750" eaLnBrk="1" hangingPunct="1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en-US" altLang="en-US" sz="1600" b="1" dirty="0"/>
              <a:t>Archaeological &amp; cultural heritage</a:t>
            </a:r>
          </a:p>
          <a:p>
            <a:pPr eaLnBrk="1" hangingPunct="1">
              <a:lnSpc>
                <a:spcPct val="120000"/>
              </a:lnSpc>
              <a:defRPr/>
            </a:pPr>
            <a:endParaRPr lang="en-US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7">
            <a:extLst>
              <a:ext uri="{FF2B5EF4-FFF2-40B4-BE49-F238E27FC236}">
                <a16:creationId xmlns:a16="http://schemas.microsoft.com/office/drawing/2014/main" id="{41BCF49F-4977-61ED-C0A8-27F0E723DF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3" y="982663"/>
            <a:ext cx="64674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Baseline distribution data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Education and awareness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Monitoring range expansions and contractions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Tracking alien species and their spread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Assessing impacts of infrastructure (e.g., roads, fences)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Understanding species status and breeding success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Identifying priorities for conservation efforts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Informing Environmental Impact Assessments (EIAs)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en-US" sz="1800"/>
              <a:t>Guiding new development projects</a:t>
            </a:r>
            <a:endParaRPr lang="en-GB" altLang="en-US" sz="1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F9BE80-218D-46F7-CCC5-3926EB252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93688"/>
            <a:ext cx="8434388" cy="287337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kern="0" dirty="0"/>
              <a:t>Why record biodiversity? </a:t>
            </a:r>
            <a:r>
              <a:rPr lang="en-GB" altLang="en-US" sz="2000" kern="0" dirty="0"/>
              <a:t>Some uses and outputs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F1877A-B55C-B1C4-C663-87C6DB8935E9}"/>
              </a:ext>
            </a:extLst>
          </p:cNvPr>
          <p:cNvGrpSpPr>
            <a:grpSpLocks/>
          </p:cNvGrpSpPr>
          <p:nvPr/>
        </p:nvGrpSpPr>
        <p:grpSpPr bwMode="auto">
          <a:xfrm>
            <a:off x="1835150" y="3235325"/>
            <a:ext cx="6837363" cy="3503613"/>
            <a:chOff x="1835696" y="3235325"/>
            <a:chExt cx="6836817" cy="3504302"/>
          </a:xfrm>
        </p:grpSpPr>
        <p:pic>
          <p:nvPicPr>
            <p:cNvPr id="9221" name="Picture 8">
              <a:extLst>
                <a:ext uri="{FF2B5EF4-FFF2-40B4-BE49-F238E27FC236}">
                  <a16:creationId xmlns:a16="http://schemas.microsoft.com/office/drawing/2014/main" id="{87DF07FA-A8DA-5DC5-0B44-CF87E26B3D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5765">
              <a:off x="6061075" y="3235325"/>
              <a:ext cx="2611438" cy="3219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2" name="TextBox 1">
              <a:extLst>
                <a:ext uri="{FF2B5EF4-FFF2-40B4-BE49-F238E27FC236}">
                  <a16:creationId xmlns:a16="http://schemas.microsoft.com/office/drawing/2014/main" id="{6E151808-2667-47D4-713B-628333FCC5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5696" y="6093296"/>
              <a:ext cx="468052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en-ZA" altLang="en-US" i="1"/>
                <a:t>The Red Data Book of Carnivores</a:t>
              </a:r>
            </a:p>
            <a:p>
              <a:r>
                <a:rPr lang="en-ZA" altLang="en-US" i="1"/>
                <a:t>made extensive use of citizen science data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2" descr="A group of hyenas drinking water&#10;&#10;Description automatically generated">
            <a:extLst>
              <a:ext uri="{FF2B5EF4-FFF2-40B4-BE49-F238E27FC236}">
                <a16:creationId xmlns:a16="http://schemas.microsoft.com/office/drawing/2014/main" id="{8A4B420F-F703-522E-3593-9753A51FB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806825"/>
            <a:ext cx="33210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4" descr="A hyena standing in a grassy field with a animal&#10;&#10;Description automatically generated">
            <a:extLst>
              <a:ext uri="{FF2B5EF4-FFF2-40B4-BE49-F238E27FC236}">
                <a16:creationId xmlns:a16="http://schemas.microsoft.com/office/drawing/2014/main" id="{D16F863D-33C6-1F35-F9A8-8A63432FB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071563"/>
            <a:ext cx="3321050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20">
            <a:extLst>
              <a:ext uri="{FF2B5EF4-FFF2-40B4-BE49-F238E27FC236}">
                <a16:creationId xmlns:a16="http://schemas.microsoft.com/office/drawing/2014/main" id="{B3E85BBE-4890-FCB6-2746-29F314327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888" y="6022975"/>
            <a:ext cx="51927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Open Sans" panose="020B0606030504020204" pitchFamily="34" charset="0"/>
              </a:rPr>
              <a:t>Indigenous Namibian carnivore.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Open Sans" panose="020B0606030504020204" pitchFamily="34" charset="0"/>
              </a:rPr>
              <a:t>Conservation status in Namibia: Vulnerable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57167A-ADB0-9C29-0150-6462F2A95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93688"/>
            <a:ext cx="8434388" cy="287337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kern="0" dirty="0"/>
              <a:t>Why record biodiversity? </a:t>
            </a:r>
            <a:r>
              <a:rPr lang="en-GB" altLang="en-US" sz="2000" kern="0" dirty="0"/>
              <a:t>An example</a:t>
            </a:r>
          </a:p>
        </p:txBody>
      </p:sp>
      <p:pic>
        <p:nvPicPr>
          <p:cNvPr id="10246" name="Picture 4">
            <a:extLst>
              <a:ext uri="{FF2B5EF4-FFF2-40B4-BE49-F238E27FC236}">
                <a16:creationId xmlns:a16="http://schemas.microsoft.com/office/drawing/2014/main" id="{46BEF7CB-D9D1-DBFA-8683-B980A7D0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60425"/>
            <a:ext cx="4176713" cy="494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D5901B4-A39E-9BF6-78AE-4E21E8C08996}"/>
              </a:ext>
            </a:extLst>
          </p:cNvPr>
          <p:cNvGrpSpPr>
            <a:grpSpLocks/>
          </p:cNvGrpSpPr>
          <p:nvPr/>
        </p:nvGrpSpPr>
        <p:grpSpPr bwMode="auto">
          <a:xfrm>
            <a:off x="5508625" y="1066800"/>
            <a:ext cx="3743325" cy="5586413"/>
            <a:chOff x="5508104" y="1066447"/>
            <a:chExt cx="3744416" cy="5586681"/>
          </a:xfrm>
        </p:grpSpPr>
        <p:pic>
          <p:nvPicPr>
            <p:cNvPr id="10253" name="Picture 26" descr="A hyena on the ground&#10;&#10;Description automatically generated">
              <a:extLst>
                <a:ext uri="{FF2B5EF4-FFF2-40B4-BE49-F238E27FC236}">
                  <a16:creationId xmlns:a16="http://schemas.microsoft.com/office/drawing/2014/main" id="{79CB9D20-5534-DF27-C863-817A38C53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112" y="1066447"/>
              <a:ext cx="3314642" cy="4951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4" name="TextBox 27">
              <a:extLst>
                <a:ext uri="{FF2B5EF4-FFF2-40B4-BE49-F238E27FC236}">
                  <a16:creationId xmlns:a16="http://schemas.microsoft.com/office/drawing/2014/main" id="{A4FFA3CC-60D4-B93C-8B6F-AF8038E6E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08104" y="6129908"/>
              <a:ext cx="374441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ZA" altLang="en-US" sz="1400"/>
                <a:t>Threatened by persecution and retaliation, trade in body parts, road kill etc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8A62CAE-817C-4BAE-8D0E-290FD9D3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3" y="1025525"/>
            <a:ext cx="62484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3">
            <a:extLst>
              <a:ext uri="{FF2B5EF4-FFF2-40B4-BE49-F238E27FC236}">
                <a16:creationId xmlns:a16="http://schemas.microsoft.com/office/drawing/2014/main" id="{7EE23B89-77D8-690A-DD45-CF2B7D6A5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4254500"/>
            <a:ext cx="403225" cy="398463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6" name="Oval 3">
            <a:extLst>
              <a:ext uri="{FF2B5EF4-FFF2-40B4-BE49-F238E27FC236}">
                <a16:creationId xmlns:a16="http://schemas.microsoft.com/office/drawing/2014/main" id="{002A9BC5-EA25-3591-94E6-4AC20F12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8763" y="4594225"/>
            <a:ext cx="941387" cy="706438"/>
          </a:xfrm>
          <a:prstGeom prst="ellipse">
            <a:avLst/>
          </a:prstGeom>
          <a:noFill/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70808D-EC8C-9595-6A66-08540959D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313" y="2060575"/>
            <a:ext cx="6845300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AE93E97-8A74-3755-5736-5F4C9665CF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024313" cy="31511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>
            <a:extLst>
              <a:ext uri="{FF2B5EF4-FFF2-40B4-BE49-F238E27FC236}">
                <a16:creationId xmlns:a16="http://schemas.microsoft.com/office/drawing/2014/main" id="{62CA4473-3C87-C735-D447-A69576B10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068388"/>
            <a:ext cx="20161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Open Sans" panose="020B0606030504020204" pitchFamily="34" charset="0"/>
              </a:rPr>
              <a:t>invasive alien plant from South America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45AA19-0C60-155C-5FF4-28DD218D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93688"/>
            <a:ext cx="8434388" cy="287337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kern="0" dirty="0"/>
              <a:t>Why record biodiversity? </a:t>
            </a:r>
            <a:r>
              <a:rPr lang="en-GB" altLang="en-US" sz="2000" kern="0" dirty="0"/>
              <a:t>An example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CBD19AD0-D59C-3B3D-F921-ADF39E9EF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066800"/>
            <a:ext cx="3983038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FB77957E-3915-C457-6082-6E039F583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2471738"/>
            <a:ext cx="346868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FAF0ED-2A02-B411-FFBC-C8F7367C7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192713"/>
            <a:ext cx="6718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555555"/>
                </a:solidFill>
                <a:latin typeface="Open Sans" panose="020B0606030504020204" pitchFamily="34" charset="0"/>
              </a:rPr>
              <a:t>infests large areas of standing and slow-moving water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555555"/>
                </a:solidFill>
                <a:latin typeface="Open Sans" panose="020B0606030504020204" pitchFamily="34" charset="0"/>
              </a:rPr>
              <a:t>forms dense mats which reduce water flow, light and oxygen, resulting in stagnant, dark environments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555555"/>
                </a:solidFill>
                <a:latin typeface="Open Sans" panose="020B0606030504020204" pitchFamily="34" charset="0"/>
              </a:rPr>
              <a:t>reduces biodiversity and abundance of freshwater species altering wetland ecosystems and causing wetland habitat loss</a:t>
            </a:r>
          </a:p>
          <a:p>
            <a:pPr>
              <a:spcBef>
                <a:spcPct val="0"/>
              </a:spcBef>
            </a:pPr>
            <a:r>
              <a:rPr lang="en-US" altLang="en-US" sz="1400">
                <a:solidFill>
                  <a:srgbClr val="555555"/>
                </a:solidFill>
                <a:latin typeface="Open Sans" panose="020B0606030504020204" pitchFamily="34" charset="0"/>
              </a:rPr>
              <a:t>threatens socio-economic activities e.g. fishing, hydro-electricity generation</a:t>
            </a:r>
            <a:endParaRPr lang="en-ZA" altLang="en-US" sz="14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DBD2E8-27DE-8A32-2EFD-7C4E7257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935163"/>
            <a:ext cx="6845300" cy="369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F229CE3-2B49-BA77-6E92-A3DA7FFF6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871538"/>
            <a:ext cx="6348413" cy="587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9E7D4F0-BDA9-FEF7-9300-DDAE4A2A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" y="293688"/>
            <a:ext cx="8434388" cy="287337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 b="1" i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defRPr/>
            </a:pPr>
            <a:r>
              <a:rPr lang="en-GB" altLang="en-US" kern="0" dirty="0"/>
              <a:t>Other potential uses?</a:t>
            </a:r>
            <a:endParaRPr lang="en-GB" altLang="en-US" sz="2000" kern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1098B3-3ABE-B2CC-451F-303624FFCED9}"/>
              </a:ext>
            </a:extLst>
          </p:cNvPr>
          <p:cNvSpPr txBox="1"/>
          <p:nvPr/>
        </p:nvSpPr>
        <p:spPr>
          <a:xfrm>
            <a:off x="611188" y="1916113"/>
            <a:ext cx="6102350" cy="4986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Enhancing biodiversity monitoring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Early detection of threats to ecosystems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Building local awareness of conservation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Preservation of archaeological sites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Cultural heritage education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Supporting sustainable tourism development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Engaging youth in science and education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Improving resource management  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Contributing to global scientific databases</a:t>
            </a:r>
          </a:p>
          <a:p>
            <a:pPr marL="446088" indent="-446088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ZA" sz="2000" dirty="0">
                <a:latin typeface="+mn-lt"/>
                <a:cs typeface="+mn-cs"/>
              </a:rPr>
              <a:t>Strengthening community resilience</a:t>
            </a:r>
          </a:p>
          <a:p>
            <a:pPr>
              <a:spcBef>
                <a:spcPts val="1200"/>
              </a:spcBef>
              <a:defRPr/>
            </a:pPr>
            <a:r>
              <a:rPr lang="en-ZA" sz="2000" dirty="0">
                <a:latin typeface="+mn-lt"/>
                <a:cs typeface="+mn-cs"/>
              </a:rPr>
              <a:t>etc</a:t>
            </a:r>
            <a:endParaRPr lang="en-ZA" dirty="0">
              <a:latin typeface="+mn-lt"/>
              <a:cs typeface="+mn-cs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E4366E-487E-774E-7E65-A614043BB8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8" y="908050"/>
            <a:ext cx="8785225" cy="458788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GB" altLang="en-US" sz="2200" kern="0" dirty="0"/>
              <a:t>What does ChatGPT say…?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9F15E985-585C-B0C2-7B29-78E17B601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>
            <a:extLst>
              <a:ext uri="{FF2B5EF4-FFF2-40B4-BE49-F238E27FC236}">
                <a16:creationId xmlns:a16="http://schemas.microsoft.com/office/drawing/2014/main" id="{5369BFF5-4816-4ADE-4626-7B097964CA4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4043363"/>
            <a:ext cx="7772400" cy="565150"/>
          </a:xfrm>
        </p:spPr>
        <p:txBody>
          <a:bodyPr/>
          <a:lstStyle/>
          <a:p>
            <a:r>
              <a:rPr lang="en-GB" altLang="en-US"/>
              <a:t>Citizen Science: Atlasing in Namibia</a:t>
            </a:r>
          </a:p>
        </p:txBody>
      </p:sp>
      <p:sp>
        <p:nvSpPr>
          <p:cNvPr id="13316" name="Subtitle 2">
            <a:extLst>
              <a:ext uri="{FF2B5EF4-FFF2-40B4-BE49-F238E27FC236}">
                <a16:creationId xmlns:a16="http://schemas.microsoft.com/office/drawing/2014/main" id="{541A614D-8088-BC2E-B7D5-42D426D91314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7950" y="4746625"/>
            <a:ext cx="8785225" cy="674688"/>
          </a:xfrm>
        </p:spPr>
        <p:txBody>
          <a:bodyPr/>
          <a:lstStyle/>
          <a:p>
            <a:r>
              <a:rPr lang="en-GB" altLang="en-US"/>
              <a:t>How do I contribute…?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68C9C0-F676-A5E2-064A-809F3DE19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5673725"/>
            <a:ext cx="8281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>
                <a:solidFill>
                  <a:srgbClr val="FF0000"/>
                </a:solidFill>
              </a:rPr>
              <a:t>Register on the website and submit records there</a:t>
            </a:r>
          </a:p>
          <a:p>
            <a:pPr>
              <a:spcBef>
                <a:spcPct val="0"/>
              </a:spcBef>
              <a:buFontTx/>
              <a:buAutoNum type="arabicPeriod"/>
            </a:pPr>
            <a:endParaRPr lang="en-GB" altLang="en-US" sz="1800"/>
          </a:p>
          <a:p>
            <a:pPr>
              <a:spcBef>
                <a:spcPct val="0"/>
              </a:spcBef>
              <a:buFontTx/>
              <a:buAutoNum type="arabicPeriod"/>
            </a:pPr>
            <a:r>
              <a:rPr lang="en-GB" altLang="en-US" sz="1800"/>
              <a:t>Register on the website then submit records on the App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2E67595-9D42-BE8E-B6A1-D3A3CA4EE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8350" y="115888"/>
            <a:ext cx="720725" cy="379412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Radial</Template>
  <TotalTime>8633</TotalTime>
  <Words>954</Words>
  <Application>Microsoft Office PowerPoint</Application>
  <PresentationFormat>On-screen Show (4:3)</PresentationFormat>
  <Paragraphs>134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Wingdings</vt:lpstr>
      <vt:lpstr>Open Sans</vt:lpstr>
      <vt:lpstr>Default Design</vt:lpstr>
      <vt:lpstr>Citizen Science: Atlasing in Namibia  www.the-eis.com/atlas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Citizen Science: Atlasing in Namibia</vt:lpstr>
      <vt:lpstr>Register on the website…</vt:lpstr>
      <vt:lpstr>Citizen Science: Atlasing in Namibia</vt:lpstr>
      <vt:lpstr>PowerPoint Presentation</vt:lpstr>
      <vt:lpstr>Open the app. Fill in your name and email and click on Save.   You only need to do this once - the first time you open the app after you install it.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Atlasing in Namibia App was designed and developed by Tony Robertson.</vt:lpstr>
      <vt:lpstr>Citizen Science: Atlasing in Namibia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alice</dc:creator>
  <cp:lastModifiedBy>Alice Jarvis</cp:lastModifiedBy>
  <cp:revision>629</cp:revision>
  <dcterms:created xsi:type="dcterms:W3CDTF">2009-08-13T14:06:01Z</dcterms:created>
  <dcterms:modified xsi:type="dcterms:W3CDTF">2024-11-18T08:20:53Z</dcterms:modified>
</cp:coreProperties>
</file>